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09" r:id="rId5"/>
    <p:sldId id="310" r:id="rId6"/>
    <p:sldId id="311" r:id="rId7"/>
    <p:sldId id="312" r:id="rId8"/>
    <p:sldId id="313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93342-BD9B-4A0E-9DF4-0863AFE45556}" v="1" dt="2022-02-21T09:58:21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442"/>
  </p:normalViewPr>
  <p:slideViewPr>
    <p:cSldViewPr snapToGrid="0">
      <p:cViewPr varScale="1">
        <p:scale>
          <a:sx n="104" d="100"/>
          <a:sy n="104" d="100"/>
        </p:scale>
        <p:origin x="13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Forsberg" userId="98cde140-1d8b-4572-bc9b-af7e3f9996e0" providerId="ADAL" clId="{ABC93342-BD9B-4A0E-9DF4-0863AFE45556}"/>
    <pc:docChg chg="modSld">
      <pc:chgData name="Jenny Forsberg" userId="98cde140-1d8b-4572-bc9b-af7e3f9996e0" providerId="ADAL" clId="{ABC93342-BD9B-4A0E-9DF4-0863AFE45556}" dt="2022-02-22T13:59:28.043" v="21" actId="20577"/>
      <pc:docMkLst>
        <pc:docMk/>
      </pc:docMkLst>
      <pc:sldChg chg="modSp mod modNotes">
        <pc:chgData name="Jenny Forsberg" userId="98cde140-1d8b-4572-bc9b-af7e3f9996e0" providerId="ADAL" clId="{ABC93342-BD9B-4A0E-9DF4-0863AFE45556}" dt="2022-02-22T13:59:28.043" v="21" actId="20577"/>
        <pc:sldMkLst>
          <pc:docMk/>
          <pc:sldMk cId="1585873720" sldId="309"/>
        </pc:sldMkLst>
        <pc:spChg chg="mod">
          <ac:chgData name="Jenny Forsberg" userId="98cde140-1d8b-4572-bc9b-af7e3f9996e0" providerId="ADAL" clId="{ABC93342-BD9B-4A0E-9DF4-0863AFE45556}" dt="2022-02-22T13:59:28.043" v="21" actId="20577"/>
          <ac:spMkLst>
            <pc:docMk/>
            <pc:sldMk cId="1585873720" sldId="309"/>
            <ac:spMk id="4" creationId="{882B701D-7F57-4C69-B442-C7F30E040AB8}"/>
          </ac:spMkLst>
        </pc:spChg>
      </pc:sldChg>
    </pc:docChg>
  </pc:docChgLst>
  <pc:docChgLst>
    <pc:chgData name="Jenny Forsberg" userId="98cde140-1d8b-4572-bc9b-af7e3f9996e0" providerId="ADAL" clId="{DAB8857D-A4CD-4F91-89C8-2059848E02D2}"/>
    <pc:docChg chg="modSld">
      <pc:chgData name="Jenny Forsberg" userId="98cde140-1d8b-4572-bc9b-af7e3f9996e0" providerId="ADAL" clId="{DAB8857D-A4CD-4F91-89C8-2059848E02D2}" dt="2021-11-02T12:07:46.738" v="45" actId="20577"/>
      <pc:docMkLst>
        <pc:docMk/>
      </pc:docMkLst>
      <pc:sldChg chg="modSp mod modNotes">
        <pc:chgData name="Jenny Forsberg" userId="98cde140-1d8b-4572-bc9b-af7e3f9996e0" providerId="ADAL" clId="{DAB8857D-A4CD-4F91-89C8-2059848E02D2}" dt="2021-11-02T12:07:38.863" v="37" actId="20577"/>
        <pc:sldMkLst>
          <pc:docMk/>
          <pc:sldMk cId="1568786399" sldId="303"/>
        </pc:sldMkLst>
        <pc:spChg chg="mod">
          <ac:chgData name="Jenny Forsberg" userId="98cde140-1d8b-4572-bc9b-af7e3f9996e0" providerId="ADAL" clId="{DAB8857D-A4CD-4F91-89C8-2059848E02D2}" dt="2021-11-02T12:07:38.863" v="37" actId="20577"/>
          <ac:spMkLst>
            <pc:docMk/>
            <pc:sldMk cId="1568786399" sldId="303"/>
            <ac:spMk id="3" creationId="{5DEC1BE3-2024-46D0-9DD8-BC1E03A12AA4}"/>
          </ac:spMkLst>
        </pc:spChg>
      </pc:sldChg>
      <pc:sldChg chg="modNotes">
        <pc:chgData name="Jenny Forsberg" userId="98cde140-1d8b-4572-bc9b-af7e3f9996e0" providerId="ADAL" clId="{DAB8857D-A4CD-4F91-89C8-2059848E02D2}" dt="2021-11-02T11:47:15.389" v="6" actId="1076"/>
        <pc:sldMkLst>
          <pc:docMk/>
          <pc:sldMk cId="1284319834" sldId="305"/>
        </pc:sldMkLst>
      </pc:sldChg>
      <pc:sldChg chg="modSp mod">
        <pc:chgData name="Jenny Forsberg" userId="98cde140-1d8b-4572-bc9b-af7e3f9996e0" providerId="ADAL" clId="{DAB8857D-A4CD-4F91-89C8-2059848E02D2}" dt="2021-11-02T12:07:28.638" v="29" actId="20577"/>
        <pc:sldMkLst>
          <pc:docMk/>
          <pc:sldMk cId="2372199686" sldId="307"/>
        </pc:sldMkLst>
        <pc:spChg chg="mod">
          <ac:chgData name="Jenny Forsberg" userId="98cde140-1d8b-4572-bc9b-af7e3f9996e0" providerId="ADAL" clId="{DAB8857D-A4CD-4F91-89C8-2059848E02D2}" dt="2021-11-02T12:07:28.638" v="29" actId="20577"/>
          <ac:spMkLst>
            <pc:docMk/>
            <pc:sldMk cId="2372199686" sldId="307"/>
            <ac:spMk id="3" creationId="{71959629-D37E-4988-B260-E9A52670374A}"/>
          </ac:spMkLst>
        </pc:spChg>
      </pc:sldChg>
      <pc:sldChg chg="modSp mod modNotes">
        <pc:chgData name="Jenny Forsberg" userId="98cde140-1d8b-4572-bc9b-af7e3f9996e0" providerId="ADAL" clId="{DAB8857D-A4CD-4F91-89C8-2059848E02D2}" dt="2021-11-02T12:07:46.738" v="45" actId="20577"/>
        <pc:sldMkLst>
          <pc:docMk/>
          <pc:sldMk cId="1369939522" sldId="308"/>
        </pc:sldMkLst>
        <pc:spChg chg="mod">
          <ac:chgData name="Jenny Forsberg" userId="98cde140-1d8b-4572-bc9b-af7e3f9996e0" providerId="ADAL" clId="{DAB8857D-A4CD-4F91-89C8-2059848E02D2}" dt="2021-11-02T12:07:46.738" v="45" actId="20577"/>
          <ac:spMkLst>
            <pc:docMk/>
            <pc:sldMk cId="1369939522" sldId="308"/>
            <ac:spMk id="3" creationId="{5DEC1BE3-2024-46D0-9DD8-BC1E03A12AA4}"/>
          </ac:spMkLst>
        </pc:spChg>
      </pc:sldChg>
    </pc:docChg>
  </pc:docChgLst>
  <pc:docChgLst>
    <pc:chgData name="Jenny Grensman" userId="S::jenny.grensman@sverigesingenjorer.se::77c8d640-4e25-46cc-9bdd-aba8be668591" providerId="AD" clId="Web-{B7EFA267-9058-EF9B-BFB5-A8DB59F94535}"/>
    <pc:docChg chg="modSld">
      <pc:chgData name="Jenny Grensman" userId="S::jenny.grensman@sverigesingenjorer.se::77c8d640-4e25-46cc-9bdd-aba8be668591" providerId="AD" clId="Web-{B7EFA267-9058-EF9B-BFB5-A8DB59F94535}" dt="2022-02-09T10:10:52.985" v="79"/>
      <pc:docMkLst>
        <pc:docMk/>
      </pc:docMkLst>
      <pc:sldChg chg="modSp modNotes">
        <pc:chgData name="Jenny Grensman" userId="S::jenny.grensman@sverigesingenjorer.se::77c8d640-4e25-46cc-9bdd-aba8be668591" providerId="AD" clId="Web-{B7EFA267-9058-EF9B-BFB5-A8DB59F94535}" dt="2022-02-09T10:10:52.985" v="79"/>
        <pc:sldMkLst>
          <pc:docMk/>
          <pc:sldMk cId="2372199686" sldId="307"/>
        </pc:sldMkLst>
        <pc:spChg chg="mod">
          <ac:chgData name="Jenny Grensman" userId="S::jenny.grensman@sverigesingenjorer.se::77c8d640-4e25-46cc-9bdd-aba8be668591" providerId="AD" clId="Web-{B7EFA267-9058-EF9B-BFB5-A8DB59F94535}" dt="2022-02-09T10:09:25.746" v="2" actId="20577"/>
          <ac:spMkLst>
            <pc:docMk/>
            <pc:sldMk cId="2372199686" sldId="307"/>
            <ac:spMk id="4" creationId="{882B701D-7F57-4C69-B442-C7F30E040AB8}"/>
          </ac:spMkLst>
        </pc:spChg>
      </pc:sldChg>
    </pc:docChg>
  </pc:docChgLst>
  <pc:docChgLst>
    <pc:chgData name="Jenny" userId="98cde140-1d8b-4572-bc9b-af7e3f9996e0" providerId="ADAL" clId="{ABC93342-BD9B-4A0E-9DF4-0863AFE45556}"/>
    <pc:docChg chg="addSld delSld modSld">
      <pc:chgData name="Jenny" userId="98cde140-1d8b-4572-bc9b-af7e3f9996e0" providerId="ADAL" clId="{ABC93342-BD9B-4A0E-9DF4-0863AFE45556}" dt="2022-02-21T09:58:31.815" v="1" actId="47"/>
      <pc:docMkLst>
        <pc:docMk/>
      </pc:docMkLst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1568786399" sldId="303"/>
        </pc:sldMkLst>
      </pc:sldChg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3556956476" sldId="304"/>
        </pc:sldMkLst>
      </pc:sldChg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1284319834" sldId="305"/>
        </pc:sldMkLst>
      </pc:sldChg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2372199686" sldId="307"/>
        </pc:sldMkLst>
      </pc:sldChg>
      <pc:sldChg chg="del">
        <pc:chgData name="Jenny" userId="98cde140-1d8b-4572-bc9b-af7e3f9996e0" providerId="ADAL" clId="{ABC93342-BD9B-4A0E-9DF4-0863AFE45556}" dt="2022-02-21T09:58:31.815" v="1" actId="47"/>
        <pc:sldMkLst>
          <pc:docMk/>
          <pc:sldMk cId="1369939522" sldId="308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1585873720" sldId="309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3730576469" sldId="310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2557520267" sldId="311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2751885103" sldId="312"/>
        </pc:sldMkLst>
      </pc:sldChg>
      <pc:sldChg chg="add">
        <pc:chgData name="Jenny" userId="98cde140-1d8b-4572-bc9b-af7e3f9996e0" providerId="ADAL" clId="{ABC93342-BD9B-4A0E-9DF4-0863AFE45556}" dt="2022-02-21T09:58:21.757" v="0"/>
        <pc:sldMkLst>
          <pc:docMk/>
          <pc:sldMk cId="1576586948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Reviderad 220218</a:t>
            </a:r>
          </a:p>
          <a:p>
            <a:endParaRPr lang="sv-SE" dirty="0">
              <a:cs typeface="Calibri"/>
            </a:endParaRPr>
          </a:p>
          <a:p>
            <a:r>
              <a:rPr lang="sv-SE" dirty="0" err="1">
                <a:cs typeface="Calibri"/>
              </a:rPr>
              <a:t>Here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can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find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what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laws</a:t>
            </a:r>
            <a:r>
              <a:rPr lang="sv-SE" dirty="0">
                <a:cs typeface="Calibri"/>
              </a:rPr>
              <a:t> and </a:t>
            </a:r>
            <a:r>
              <a:rPr lang="sv-SE" dirty="0" err="1">
                <a:cs typeface="Calibri"/>
              </a:rPr>
              <a:t>regulation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may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use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while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working</a:t>
            </a:r>
            <a:r>
              <a:rPr lang="sv-SE" dirty="0">
                <a:cs typeface="Calibri"/>
              </a:rPr>
              <a:t> on </a:t>
            </a:r>
            <a:r>
              <a:rPr lang="sv-SE" dirty="0" err="1">
                <a:cs typeface="Calibri"/>
              </a:rPr>
              <a:t>influencing</a:t>
            </a:r>
            <a:r>
              <a:rPr lang="sv-SE" dirty="0">
                <a:cs typeface="Calibri"/>
              </a:rPr>
              <a:t> at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</a:t>
            </a:r>
            <a:r>
              <a:rPr lang="sv-SE" dirty="0">
                <a:cs typeface="Calibri"/>
              </a:rPr>
              <a:t> </a:t>
            </a:r>
            <a:r>
              <a:rPr lang="sv-SE" dirty="0" err="1">
                <a:cs typeface="Calibri"/>
              </a:rPr>
              <a:t>place</a:t>
            </a:r>
            <a:r>
              <a:rPr lang="sv-SE" dirty="0">
                <a:cs typeface="Calibri"/>
              </a:rPr>
              <a:t>. 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53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77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3556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601897"/>
            <a:ext cx="5486400" cy="5083316"/>
          </a:xfrm>
        </p:spPr>
        <p:txBody>
          <a:bodyPr/>
          <a:lstStyle/>
          <a:p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of the formal </a:t>
            </a:r>
            <a:r>
              <a:rPr lang="sv-SE" dirty="0" err="1"/>
              <a:t>tools</a:t>
            </a:r>
            <a:r>
              <a:rPr lang="sv-SE" dirty="0"/>
              <a:t> (</a:t>
            </a:r>
            <a:r>
              <a:rPr lang="sv-SE" dirty="0" err="1"/>
              <a:t>law</a:t>
            </a:r>
            <a:r>
              <a:rPr lang="sv-SE" dirty="0"/>
              <a:t>, </a:t>
            </a:r>
            <a:r>
              <a:rPr lang="sv-SE" dirty="0" err="1"/>
              <a:t>practice</a:t>
            </a:r>
            <a:r>
              <a:rPr lang="sv-SE" dirty="0"/>
              <a:t> or </a:t>
            </a:r>
            <a:r>
              <a:rPr lang="sv-SE" dirty="0" err="1"/>
              <a:t>agreement</a:t>
            </a:r>
            <a:r>
              <a:rPr lang="sv-SE" dirty="0"/>
              <a:t>)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and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and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comprehensive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without</a:t>
            </a:r>
            <a:r>
              <a:rPr lang="sv-SE" dirty="0"/>
              <a:t> a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legal </a:t>
            </a:r>
            <a:r>
              <a:rPr lang="sv-SE" dirty="0" err="1"/>
              <a:t>tools</a:t>
            </a:r>
            <a:r>
              <a:rPr lang="sv-SE" dirty="0"/>
              <a:t>. To make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in a </a:t>
            </a:r>
            <a:r>
              <a:rPr lang="sv-SE" dirty="0" err="1"/>
              <a:t>smooth</a:t>
            </a:r>
            <a:r>
              <a:rPr lang="sv-SE" dirty="0"/>
              <a:t> and </a:t>
            </a:r>
            <a:r>
              <a:rPr lang="sv-SE" dirty="0" err="1"/>
              <a:t>efficent</a:t>
            </a:r>
            <a:r>
              <a:rPr lang="sv-SE" dirty="0"/>
              <a:t> way </a:t>
            </a:r>
            <a:r>
              <a:rPr lang="sv-SE" dirty="0" err="1"/>
              <a:t>though</a:t>
            </a:r>
            <a:r>
              <a:rPr lang="sv-SE" dirty="0"/>
              <a:t>  the </a:t>
            </a:r>
            <a:r>
              <a:rPr lang="sv-SE" dirty="0" err="1"/>
              <a:t>informal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equally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,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MBL 19 och UA ger rätt till information- UA p 11 även för utländsk verksamhet inom koncernen. </a:t>
            </a:r>
          </a:p>
          <a:p>
            <a:r>
              <a:rPr lang="sv-SE" dirty="0"/>
              <a:t>MBL 19 ska ges löpande, på begäran samt särskilt vid förhandling. Tillkommer lokalföreningen.</a:t>
            </a:r>
          </a:p>
          <a:p>
            <a:r>
              <a:rPr lang="sv-SE" dirty="0"/>
              <a:t>Information i god tid samt rätt och relevant information är viktigt. OBS info är ej inflytande men förutsättning!</a:t>
            </a:r>
          </a:p>
          <a:p>
            <a:endParaRPr lang="sv-SE" dirty="0"/>
          </a:p>
          <a:p>
            <a:r>
              <a:rPr lang="sv-SE" dirty="0"/>
              <a:t>10, 11, 38 rätt till förhandling- även dotterbolag om modern tar beslut. Oavsett var besluten tas måste bolaget i Sverige som påverkas förhandla innan beslut.</a:t>
            </a:r>
          </a:p>
          <a:p>
            <a:r>
              <a:rPr lang="sv-SE" dirty="0"/>
              <a:t>MBL samspelar med AML! AML sätter gränserna för MBL- Glöm inte rätten till central förhandling. Tiden är vår vän. </a:t>
            </a:r>
          </a:p>
          <a:p>
            <a:r>
              <a:rPr lang="sv-SE" dirty="0"/>
              <a:t>UA Löntagarkonsult!</a:t>
            </a:r>
          </a:p>
          <a:p>
            <a:r>
              <a:rPr lang="sv-SE" dirty="0"/>
              <a:t>Skyddsombud även för konsulter och inhyrda utländska anställda! Glöm ej! Ofta indiska företag utan KAV i samma hus. IT t ex. AML gäller för alla arbetstagare.</a:t>
            </a:r>
          </a:p>
          <a:p>
            <a:r>
              <a:rPr lang="sv-SE" dirty="0" err="1"/>
              <a:t>Styrelserep</a:t>
            </a:r>
            <a:r>
              <a:rPr lang="sv-SE" dirty="0"/>
              <a:t>. samverkar med lokalfackliga samt EWC. Koncernfack </a:t>
            </a:r>
            <a:r>
              <a:rPr lang="sv-SE" dirty="0" err="1"/>
              <a:t>nätverka</a:t>
            </a:r>
            <a:r>
              <a:rPr lang="sv-SE" dirty="0"/>
              <a:t> facklig allians inom MNCs. EWC ska samverka/informera lokalförening i respektive land.</a:t>
            </a:r>
          </a:p>
          <a:p>
            <a:r>
              <a:rPr lang="sv-SE" dirty="0"/>
              <a:t>GCAs genom UNI Global</a:t>
            </a:r>
          </a:p>
          <a:p>
            <a:r>
              <a:rPr lang="sv-SE" dirty="0"/>
              <a:t>Lokala kollektivavtal och </a:t>
            </a:r>
            <a:r>
              <a:rPr lang="sv-SE" dirty="0" err="1"/>
              <a:t>policies</a:t>
            </a:r>
            <a:endParaRPr lang="sv-SE" dirty="0"/>
          </a:p>
          <a:p>
            <a:r>
              <a:rPr lang="sv-SE" dirty="0"/>
              <a:t>Arbetsmiljö för chefer på engelska via </a:t>
            </a:r>
            <a:r>
              <a:rPr lang="sv-SE" dirty="0" err="1"/>
              <a:t>Prevent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08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366713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659770"/>
            <a:ext cx="5486400" cy="4801324"/>
          </a:xfrm>
        </p:spPr>
        <p:txBody>
          <a:bodyPr/>
          <a:lstStyle/>
          <a:p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of the formal </a:t>
            </a:r>
            <a:r>
              <a:rPr lang="sv-SE" dirty="0" err="1"/>
              <a:t>tools</a:t>
            </a:r>
            <a:r>
              <a:rPr lang="sv-SE" dirty="0"/>
              <a:t> (</a:t>
            </a:r>
            <a:r>
              <a:rPr lang="sv-SE" dirty="0" err="1"/>
              <a:t>law</a:t>
            </a:r>
            <a:r>
              <a:rPr lang="sv-SE" dirty="0"/>
              <a:t>, </a:t>
            </a:r>
            <a:r>
              <a:rPr lang="sv-SE" dirty="0" err="1"/>
              <a:t>practice</a:t>
            </a:r>
            <a:r>
              <a:rPr lang="sv-SE" dirty="0"/>
              <a:t> or </a:t>
            </a:r>
            <a:r>
              <a:rPr lang="sv-SE" dirty="0" err="1"/>
              <a:t>agreement</a:t>
            </a:r>
            <a:r>
              <a:rPr lang="sv-SE" dirty="0"/>
              <a:t>)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and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and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comprehensive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without</a:t>
            </a:r>
            <a:r>
              <a:rPr lang="sv-SE" dirty="0"/>
              <a:t> a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legal </a:t>
            </a:r>
            <a:r>
              <a:rPr lang="sv-SE" dirty="0" err="1"/>
              <a:t>tools</a:t>
            </a:r>
            <a:r>
              <a:rPr lang="sv-SE" dirty="0"/>
              <a:t>. To make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in a </a:t>
            </a:r>
            <a:r>
              <a:rPr lang="sv-SE" dirty="0" err="1"/>
              <a:t>smooth</a:t>
            </a:r>
            <a:r>
              <a:rPr lang="sv-SE" dirty="0"/>
              <a:t> and </a:t>
            </a:r>
            <a:r>
              <a:rPr lang="sv-SE" dirty="0" err="1"/>
              <a:t>efficent</a:t>
            </a:r>
            <a:r>
              <a:rPr lang="sv-SE" dirty="0"/>
              <a:t> way </a:t>
            </a:r>
            <a:r>
              <a:rPr lang="sv-SE" dirty="0" err="1"/>
              <a:t>though</a:t>
            </a:r>
            <a:r>
              <a:rPr lang="sv-SE" dirty="0"/>
              <a:t>  the </a:t>
            </a:r>
            <a:r>
              <a:rPr lang="sv-SE" dirty="0" err="1"/>
              <a:t>informal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equally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,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MBL 19 och UA ger rätt till information- UA p 11 även för utländsk verksamhet inom koncernen. </a:t>
            </a:r>
          </a:p>
          <a:p>
            <a:r>
              <a:rPr lang="sv-SE" dirty="0"/>
              <a:t>MBL 19 ska ges löpande, på begäran samt särskilt vid förhandling. Tillkommer lokalföreningen.</a:t>
            </a:r>
          </a:p>
          <a:p>
            <a:r>
              <a:rPr lang="sv-SE" dirty="0"/>
              <a:t>Information i god tid samt rätt och relevant information är viktigt. OBS info är ej inflytande men förutsättning!</a:t>
            </a:r>
          </a:p>
          <a:p>
            <a:endParaRPr lang="sv-SE" dirty="0"/>
          </a:p>
          <a:p>
            <a:r>
              <a:rPr lang="sv-SE" dirty="0"/>
              <a:t>10, 11, 38 rätt till förhandling- även dotterbolag om modern tar beslut. Oavsett var besluten tas måste bolaget i Sverige som påverkas förhandla innan beslut.</a:t>
            </a:r>
          </a:p>
          <a:p>
            <a:r>
              <a:rPr lang="sv-SE" dirty="0"/>
              <a:t>MBL samspelar med AML! AML sätter gränserna för MBL- Glöm inte rätten till central förhandling. Tiden är vår vän. </a:t>
            </a:r>
          </a:p>
          <a:p>
            <a:r>
              <a:rPr lang="sv-SE" dirty="0"/>
              <a:t>UA Löntagarkonsult!</a:t>
            </a:r>
          </a:p>
          <a:p>
            <a:r>
              <a:rPr lang="sv-SE" dirty="0"/>
              <a:t>Skyddsombud även för konsulter och inhyrda utländska anställda! Glöm ej! Ofta indiska företag utan KAV i samma hus. IT t ex. AML gäller för alla arbetstagare.</a:t>
            </a:r>
          </a:p>
          <a:p>
            <a:r>
              <a:rPr lang="sv-SE" dirty="0" err="1"/>
              <a:t>Styrelserep</a:t>
            </a:r>
            <a:r>
              <a:rPr lang="sv-SE" dirty="0"/>
              <a:t>. samverkar med lokalfackliga samt EWC. Koncernfack </a:t>
            </a:r>
            <a:r>
              <a:rPr lang="sv-SE" dirty="0" err="1"/>
              <a:t>nätverka</a:t>
            </a:r>
            <a:r>
              <a:rPr lang="sv-SE" dirty="0"/>
              <a:t> facklig allians inom MNCs. EWC ska samverka/informera lokalförening i respektive land.</a:t>
            </a:r>
          </a:p>
          <a:p>
            <a:r>
              <a:rPr lang="sv-SE" dirty="0"/>
              <a:t>GCAs genom UNI Global</a:t>
            </a:r>
          </a:p>
          <a:p>
            <a:r>
              <a:rPr lang="sv-SE" dirty="0"/>
              <a:t>Lokala kollektivavtal och </a:t>
            </a:r>
            <a:r>
              <a:rPr lang="sv-SE" dirty="0" err="1"/>
              <a:t>policies</a:t>
            </a:r>
            <a:endParaRPr lang="sv-SE" dirty="0"/>
          </a:p>
          <a:p>
            <a:r>
              <a:rPr lang="sv-SE" dirty="0"/>
              <a:t>Arbetsmiljö för chefer på engelska via </a:t>
            </a:r>
            <a:r>
              <a:rPr lang="sv-SE" dirty="0" err="1"/>
              <a:t>Prevent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51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/>
              <a:t>Kunskap och information=för tydliga, strategiska mål samt konstruktiva, konkreta förslag i förhandling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71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bi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81352" y="3415098"/>
            <a:ext cx="7122430" cy="978962"/>
          </a:xfrm>
          <a:prstGeom prst="rect">
            <a:avLst/>
          </a:prstGeom>
        </p:spPr>
        <p:txBody>
          <a:bodyPr bIns="46800"/>
          <a:lstStyle>
            <a:lvl1pPr marL="0" indent="0" algn="l">
              <a:lnSpc>
                <a:spcPts val="3000"/>
              </a:lnSpc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0" name="Rätvinklig triangel 9"/>
          <p:cNvSpPr/>
          <p:nvPr/>
        </p:nvSpPr>
        <p:spPr>
          <a:xfrm rot="10800000">
            <a:off x="10079111" y="-2"/>
            <a:ext cx="2112887" cy="21918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27" y="462631"/>
            <a:ext cx="864000" cy="929664"/>
          </a:xfrm>
          <a:prstGeom prst="rect">
            <a:avLst/>
          </a:prstGeom>
        </p:spPr>
      </p:pic>
      <p:sp>
        <p:nvSpPr>
          <p:cNvPr id="16" name="Platshållare för rubrik 1"/>
          <p:cNvSpPr>
            <a:spLocks noGrp="1"/>
          </p:cNvSpPr>
          <p:nvPr>
            <p:ph type="title"/>
          </p:nvPr>
        </p:nvSpPr>
        <p:spPr>
          <a:xfrm>
            <a:off x="1280817" y="2004714"/>
            <a:ext cx="6412351" cy="1161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39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lång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mallen för rubrikformat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9883B3A4-1E9A-C14C-8677-6BB32F10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600" y="4681450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  <p:sldLayoutId id="2147483686" r:id="rId14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ontorsmilj&#246;\180830%20SVE-Trafikverket-C11053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ontorsmilj&#246;\180830%20SVE-Trafikverket-C11178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ursverktygs-bilder\iStock-10041186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1959629-D37E-4988-B260-E9A52670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Tool</a:t>
            </a:r>
            <a:r>
              <a:rPr lang="sv-SE" dirty="0"/>
              <a:t> box to </a:t>
            </a:r>
            <a:r>
              <a:rPr lang="sv-SE" dirty="0" err="1"/>
              <a:t>uphold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in Multi National </a:t>
            </a:r>
            <a:r>
              <a:rPr lang="sv-SE" dirty="0" err="1"/>
              <a:t>Companies</a:t>
            </a:r>
            <a:r>
              <a:rPr lang="sv-SE" dirty="0"/>
              <a:t> (MNC:s)</a:t>
            </a:r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CC383CCA-5827-4BA9-B21A-EA4E37ECF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Material for </a:t>
            </a:r>
            <a:r>
              <a:rPr lang="sv-SE" dirty="0" err="1"/>
              <a:t>Local</a:t>
            </a:r>
            <a:r>
              <a:rPr lang="sv-SE" dirty="0"/>
              <a:t> Unions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2B701D-7F57-4C69-B442-C7F30E040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7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A938769-8307-4731-B125-A17E7FAB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00" y="1780095"/>
            <a:ext cx="10931446" cy="412239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Globalisation</a:t>
            </a:r>
            <a:r>
              <a:rPr lang="sv-SE" sz="2000" dirty="0"/>
              <a:t> and </a:t>
            </a:r>
            <a:r>
              <a:rPr lang="sv-SE" sz="2000" dirty="0" err="1"/>
              <a:t>Digitalisation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Many</a:t>
            </a:r>
            <a:r>
              <a:rPr lang="sv-SE" sz="2000" dirty="0"/>
              <a:t> </a:t>
            </a:r>
            <a:r>
              <a:rPr lang="sv-SE" sz="2000" dirty="0" err="1"/>
              <a:t>decisions</a:t>
            </a:r>
            <a:r>
              <a:rPr lang="sv-SE" sz="2000" dirty="0"/>
              <a:t>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made</a:t>
            </a:r>
            <a:r>
              <a:rPr lang="sv-SE" sz="2000" dirty="0"/>
              <a:t> at global, board or corporate </a:t>
            </a:r>
            <a:r>
              <a:rPr lang="sv-SE" sz="2000" dirty="0" err="1"/>
              <a:t>level</a:t>
            </a:r>
            <a:r>
              <a:rPr lang="sv-SE" sz="2000" dirty="0"/>
              <a:t>, </a:t>
            </a:r>
            <a:r>
              <a:rPr lang="sv-SE" sz="2000" dirty="0" err="1"/>
              <a:t>outside</a:t>
            </a:r>
            <a:r>
              <a:rPr lang="sv-SE" sz="2000" dirty="0"/>
              <a:t> Sweden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Access to information and </a:t>
            </a:r>
            <a:r>
              <a:rPr lang="sv-SE" sz="2000" dirty="0" err="1"/>
              <a:t>scope</a:t>
            </a:r>
            <a:r>
              <a:rPr lang="sv-SE" sz="2000" dirty="0"/>
              <a:t> and </a:t>
            </a:r>
            <a:r>
              <a:rPr lang="sv-SE" sz="2000" dirty="0" err="1"/>
              <a:t>level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influence</a:t>
            </a:r>
            <a:r>
              <a:rPr lang="sv-SE" sz="2000" dirty="0"/>
              <a:t> in the </a:t>
            </a:r>
            <a:r>
              <a:rPr lang="sv-SE" sz="2000" dirty="0" err="1"/>
              <a:t>company</a:t>
            </a:r>
            <a:r>
              <a:rPr lang="sv-SE" sz="2000" dirty="0"/>
              <a:t> </a:t>
            </a:r>
            <a:r>
              <a:rPr lang="sv-SE" sz="2000" dirty="0" err="1"/>
              <a:t>decrease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No </a:t>
            </a:r>
            <a:r>
              <a:rPr lang="sv-SE" sz="2000" dirty="0" err="1"/>
              <a:t>counterpart</a:t>
            </a:r>
            <a:r>
              <a:rPr lang="sv-SE" sz="2000" dirty="0"/>
              <a:t>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mandate</a:t>
            </a:r>
            <a:r>
              <a:rPr lang="sv-SE" sz="2000" dirty="0"/>
              <a:t> to </a:t>
            </a:r>
            <a:r>
              <a:rPr lang="sv-SE" sz="2000" dirty="0" err="1"/>
              <a:t>negotiate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Turnover</a:t>
            </a:r>
            <a:r>
              <a:rPr lang="sv-SE" sz="2000" dirty="0"/>
              <a:t>, transfers and </a:t>
            </a:r>
            <a:r>
              <a:rPr lang="sv-SE" sz="2000" dirty="0" err="1"/>
              <a:t>restructuring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Collective</a:t>
            </a:r>
            <a:r>
              <a:rPr lang="sv-SE" sz="2000" dirty="0"/>
              <a:t> </a:t>
            </a:r>
            <a:r>
              <a:rPr lang="sv-SE" sz="2000" dirty="0" err="1"/>
              <a:t>agreements</a:t>
            </a:r>
            <a:r>
              <a:rPr lang="sv-SE" sz="2000" dirty="0"/>
              <a:t> and co-determination </a:t>
            </a:r>
            <a:r>
              <a:rPr lang="sv-SE" sz="2000" dirty="0" err="1"/>
              <a:t>are</a:t>
            </a:r>
            <a:r>
              <a:rPr lang="sv-SE" sz="2000" dirty="0"/>
              <a:t> not </a:t>
            </a:r>
            <a:r>
              <a:rPr lang="sv-SE" sz="2000" dirty="0" err="1"/>
              <a:t>applied</a:t>
            </a:r>
            <a:r>
              <a:rPr lang="sv-SE" sz="2000" dirty="0"/>
              <a:t> (and </a:t>
            </a:r>
            <a:r>
              <a:rPr lang="sv-SE" sz="2000" dirty="0" err="1"/>
              <a:t>lower</a:t>
            </a:r>
            <a:r>
              <a:rPr lang="sv-SE" sz="2000" dirty="0"/>
              <a:t> </a:t>
            </a:r>
            <a:r>
              <a:rPr lang="sv-SE" sz="2000" dirty="0" err="1"/>
              <a:t>coverage</a:t>
            </a:r>
            <a:r>
              <a:rPr lang="sv-SE" sz="2000" dirty="0"/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Employees</a:t>
            </a:r>
            <a:r>
              <a:rPr lang="sv-SE" sz="2000" dirty="0"/>
              <a:t> in the </a:t>
            </a:r>
            <a:r>
              <a:rPr lang="sv-SE" sz="2000" dirty="0" err="1"/>
              <a:t>company</a:t>
            </a:r>
            <a:r>
              <a:rPr lang="sv-SE" sz="2000" dirty="0"/>
              <a:t> </a:t>
            </a:r>
            <a:r>
              <a:rPr lang="sv-SE" sz="2000" dirty="0" err="1"/>
              <a:t>have</a:t>
            </a:r>
            <a:r>
              <a:rPr lang="sv-SE" sz="2000" dirty="0"/>
              <a:t> </a:t>
            </a:r>
            <a:r>
              <a:rPr lang="sv-SE" sz="2000" dirty="0" err="1"/>
              <a:t>knowledge</a:t>
            </a:r>
            <a:r>
              <a:rPr lang="sv-SE" sz="2000" dirty="0"/>
              <a:t> for management to make </a:t>
            </a:r>
            <a:r>
              <a:rPr lang="sv-SE" sz="2000" dirty="0" err="1"/>
              <a:t>better</a:t>
            </a:r>
            <a:r>
              <a:rPr lang="sv-SE" sz="2000" dirty="0"/>
              <a:t> </a:t>
            </a:r>
            <a:r>
              <a:rPr lang="sv-SE" sz="2000" dirty="0" err="1"/>
              <a:t>strategic</a:t>
            </a:r>
            <a:r>
              <a:rPr lang="sv-SE" sz="2000" dirty="0"/>
              <a:t> </a:t>
            </a:r>
            <a:r>
              <a:rPr lang="sv-SE" sz="2000" dirty="0" err="1"/>
              <a:t>decisions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Platforms</a:t>
            </a:r>
            <a:r>
              <a:rPr lang="sv-SE" sz="2000" dirty="0"/>
              <a:t> for </a:t>
            </a:r>
            <a:r>
              <a:rPr lang="sv-SE" sz="2000" dirty="0" err="1"/>
              <a:t>dialogue</a:t>
            </a:r>
            <a:r>
              <a:rPr lang="sv-SE" sz="2000" dirty="0"/>
              <a:t> and </a:t>
            </a:r>
            <a:r>
              <a:rPr lang="sv-SE" sz="2000" dirty="0" err="1"/>
              <a:t>negotiation</a:t>
            </a:r>
            <a:r>
              <a:rPr lang="sv-SE" sz="2000" dirty="0"/>
              <a:t> </a:t>
            </a:r>
            <a:r>
              <a:rPr lang="sv-SE" sz="2000" dirty="0" err="1"/>
              <a:t>needed</a:t>
            </a:r>
            <a:endParaRPr lang="sv-SE" sz="2000" dirty="0"/>
          </a:p>
          <a:p>
            <a:endParaRPr lang="sv-SE" sz="2100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F47E3CC-DE7B-49B3-A996-723636F6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00" y="1121756"/>
            <a:ext cx="10931447" cy="792000"/>
          </a:xfrm>
        </p:spPr>
        <p:txBody>
          <a:bodyPr/>
          <a:lstStyle/>
          <a:p>
            <a:r>
              <a:rPr lang="sv-SE" sz="2800" dirty="0"/>
              <a:t>Challenges to The Swedish </a:t>
            </a:r>
            <a:r>
              <a:rPr lang="sv-SE" sz="2800" dirty="0" err="1"/>
              <a:t>Model</a:t>
            </a:r>
            <a:r>
              <a:rPr lang="sv-SE" sz="2800" dirty="0"/>
              <a:t> in MNCs </a:t>
            </a:r>
            <a:r>
              <a:rPr lang="sv-SE" sz="2000" dirty="0"/>
              <a:t>(Multi National </a:t>
            </a:r>
            <a:r>
              <a:rPr lang="sv-SE" sz="2000" dirty="0" err="1"/>
              <a:t>Companies</a:t>
            </a:r>
            <a:r>
              <a:rPr lang="sv-SE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3057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DEC1BE3-2024-46D0-9DD8-BC1E03A1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400" y="1001748"/>
            <a:ext cx="10630800" cy="792000"/>
          </a:xfrm>
        </p:spPr>
        <p:txBody>
          <a:bodyPr/>
          <a:lstStyle/>
          <a:p>
            <a:r>
              <a:rPr lang="sv-SE" sz="2700" dirty="0" err="1"/>
              <a:t>Tool</a:t>
            </a:r>
            <a:r>
              <a:rPr lang="sv-SE" sz="2700" dirty="0"/>
              <a:t> box for </a:t>
            </a:r>
            <a:r>
              <a:rPr lang="sv-SE" sz="2700" dirty="0" err="1"/>
              <a:t>local</a:t>
            </a:r>
            <a:r>
              <a:rPr lang="sv-SE" sz="2700" dirty="0"/>
              <a:t> unions in MNCs - Formal </a:t>
            </a:r>
            <a:r>
              <a:rPr lang="sv-SE" sz="2700" dirty="0" err="1"/>
              <a:t>ways</a:t>
            </a:r>
            <a:r>
              <a:rPr lang="sv-SE" sz="2700" dirty="0"/>
              <a:t> to </a:t>
            </a:r>
            <a:r>
              <a:rPr lang="sv-SE" sz="2700" dirty="0" err="1"/>
              <a:t>influence</a:t>
            </a:r>
            <a:endParaRPr lang="sv-SE" sz="2700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2308148-1BF4-4CC2-9747-AECB8766D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400" y="2011452"/>
            <a:ext cx="7375992" cy="3844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CDA; (MBL) 19, 11, 10, 38,14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Development</a:t>
            </a:r>
            <a:r>
              <a:rPr lang="sv-SE" sz="2000" dirty="0"/>
              <a:t> </a:t>
            </a:r>
            <a:r>
              <a:rPr lang="sv-SE" sz="2000" dirty="0" err="1"/>
              <a:t>Agreement</a:t>
            </a:r>
            <a:r>
              <a:rPr lang="sv-SE" sz="2000" dirty="0"/>
              <a:t> (Utvecklingsavtalet) 5, 11, 12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Work</a:t>
            </a:r>
            <a:r>
              <a:rPr lang="sv-SE" sz="2000" dirty="0"/>
              <a:t> Environment </a:t>
            </a:r>
            <a:r>
              <a:rPr lang="sv-SE" sz="2000" dirty="0" err="1"/>
              <a:t>Act</a:t>
            </a:r>
            <a:r>
              <a:rPr lang="sv-SE" sz="2000" dirty="0"/>
              <a:t> and Co-Determination </a:t>
            </a:r>
            <a:r>
              <a:rPr lang="sv-SE" sz="2000" dirty="0" err="1"/>
              <a:t>Act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sv-SE" sz="2000" dirty="0"/>
              <a:t>(AML och MBL)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Work Environment Representative/ -Committee, (Skyddsombud/ -kommitté)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Board </a:t>
            </a:r>
            <a:r>
              <a:rPr lang="sv-SE" sz="2000" dirty="0" err="1"/>
              <a:t>level</a:t>
            </a:r>
            <a:r>
              <a:rPr lang="sv-SE" sz="2000" dirty="0"/>
              <a:t> representation (Styrelserepresentation)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Company </a:t>
            </a:r>
            <a:r>
              <a:rPr lang="sv-SE" sz="2000" dirty="0" err="1"/>
              <a:t>collective</a:t>
            </a:r>
            <a:r>
              <a:rPr lang="sv-SE" sz="2000" dirty="0"/>
              <a:t> </a:t>
            </a:r>
            <a:r>
              <a:rPr lang="sv-SE" sz="2000" dirty="0" err="1"/>
              <a:t>agreement</a:t>
            </a:r>
            <a:r>
              <a:rPr lang="sv-SE" sz="2000" dirty="0"/>
              <a:t> on </a:t>
            </a:r>
            <a:r>
              <a:rPr lang="sv-SE" sz="2000" dirty="0" err="1"/>
              <a:t>cooperation</a:t>
            </a:r>
            <a:r>
              <a:rPr lang="sv-SE" sz="2000" dirty="0"/>
              <a:t> and </a:t>
            </a:r>
            <a:r>
              <a:rPr lang="sv-SE" sz="2000" dirty="0" err="1"/>
              <a:t>negotiation</a:t>
            </a:r>
            <a:r>
              <a:rPr lang="sv-SE" sz="2000" dirty="0"/>
              <a:t> (samverkansavtal)</a:t>
            </a:r>
          </a:p>
        </p:txBody>
      </p:sp>
      <p:pic>
        <p:nvPicPr>
          <p:cNvPr id="5" name="Platshållare för innehåll 17">
            <a:extLst>
              <a:ext uri="{FF2B5EF4-FFF2-40B4-BE49-F238E27FC236}">
                <a16:creationId xmlns:a16="http://schemas.microsoft.com/office/drawing/2014/main" id="{74757516-14B9-4ECE-9174-42F83747ADE7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19700"/>
          <a:stretch>
            <a:fillRect/>
          </a:stretch>
        </p:blipFill>
        <p:spPr>
          <a:xfrm>
            <a:off x="8823158" y="2110832"/>
            <a:ext cx="3067050" cy="34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DEC1BE3-2024-46D0-9DD8-BC1E03A1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400" y="940416"/>
            <a:ext cx="10630800" cy="792000"/>
          </a:xfrm>
        </p:spPr>
        <p:txBody>
          <a:bodyPr/>
          <a:lstStyle/>
          <a:p>
            <a:r>
              <a:rPr lang="sv-SE" sz="2700" dirty="0" err="1"/>
              <a:t>Tool</a:t>
            </a:r>
            <a:r>
              <a:rPr lang="sv-SE" sz="2700" dirty="0"/>
              <a:t> box for </a:t>
            </a:r>
            <a:r>
              <a:rPr lang="sv-SE" sz="2700" dirty="0" err="1"/>
              <a:t>local</a:t>
            </a:r>
            <a:r>
              <a:rPr lang="sv-SE" sz="2700" dirty="0"/>
              <a:t> unions in MNCs- Formal </a:t>
            </a:r>
            <a:r>
              <a:rPr lang="sv-SE" sz="2700" dirty="0" err="1"/>
              <a:t>ways</a:t>
            </a:r>
            <a:r>
              <a:rPr lang="sv-SE" sz="2700" dirty="0"/>
              <a:t> to </a:t>
            </a:r>
            <a:r>
              <a:rPr lang="sv-SE" sz="2700" dirty="0" err="1"/>
              <a:t>influence</a:t>
            </a:r>
            <a:endParaRPr lang="sv-SE" sz="2700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2308148-1BF4-4CC2-9747-AECB8766D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400" y="1648800"/>
            <a:ext cx="7460833" cy="449381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Company </a:t>
            </a:r>
            <a:r>
              <a:rPr lang="sv-SE" sz="2000" dirty="0" err="1"/>
              <a:t>collective</a:t>
            </a:r>
            <a:r>
              <a:rPr lang="sv-SE" sz="2000" dirty="0"/>
              <a:t> </a:t>
            </a:r>
            <a:r>
              <a:rPr lang="sv-SE" sz="2000" dirty="0" err="1"/>
              <a:t>agreement</a:t>
            </a:r>
            <a:r>
              <a:rPr lang="sv-SE" sz="2000" dirty="0"/>
              <a:t> on terms &amp; </a:t>
            </a:r>
            <a:r>
              <a:rPr lang="sv-SE" sz="2000" dirty="0" err="1"/>
              <a:t>conditions</a:t>
            </a:r>
            <a:r>
              <a:rPr lang="sv-SE" sz="2000" dirty="0"/>
              <a:t> </a:t>
            </a:r>
            <a:r>
              <a:rPr lang="sv-SE" sz="2000" dirty="0" err="1"/>
              <a:t>e.g</a:t>
            </a:r>
            <a:r>
              <a:rPr lang="sv-SE" sz="2000" dirty="0"/>
              <a:t>. union </a:t>
            </a:r>
            <a:r>
              <a:rPr lang="sv-SE" sz="2000" dirty="0" err="1"/>
              <a:t>rights</a:t>
            </a:r>
            <a:r>
              <a:rPr lang="sv-SE" sz="2000" dirty="0"/>
              <a:t>, </a:t>
            </a:r>
            <a:r>
              <a:rPr lang="sv-SE" sz="2000" dirty="0" err="1"/>
              <a:t>salaries</a:t>
            </a:r>
            <a:r>
              <a:rPr lang="sv-SE" sz="2000" dirty="0"/>
              <a:t> (LOK)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Policies</a:t>
            </a:r>
            <a:r>
              <a:rPr lang="sv-SE" sz="2000" dirty="0"/>
              <a:t> and standards at national and international </a:t>
            </a:r>
            <a:r>
              <a:rPr lang="sv-SE" sz="2000" dirty="0" err="1"/>
              <a:t>level</a:t>
            </a:r>
            <a:r>
              <a:rPr lang="sv-SE" sz="2000" dirty="0"/>
              <a:t>, e g </a:t>
            </a:r>
            <a:r>
              <a:rPr lang="sv-SE" sz="2000" dirty="0" err="1"/>
              <a:t>remote</a:t>
            </a:r>
            <a:r>
              <a:rPr lang="sv-SE" sz="2000" dirty="0"/>
              <a:t> </a:t>
            </a:r>
            <a:r>
              <a:rPr lang="sv-SE" sz="2000" dirty="0" err="1"/>
              <a:t>work</a:t>
            </a:r>
            <a:r>
              <a:rPr lang="sv-SE" sz="2000" dirty="0"/>
              <a:t>, </a:t>
            </a:r>
            <a:r>
              <a:rPr lang="sv-SE" sz="2000" dirty="0" err="1"/>
              <a:t>recruitement</a:t>
            </a:r>
            <a:r>
              <a:rPr lang="sv-SE" sz="2000" dirty="0"/>
              <a:t>, CSR, ISO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 err="1"/>
              <a:t>Network</a:t>
            </a:r>
            <a:r>
              <a:rPr lang="sv-SE" sz="2000" dirty="0"/>
              <a:t> </a:t>
            </a:r>
            <a:r>
              <a:rPr lang="sv-SE" sz="2000" dirty="0" err="1"/>
              <a:t>local</a:t>
            </a:r>
            <a:r>
              <a:rPr lang="sv-SE" sz="2000" dirty="0"/>
              <a:t> unions (in different </a:t>
            </a:r>
            <a:r>
              <a:rPr lang="sv-SE" sz="2000" dirty="0" err="1"/>
              <a:t>countries</a:t>
            </a:r>
            <a:r>
              <a:rPr lang="sv-SE" sz="2000" dirty="0"/>
              <a:t>) in the </a:t>
            </a:r>
            <a:r>
              <a:rPr lang="sv-SE" sz="2000" dirty="0" err="1"/>
              <a:t>company</a:t>
            </a:r>
            <a:r>
              <a:rPr lang="sv-SE" sz="2000" dirty="0"/>
              <a:t>; organisations at national </a:t>
            </a:r>
            <a:r>
              <a:rPr lang="sv-SE" sz="2000" dirty="0" err="1"/>
              <a:t>level</a:t>
            </a:r>
            <a:endParaRPr lang="sv-SE" sz="20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EWC (Europeiska företagsråd)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Global Company </a:t>
            </a:r>
            <a:r>
              <a:rPr lang="sv-SE" sz="2000" dirty="0" err="1"/>
              <a:t>Agreements</a:t>
            </a:r>
            <a:r>
              <a:rPr lang="sv-SE" sz="2000" dirty="0"/>
              <a:t> and Campaigns UNI/IndustriAll (</a:t>
            </a:r>
            <a:r>
              <a:rPr lang="sv-SE" sz="2000" dirty="0" err="1"/>
              <a:t>e.g</a:t>
            </a:r>
            <a:r>
              <a:rPr lang="sv-SE" sz="2000" dirty="0"/>
              <a:t>. right to </a:t>
            </a:r>
            <a:r>
              <a:rPr lang="sv-SE" sz="2000" dirty="0" err="1"/>
              <a:t>disconnect</a:t>
            </a:r>
            <a:r>
              <a:rPr lang="sv-SE" sz="2000" dirty="0"/>
              <a:t>, IBM)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2000" dirty="0"/>
              <a:t>EU-</a:t>
            </a:r>
            <a:r>
              <a:rPr lang="sv-SE" sz="2000" dirty="0" err="1"/>
              <a:t>directives</a:t>
            </a:r>
            <a:r>
              <a:rPr lang="sv-SE" sz="2000" dirty="0"/>
              <a:t>; </a:t>
            </a:r>
            <a:r>
              <a:rPr lang="sv-SE" sz="2000" dirty="0" err="1"/>
              <a:t>whistleblower</a:t>
            </a:r>
            <a:r>
              <a:rPr lang="sv-SE" sz="2000" dirty="0"/>
              <a:t>, </a:t>
            </a:r>
            <a:r>
              <a:rPr lang="sv-SE" sz="2000" dirty="0" err="1"/>
              <a:t>due</a:t>
            </a:r>
            <a:r>
              <a:rPr lang="sv-SE" sz="2000" dirty="0"/>
              <a:t> </a:t>
            </a:r>
            <a:r>
              <a:rPr lang="sv-SE" sz="2000" dirty="0" err="1"/>
              <a:t>diligence</a:t>
            </a:r>
            <a:r>
              <a:rPr lang="sv-SE" sz="2000" dirty="0"/>
              <a:t>, </a:t>
            </a:r>
            <a:br>
              <a:rPr lang="sv-SE" sz="2000" dirty="0"/>
            </a:br>
            <a:r>
              <a:rPr lang="sv-SE" sz="2000" dirty="0"/>
              <a:t>non-</a:t>
            </a:r>
            <a:r>
              <a:rPr lang="sv-SE" sz="2000" dirty="0" err="1"/>
              <a:t>financial</a:t>
            </a:r>
            <a:r>
              <a:rPr lang="sv-SE" sz="2000" dirty="0"/>
              <a:t> </a:t>
            </a:r>
            <a:r>
              <a:rPr lang="sv-SE" sz="2000" dirty="0" err="1"/>
              <a:t>report</a:t>
            </a:r>
            <a:r>
              <a:rPr lang="sv-SE" sz="2000" dirty="0"/>
              <a:t>, EWC…</a:t>
            </a:r>
          </a:p>
          <a:p>
            <a:endParaRPr lang="sv-SE" sz="2000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Platshållare för innehåll 14">
            <a:extLst>
              <a:ext uri="{FF2B5EF4-FFF2-40B4-BE49-F238E27FC236}">
                <a16:creationId xmlns:a16="http://schemas.microsoft.com/office/drawing/2014/main" id="{25D5BB22-EA3B-48FD-AE25-3F8798E080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1722"/>
          <a:stretch>
            <a:fillRect/>
          </a:stretch>
        </p:blipFill>
        <p:spPr>
          <a:xfrm>
            <a:off x="8748823" y="1930567"/>
            <a:ext cx="3084377" cy="3844925"/>
          </a:xfrm>
        </p:spPr>
      </p:pic>
    </p:spTree>
    <p:extLst>
      <p:ext uri="{BB962C8B-B14F-4D97-AF65-F5344CB8AC3E}">
        <p14:creationId xmlns:p14="http://schemas.microsoft.com/office/powerpoint/2010/main" val="275188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B9EB87-44CF-44D6-A0AD-BA3651CE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51" y="787888"/>
            <a:ext cx="10630800" cy="792000"/>
          </a:xfrm>
        </p:spPr>
        <p:txBody>
          <a:bodyPr/>
          <a:lstStyle/>
          <a:p>
            <a:r>
              <a:rPr lang="sv-SE" sz="2800" dirty="0" err="1"/>
              <a:t>Informal</a:t>
            </a:r>
            <a:r>
              <a:rPr lang="sv-SE" sz="2800" dirty="0"/>
              <a:t> </a:t>
            </a:r>
            <a:r>
              <a:rPr lang="sv-SE" sz="2800" dirty="0" err="1"/>
              <a:t>ways</a:t>
            </a:r>
            <a:r>
              <a:rPr lang="sv-SE" sz="2800" dirty="0"/>
              <a:t> for </a:t>
            </a:r>
            <a:r>
              <a:rPr lang="sv-SE" sz="2800" dirty="0" err="1"/>
              <a:t>local</a:t>
            </a:r>
            <a:r>
              <a:rPr lang="sv-SE" sz="2800" dirty="0"/>
              <a:t> unions to </a:t>
            </a:r>
            <a:r>
              <a:rPr lang="sv-SE" sz="2800" dirty="0" err="1"/>
              <a:t>influence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6C27E-4A09-4DF8-AB6F-FF81C102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151" y="1522687"/>
            <a:ext cx="8265450" cy="4851219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sv-SE" sz="2000" b="1" dirty="0" err="1"/>
              <a:t>Knowledge</a:t>
            </a:r>
            <a:r>
              <a:rPr lang="sv-SE" sz="2000" b="1" dirty="0"/>
              <a:t> and information (a </a:t>
            </a:r>
            <a:r>
              <a:rPr lang="sv-SE" sz="2000" b="1" dirty="0" err="1"/>
              <a:t>prerequisite</a:t>
            </a:r>
            <a:r>
              <a:rPr lang="sv-SE" sz="2000" b="1" dirty="0"/>
              <a:t> to </a:t>
            </a:r>
            <a:r>
              <a:rPr lang="sv-SE" sz="2000" b="1" dirty="0" err="1"/>
              <a:t>influence</a:t>
            </a:r>
            <a:r>
              <a:rPr lang="sv-SE" sz="2000" b="1" dirty="0"/>
              <a:t>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MNC </a:t>
            </a:r>
            <a:r>
              <a:rPr lang="sv-SE" sz="2000" dirty="0" err="1"/>
              <a:t>strategies</a:t>
            </a:r>
            <a:endParaRPr lang="sv-SE" sz="20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Budget and </a:t>
            </a:r>
            <a:r>
              <a:rPr lang="sv-SE" sz="2000" dirty="0" err="1"/>
              <a:t>economy</a:t>
            </a:r>
            <a:endParaRPr lang="sv-SE" sz="20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Organisation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Market (omvärldsbevakning) and SWOT-</a:t>
            </a:r>
            <a:r>
              <a:rPr lang="sv-SE" sz="2000" dirty="0" err="1"/>
              <a:t>analysis</a:t>
            </a:r>
            <a:endParaRPr lang="sv-SE" sz="20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endParaRPr lang="sv-SE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sv-SE" sz="2000" b="1" dirty="0" err="1"/>
              <a:t>Building</a:t>
            </a:r>
            <a:r>
              <a:rPr lang="sv-SE" sz="2000" b="1" dirty="0"/>
              <a:t> relations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 err="1"/>
              <a:t>Where</a:t>
            </a:r>
            <a:r>
              <a:rPr lang="sv-SE" sz="2000" dirty="0"/>
              <a:t> (and by </a:t>
            </a:r>
            <a:r>
              <a:rPr lang="sv-SE" sz="2000" dirty="0" err="1"/>
              <a:t>whom</a:t>
            </a:r>
            <a:r>
              <a:rPr lang="sv-SE" sz="2000" dirty="0"/>
              <a:t>) </a:t>
            </a: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decisions</a:t>
            </a:r>
            <a:r>
              <a:rPr lang="sv-SE" sz="2000" dirty="0"/>
              <a:t> </a:t>
            </a:r>
            <a:r>
              <a:rPr lang="sv-SE" sz="2000" dirty="0" err="1"/>
              <a:t>made</a:t>
            </a:r>
            <a:r>
              <a:rPr lang="sv-SE" sz="2000" dirty="0"/>
              <a:t> (</a:t>
            </a:r>
            <a:r>
              <a:rPr lang="sv-SE" sz="2000" dirty="0" err="1"/>
              <a:t>strategic</a:t>
            </a:r>
            <a:r>
              <a:rPr lang="sv-SE" sz="2000" dirty="0"/>
              <a:t> relations)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 err="1"/>
              <a:t>Local</a:t>
            </a:r>
            <a:r>
              <a:rPr lang="sv-SE" sz="2000" dirty="0"/>
              <a:t> management and HR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National and international union </a:t>
            </a:r>
            <a:r>
              <a:rPr lang="sv-SE" sz="2000" dirty="0" err="1"/>
              <a:t>networks</a:t>
            </a:r>
            <a:endParaRPr lang="sv-SE" sz="2000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EWC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 err="1"/>
              <a:t>Communicating</a:t>
            </a:r>
            <a:r>
              <a:rPr lang="sv-SE" sz="2000" dirty="0"/>
              <a:t> </a:t>
            </a:r>
            <a:r>
              <a:rPr lang="sv-SE" sz="2000" dirty="0" err="1"/>
              <a:t>goals</a:t>
            </a:r>
            <a:r>
              <a:rPr lang="sv-SE" sz="2000" dirty="0"/>
              <a:t> for </a:t>
            </a:r>
            <a:r>
              <a:rPr lang="sv-SE" sz="2000" dirty="0" err="1"/>
              <a:t>local</a:t>
            </a:r>
            <a:r>
              <a:rPr lang="sv-SE" sz="2000" dirty="0"/>
              <a:t> union</a:t>
            </a:r>
          </a:p>
          <a:p>
            <a:endParaRPr lang="sv-SE" sz="2000" dirty="0">
              <a:solidFill>
                <a:schemeClr val="tx1"/>
              </a:solidFill>
            </a:endParaRPr>
          </a:p>
          <a:p>
            <a:endParaRPr lang="sv-SE" sz="2000" dirty="0">
              <a:solidFill>
                <a:schemeClr val="tx1"/>
              </a:solidFill>
            </a:endParaRP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B6E9D979-51DD-4A15-B0CC-6506DF770E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r="5081"/>
          <a:stretch>
            <a:fillRect/>
          </a:stretch>
        </p:blipFill>
        <p:spPr>
          <a:xfrm>
            <a:off x="8822450" y="1833942"/>
            <a:ext cx="3085652" cy="3813276"/>
          </a:xfrm>
        </p:spPr>
      </p:pic>
    </p:spTree>
    <p:extLst>
      <p:ext uri="{BB962C8B-B14F-4D97-AF65-F5344CB8AC3E}">
        <p14:creationId xmlns:p14="http://schemas.microsoft.com/office/powerpoint/2010/main" val="1576586948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2" ma:contentTypeDescription="Skapa ett nytt dokument." ma:contentTypeScope="" ma:versionID="6df72a2cfc41b53fa35e46bdca97e805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3ef544192101ee3b1e9a3fe739815f21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0E4958-5107-4054-9F65-A61601529FB9}"/>
</file>

<file path=customXml/itemProps2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4F8B3-0C50-4A37-9E49-D2027FB4A82A}">
  <ds:schemaRefs>
    <ds:schemaRef ds:uri="http://purl.org/dc/terms/"/>
    <ds:schemaRef ds:uri="http://www.w3.org/XML/1998/namespace"/>
    <ds:schemaRef ds:uri="http://schemas.microsoft.com/office/2006/documentManagement/types"/>
    <ds:schemaRef ds:uri="51ba92bc-af1a-4dc1-ba6e-0ca47ae0286b"/>
    <ds:schemaRef ds:uri="8a1a1e35-260c-4351-9ffe-67b8df93a0f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871</Words>
  <Application>Microsoft Office PowerPoint</Application>
  <PresentationFormat>Bredbild</PresentationFormat>
  <Paragraphs>75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Sveriges Ingenjörer 2020, v0,9</vt:lpstr>
      <vt:lpstr>Tool box to uphold The Swedish Model in Multi National Companies (MNC:s)</vt:lpstr>
      <vt:lpstr>Challenges to The Swedish Model in MNCs (Multi National Companies) </vt:lpstr>
      <vt:lpstr>Tool box for local unions in MNCs - Formal ways to influence</vt:lpstr>
      <vt:lpstr>Tool box for local unions in MNCs- Formal ways to influence</vt:lpstr>
      <vt:lpstr>Informal ways for local unions to influence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Daniel Bergqvist</dc:creator>
  <cp:lastModifiedBy>Jenny Forsberg</cp:lastModifiedBy>
  <cp:revision>63</cp:revision>
  <dcterms:created xsi:type="dcterms:W3CDTF">2020-08-21T09:23:01Z</dcterms:created>
  <dcterms:modified xsi:type="dcterms:W3CDTF">2022-02-22T13:59:31Z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