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10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F7539-0685-49A6-805C-3932857BBB4F}" v="1" dt="2022-02-21T09:56:5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481" autoAdjust="0"/>
  </p:normalViewPr>
  <p:slideViewPr>
    <p:cSldViewPr snapToGrid="0">
      <p:cViewPr varScale="1">
        <p:scale>
          <a:sx n="104" d="100"/>
          <a:sy n="104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Grensman" userId="S::jenny.grensman@sverigesingenjorer.se::77c8d640-4e25-46cc-9bdd-aba8be668591" providerId="AD" clId="Web-{E2461B53-1D92-6495-B0B4-35B56A41C812}"/>
    <pc:docChg chg="modSld">
      <pc:chgData name="Jenny Grensman" userId="S::jenny.grensman@sverigesingenjorer.se::77c8d640-4e25-46cc-9bdd-aba8be668591" providerId="AD" clId="Web-{E2461B53-1D92-6495-B0B4-35B56A41C812}" dt="2022-02-09T10:08:37.781" v="79" actId="20577"/>
      <pc:docMkLst>
        <pc:docMk/>
      </pc:docMkLst>
      <pc:sldChg chg="modSp modNotes">
        <pc:chgData name="Jenny Grensman" userId="S::jenny.grensman@sverigesingenjorer.se::77c8d640-4e25-46cc-9bdd-aba8be668591" providerId="AD" clId="Web-{E2461B53-1D92-6495-B0B4-35B56A41C812}" dt="2022-02-09T10:08:37.781" v="79" actId="20577"/>
        <pc:sldMkLst>
          <pc:docMk/>
          <pc:sldMk cId="3707450443" sldId="257"/>
        </pc:sldMkLst>
        <pc:spChg chg="mod">
          <ac:chgData name="Jenny Grensman" userId="S::jenny.grensman@sverigesingenjorer.se::77c8d640-4e25-46cc-9bdd-aba8be668591" providerId="AD" clId="Web-{E2461B53-1D92-6495-B0B4-35B56A41C812}" dt="2022-02-09T10:08:37.781" v="79" actId="20577"/>
          <ac:spMkLst>
            <pc:docMk/>
            <pc:sldMk cId="3707450443" sldId="257"/>
            <ac:spMk id="2" creationId="{EE195193-33EE-45C5-8EDF-78E2A6D3B1AC}"/>
          </ac:spMkLst>
        </pc:spChg>
        <pc:spChg chg="mod">
          <ac:chgData name="Jenny Grensman" userId="S::jenny.grensman@sverigesingenjorer.se::77c8d640-4e25-46cc-9bdd-aba8be668591" providerId="AD" clId="Web-{E2461B53-1D92-6495-B0B4-35B56A41C812}" dt="2022-02-09T10:08:22.265" v="56" actId="20577"/>
          <ac:spMkLst>
            <pc:docMk/>
            <pc:sldMk cId="3707450443" sldId="257"/>
            <ac:spMk id="4" creationId="{D3F5F021-541F-4808-85B1-9AD59EA7B47F}"/>
          </ac:spMkLst>
        </pc:spChg>
      </pc:sldChg>
    </pc:docChg>
  </pc:docChgLst>
  <pc:docChgLst>
    <pc:chgData name="Jenny Forsberg" userId="98cde140-1d8b-4572-bc9b-af7e3f9996e0" providerId="ADAL" clId="{F8272EEC-FA73-43B9-9C8E-BFCFFC59C77A}"/>
    <pc:docChg chg="modSld">
      <pc:chgData name="Jenny Forsberg" userId="98cde140-1d8b-4572-bc9b-af7e3f9996e0" providerId="ADAL" clId="{F8272EEC-FA73-43B9-9C8E-BFCFFC59C77A}" dt="2021-11-02T11:48:17.908" v="7" actId="14100"/>
      <pc:docMkLst>
        <pc:docMk/>
      </pc:docMkLst>
      <pc:sldChg chg="modNotes">
        <pc:chgData name="Jenny Forsberg" userId="98cde140-1d8b-4572-bc9b-af7e3f9996e0" providerId="ADAL" clId="{F8272EEC-FA73-43B9-9C8E-BFCFFC59C77A}" dt="2021-11-02T11:47:56.335" v="3" actId="14100"/>
        <pc:sldMkLst>
          <pc:docMk/>
          <pc:sldMk cId="1005612027" sldId="259"/>
        </pc:sldMkLst>
      </pc:sldChg>
      <pc:sldChg chg="modNotes">
        <pc:chgData name="Jenny Forsberg" userId="98cde140-1d8b-4572-bc9b-af7e3f9996e0" providerId="ADAL" clId="{F8272EEC-FA73-43B9-9C8E-BFCFFC59C77A}" dt="2021-11-02T11:48:17.908" v="7" actId="14100"/>
        <pc:sldMkLst>
          <pc:docMk/>
          <pc:sldMk cId="857930720" sldId="309"/>
        </pc:sldMkLst>
      </pc:sldChg>
    </pc:docChg>
  </pc:docChgLst>
  <pc:docChgLst>
    <pc:chgData name="Jenny Forsberg" userId="98cde140-1d8b-4572-bc9b-af7e3f9996e0" providerId="ADAL" clId="{109F7539-0685-49A6-805C-3932857BBB4F}"/>
    <pc:docChg chg="modSld">
      <pc:chgData name="Jenny Forsberg" userId="98cde140-1d8b-4572-bc9b-af7e3f9996e0" providerId="ADAL" clId="{109F7539-0685-49A6-805C-3932857BBB4F}" dt="2022-02-22T14:00:07.395" v="52" actId="20577"/>
      <pc:docMkLst>
        <pc:docMk/>
      </pc:docMkLst>
      <pc:sldChg chg="modSp mod modNotesTx">
        <pc:chgData name="Jenny Forsberg" userId="98cde140-1d8b-4572-bc9b-af7e3f9996e0" providerId="ADAL" clId="{109F7539-0685-49A6-805C-3932857BBB4F}" dt="2022-02-22T14:00:07.395" v="52" actId="20577"/>
        <pc:sldMkLst>
          <pc:docMk/>
          <pc:sldMk cId="3199122698" sldId="310"/>
        </pc:sldMkLst>
        <pc:spChg chg="mod">
          <ac:chgData name="Jenny Forsberg" userId="98cde140-1d8b-4572-bc9b-af7e3f9996e0" providerId="ADAL" clId="{109F7539-0685-49A6-805C-3932857BBB4F}" dt="2022-02-22T14:00:07.395" v="52" actId="20577"/>
          <ac:spMkLst>
            <pc:docMk/>
            <pc:sldMk cId="3199122698" sldId="310"/>
            <ac:spMk id="2" creationId="{EE195193-33EE-45C5-8EDF-78E2A6D3B1AC}"/>
          </ac:spMkLst>
        </pc:spChg>
        <pc:spChg chg="mod">
          <ac:chgData name="Jenny Forsberg" userId="98cde140-1d8b-4572-bc9b-af7e3f9996e0" providerId="ADAL" clId="{109F7539-0685-49A6-805C-3932857BBB4F}" dt="2022-02-22T14:00:01.643" v="21" actId="20577"/>
          <ac:spMkLst>
            <pc:docMk/>
            <pc:sldMk cId="3199122698" sldId="310"/>
            <ac:spMk id="4" creationId="{D3F5F021-541F-4808-85B1-9AD59EA7B47F}"/>
          </ac:spMkLst>
        </pc:spChg>
      </pc:sldChg>
    </pc:docChg>
  </pc:docChgLst>
  <pc:docChgLst>
    <pc:chgData name="Jenny" userId="98cde140-1d8b-4572-bc9b-af7e3f9996e0" providerId="ADAL" clId="{109F7539-0685-49A6-805C-3932857BBB4F}"/>
    <pc:docChg chg="addSld delSld modSld">
      <pc:chgData name="Jenny" userId="98cde140-1d8b-4572-bc9b-af7e3f9996e0" providerId="ADAL" clId="{109F7539-0685-49A6-805C-3932857BBB4F}" dt="2022-02-21T09:57:02.850" v="1" actId="47"/>
      <pc:docMkLst>
        <pc:docMk/>
      </pc:docMkLst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3707450443" sldId="257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1651941709" sldId="258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1005612027" sldId="259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1284319834" sldId="305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857930720" sldId="309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3199122698" sldId="310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2457524406" sldId="311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3530284570" sldId="312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58127423" sldId="313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3592754041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Reviderad 220218</a:t>
            </a:r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Här finner du olika regelverk och lagar som du kan luta dig emot i ditt fackliga arbete med att få inflytande.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22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74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2746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799" y="3544023"/>
            <a:ext cx="5761299" cy="5141190"/>
          </a:xfrm>
        </p:spPr>
        <p:txBody>
          <a:bodyPr/>
          <a:lstStyle/>
          <a:p>
            <a:r>
              <a:rPr lang="sv-SE" dirty="0"/>
              <a:t>Information och kunskap om företaget är grunden, men vi måste också ha konkreta verktyg för inflytande; rätten att kunna påverka. T ex. lokal och central förhandling innan beslut oavsett var beslutet tas, reell påverkansmöjlighet, veto (38), ATK, tvist, tvingande lag, AML, lokala avtal etc.</a:t>
            </a:r>
          </a:p>
          <a:p>
            <a:endParaRPr lang="sv-SE" dirty="0"/>
          </a:p>
          <a:p>
            <a:r>
              <a:rPr lang="sv-SE" dirty="0"/>
              <a:t>MBL byggs på av Utvecklingsavtalet och lokala samverkansavtal.</a:t>
            </a:r>
          </a:p>
          <a:p>
            <a:endParaRPr lang="sv-SE" dirty="0"/>
          </a:p>
          <a:p>
            <a:r>
              <a:rPr lang="sv-SE" dirty="0"/>
              <a:t>UA</a:t>
            </a:r>
          </a:p>
          <a:p>
            <a:r>
              <a:rPr lang="sv-SE" dirty="0"/>
              <a:t> 5: Ekonomi och framtid. Rätt till insyn och inflytande för facket. Rätt till utbildning.</a:t>
            </a:r>
          </a:p>
          <a:p>
            <a:r>
              <a:rPr lang="sv-SE" dirty="0"/>
              <a:t>10: 5 timmar. Rätt till facklig information för AT på betald arbetstid</a:t>
            </a:r>
          </a:p>
          <a:p>
            <a:r>
              <a:rPr lang="sv-SE" dirty="0"/>
              <a:t>11: Koncern/flera DE: Information om koncernen, även utom landet. Rätt till information.</a:t>
            </a:r>
          </a:p>
          <a:p>
            <a:r>
              <a:rPr lang="sv-SE" dirty="0"/>
              <a:t>12: AT Konsult. Rätt till expert vid större omorganisationer. (Jmf </a:t>
            </a:r>
            <a:r>
              <a:rPr lang="sv-SE" dirty="0" err="1"/>
              <a:t>EWCs</a:t>
            </a:r>
            <a:r>
              <a:rPr lang="sv-SE" dirty="0"/>
              <a:t> rätt till expert).</a:t>
            </a:r>
          </a:p>
          <a:p>
            <a:endParaRPr lang="sv-SE" dirty="0"/>
          </a:p>
          <a:p>
            <a:r>
              <a:rPr lang="sv-SE" dirty="0"/>
              <a:t>https://www.arbetsmiljoforum.se/utbildning/arbetsmiljo-pa-engelska - utbilda utländska chefer i arbetsmiljö.</a:t>
            </a:r>
          </a:p>
          <a:p>
            <a:endParaRPr lang="sv-SE" dirty="0"/>
          </a:p>
          <a:p>
            <a:r>
              <a:rPr lang="sv-SE" dirty="0"/>
              <a:t>UNI skriver globala företagsavtal om t ex rätt till nedkoppling, distansarbete, jämställdhet m.m. Även globala H&amp;S-avtal t ex i textilbranschen (Stadium, H&amp;M m fl. har skrivit på).</a:t>
            </a:r>
          </a:p>
          <a:p>
            <a:r>
              <a:rPr lang="sv-SE" dirty="0"/>
              <a:t>UNI/IA koordinerar EWC och globala kampanjer och allianser; t ex Amazon, Google, IBM. </a:t>
            </a:r>
          </a:p>
          <a:p>
            <a:endParaRPr lang="sv-SE" dirty="0"/>
          </a:p>
          <a:p>
            <a:r>
              <a:rPr lang="sv-SE" dirty="0"/>
              <a:t>EU-direktiven har den globala ledningen oftast koll på.</a:t>
            </a:r>
          </a:p>
          <a:p>
            <a:r>
              <a:rPr lang="sv-SE" dirty="0"/>
              <a:t>MBL motsvaras ungefär av EWC-direktivet på internationell nivå.</a:t>
            </a:r>
          </a:p>
          <a:p>
            <a:r>
              <a:rPr lang="sv-SE" dirty="0"/>
              <a:t>AML motsvaras ungefär av H&amp;S-direktivet på internationell nivå</a:t>
            </a:r>
          </a:p>
          <a:p>
            <a:r>
              <a:rPr lang="sv-SE" dirty="0"/>
              <a:t>CSR motsvaras av NFI-rapportering på internationell nivå</a:t>
            </a:r>
          </a:p>
          <a:p>
            <a:r>
              <a:rPr lang="sv-SE" dirty="0"/>
              <a:t>Visselblåsardirektivet implementeras och stärks(?) i Sverige- meddelarfrihet och –skydd (</a:t>
            </a:r>
            <a:r>
              <a:rPr lang="sv-SE" dirty="0" err="1"/>
              <a:t>arbetsrel</a:t>
            </a:r>
            <a:r>
              <a:rPr lang="sv-SE" dirty="0"/>
              <a:t>. oegentlighet), kanal för kommunikation mellan AT och AG ska upprättas både i privat och offentligt finansierad verksamhet.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55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379413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71345"/>
            <a:ext cx="5715000" cy="5093242"/>
          </a:xfrm>
        </p:spPr>
        <p:txBody>
          <a:bodyPr/>
          <a:lstStyle/>
          <a:p>
            <a:r>
              <a:rPr lang="sv-SE" dirty="0"/>
              <a:t>Information och kunskap om företaget är grunden, men vi måste också ha konkreta verktyg för inflytande; rätten att kunna påverka. T ex. lokal och central förhandling innan beslut oavsett var beslutet tas, reell påverkansmöjlighet, veto (38), ATK, tvist, tvingande lag, AML, lokala avtal etc.</a:t>
            </a:r>
          </a:p>
          <a:p>
            <a:endParaRPr lang="sv-SE" dirty="0"/>
          </a:p>
          <a:p>
            <a:r>
              <a:rPr lang="sv-SE" dirty="0"/>
              <a:t>MBL byggs på av Utvecklingsavtalet och lokala samverkansavtal.</a:t>
            </a:r>
          </a:p>
          <a:p>
            <a:endParaRPr lang="sv-SE" dirty="0"/>
          </a:p>
          <a:p>
            <a:r>
              <a:rPr lang="sv-SE" dirty="0"/>
              <a:t>UA</a:t>
            </a:r>
          </a:p>
          <a:p>
            <a:r>
              <a:rPr lang="sv-SE" dirty="0"/>
              <a:t> 5: Ekonomi och framtid. Rätt till insyn och inflytande för facket. Rätt till utbildning.</a:t>
            </a:r>
          </a:p>
          <a:p>
            <a:r>
              <a:rPr lang="sv-SE" dirty="0"/>
              <a:t>10: 5 timmar. Rätt till facklig information för AT på betald arbetstid</a:t>
            </a:r>
          </a:p>
          <a:p>
            <a:r>
              <a:rPr lang="sv-SE" dirty="0"/>
              <a:t>11: Koncern/flera DE: Information om koncernen, även utom landet. Rätt till information.</a:t>
            </a:r>
          </a:p>
          <a:p>
            <a:r>
              <a:rPr lang="sv-SE" dirty="0"/>
              <a:t>12: AT Konsult. Rätt till expert vid större omorganisationer. (Jmf </a:t>
            </a:r>
            <a:r>
              <a:rPr lang="sv-SE" dirty="0" err="1"/>
              <a:t>EWCs</a:t>
            </a:r>
            <a:r>
              <a:rPr lang="sv-SE" dirty="0"/>
              <a:t> rätt till expert).</a:t>
            </a:r>
          </a:p>
          <a:p>
            <a:endParaRPr lang="sv-SE" dirty="0"/>
          </a:p>
          <a:p>
            <a:r>
              <a:rPr lang="sv-SE" dirty="0"/>
              <a:t>https://www.arbetsmiljoforum.se/utbildning/arbetsmiljo-pa-engelska - utbilda utländska chefer i arbetsmiljö.</a:t>
            </a:r>
          </a:p>
          <a:p>
            <a:endParaRPr lang="sv-SE" dirty="0"/>
          </a:p>
          <a:p>
            <a:r>
              <a:rPr lang="sv-SE" dirty="0"/>
              <a:t>UNI skriver globala företagsavtal om t ex rätt till nedkoppling, distansarbete, jämställdhet m.m. Även globala H&amp;S-avtal t ex i textilbranschen (Stadium, H&amp;M m fl. har skrivit på).</a:t>
            </a:r>
          </a:p>
          <a:p>
            <a:r>
              <a:rPr lang="sv-SE" dirty="0"/>
              <a:t>UNI/IA koordinerar EWC och globala kampanjer och allianser; t ex Amazon, Google, IBM. </a:t>
            </a:r>
          </a:p>
          <a:p>
            <a:endParaRPr lang="sv-SE" dirty="0"/>
          </a:p>
          <a:p>
            <a:r>
              <a:rPr lang="sv-SE" dirty="0"/>
              <a:t>EU-direktiven har den globala ledningen oftast koll på.</a:t>
            </a:r>
          </a:p>
          <a:p>
            <a:r>
              <a:rPr lang="sv-SE" dirty="0"/>
              <a:t>MBL motsvaras ungefär av EWC-direktivet på internationell nivå.</a:t>
            </a:r>
          </a:p>
          <a:p>
            <a:r>
              <a:rPr lang="sv-SE" dirty="0"/>
              <a:t>AML motsvaras ungefär av H&amp;S-direktivet på internationell nivå</a:t>
            </a:r>
          </a:p>
          <a:p>
            <a:r>
              <a:rPr lang="sv-SE" dirty="0"/>
              <a:t>CSR motsvaras av NFI-rapportering på internationell nivå</a:t>
            </a:r>
          </a:p>
          <a:p>
            <a:r>
              <a:rPr lang="sv-SE" dirty="0"/>
              <a:t>Visselblåsardirektivet implementeras och stärks(?) i Sverige- meddelarfrihet och –skydd (</a:t>
            </a:r>
            <a:r>
              <a:rPr lang="sv-SE" dirty="0" err="1"/>
              <a:t>arbetsrel</a:t>
            </a:r>
            <a:r>
              <a:rPr lang="sv-SE" dirty="0"/>
              <a:t>. oegentlighet), kanal för kommunikation mellan AT och AG ska upprättas både i privat och offentligt finansierad verksamhet.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47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/>
              <a:t>Kunskap och information=för tydliga, strategiska mål samt konstruktiva, konkreta förslag i förhandling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1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bi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81352" y="3415098"/>
            <a:ext cx="7122430" cy="978962"/>
          </a:xfrm>
          <a:prstGeom prst="rect">
            <a:avLst/>
          </a:prstGeom>
        </p:spPr>
        <p:txBody>
          <a:bodyPr bIns="46800"/>
          <a:lstStyle>
            <a:lvl1pPr marL="0" indent="0" algn="l">
              <a:lnSpc>
                <a:spcPts val="3000"/>
              </a:lnSpc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0" name="Rätvinklig triangel 9"/>
          <p:cNvSpPr/>
          <p:nvPr/>
        </p:nvSpPr>
        <p:spPr>
          <a:xfrm rot="10800000">
            <a:off x="10079111" y="-2"/>
            <a:ext cx="2112887" cy="21918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27" y="462631"/>
            <a:ext cx="864000" cy="929664"/>
          </a:xfrm>
          <a:prstGeom prst="rect">
            <a:avLst/>
          </a:prstGeom>
        </p:spPr>
      </p:pic>
      <p:sp>
        <p:nvSpPr>
          <p:cNvPr id="16" name="Platshållare för rubrik 1"/>
          <p:cNvSpPr>
            <a:spLocks noGrp="1"/>
          </p:cNvSpPr>
          <p:nvPr>
            <p:ph type="title"/>
          </p:nvPr>
        </p:nvSpPr>
        <p:spPr>
          <a:xfrm>
            <a:off x="1280817" y="2004714"/>
            <a:ext cx="6412351" cy="1161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9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35600" y="6562800"/>
            <a:ext cx="806400" cy="230400"/>
          </a:xfrm>
          <a:prstGeom prst="rect">
            <a:avLst/>
          </a:prstGeom>
        </p:spPr>
        <p:txBody>
          <a:bodyPr/>
          <a:lstStyle/>
          <a:p>
            <a:fld id="{B607F374-77D5-40AE-8A29-65E15E76455B}" type="datetime1">
              <a:rPr lang="sv-SE" smtClean="0"/>
              <a:t>2022-02-22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5537-616B-48E2-857C-1E9E4168709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201861" y="857454"/>
            <a:ext cx="10630800" cy="792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02400" y="1915200"/>
            <a:ext cx="10630800" cy="3844205"/>
          </a:xfrm>
        </p:spPr>
        <p:txBody>
          <a:bodyPr/>
          <a:lstStyle>
            <a:lvl1pPr marL="0" indent="0">
              <a:buFontTx/>
              <a:buNone/>
              <a:defRPr/>
            </a:lvl1pPr>
            <a:lvl5pPr marL="801688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523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  <p:sldLayoutId id="2147483686" r:id="rId14"/>
    <p:sldLayoutId id="2147483687" r:id="rId15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053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178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ursverktygs-bilder\iStock-10041186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Verktygslåda för fackligt inflytande i internationella företag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EE195193-33EE-45C5-8EDF-78E2A6D3B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F5F021-541F-4808-85B1-9AD59EA7B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12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7836" y="1806607"/>
            <a:ext cx="9360000" cy="43200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Globalisering och digitalisering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Beslut tas på koncernnivå utanför Sverige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Informationstillgången och inflytandet minskar med avståndet till HK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Ingen motpart med mandat att förhandla i Sverige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Omorganisationer, uppköp och outsourcing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Kollektivavtal och medbestämmandelag ignoreras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Anställda behöver mer kunskap för att agera strategiskt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Forum/plattformar för dialog och förhandling saknas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1463" y="942607"/>
            <a:ext cx="10192701" cy="864000"/>
          </a:xfrm>
        </p:spPr>
        <p:txBody>
          <a:bodyPr/>
          <a:lstStyle/>
          <a:p>
            <a:r>
              <a:rPr lang="sv-SE" dirty="0"/>
              <a:t>Utmaningar för fackligt inflytande på internationella företag</a:t>
            </a:r>
          </a:p>
        </p:txBody>
      </p:sp>
    </p:spTree>
    <p:extLst>
      <p:ext uri="{BB962C8B-B14F-4D97-AF65-F5344CB8AC3E}">
        <p14:creationId xmlns:p14="http://schemas.microsoft.com/office/powerpoint/2010/main" val="245752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564EC1F-0724-4F33-851B-B39700AF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Verktyg för inflytande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7D54E6D-F3AC-41E6-9316-815898E57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799" y="1908000"/>
            <a:ext cx="5373275" cy="43200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MBL §§19, 11, 10, 38, 14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Utvecklingsavtalet §§ 5, 10, 11, 12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Arbetsmiljölagen  (yttre gräns för MBL)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Skyddsombud och Arbetsmiljökommitté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Rätten till styrelserepresentation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Samverkan med andra lokala fack (nätverk) nationellt och internationellt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Lokala kollektivavtal om samverkan och förhandling (samverkansavtal)</a:t>
            </a:r>
            <a:endParaRPr lang="sv-SE" dirty="0"/>
          </a:p>
          <a:p>
            <a:endParaRPr lang="sv-SE" dirty="0"/>
          </a:p>
        </p:txBody>
      </p:sp>
      <p:pic>
        <p:nvPicPr>
          <p:cNvPr id="10" name="Platshållare för innehåll 17">
            <a:extLst>
              <a:ext uri="{FF2B5EF4-FFF2-40B4-BE49-F238E27FC236}">
                <a16:creationId xmlns:a16="http://schemas.microsoft.com/office/drawing/2014/main" id="{8F442750-95B4-4666-A3D1-93992253D6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19700"/>
          <a:stretch>
            <a:fillRect/>
          </a:stretch>
        </p:blipFill>
        <p:spPr>
          <a:xfrm>
            <a:off x="7436301" y="1746412"/>
            <a:ext cx="383610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9EDE80-47A8-4D64-841C-71662F58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Verktyg för inflytande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871BAB-553A-4E3C-A175-3E67B978E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777203"/>
            <a:ext cx="6330706" cy="43200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Lokalt kollektivavtal om villkor m.m.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Policys och standards i olika frågor på nationell och internationell nivå. Kan handla om rekrytering, tillgänglighet, CSR, ISO-standards, annan reglering inom företaget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EWC, Europeiska företagsråd (motsvarar MBL, beroende på HK)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Globala företagsavtal, kampanjer och allianser via UNI eller </a:t>
            </a:r>
            <a:r>
              <a:rPr lang="sv-SE" sz="2000" dirty="0" err="1"/>
              <a:t>IndustriAll</a:t>
            </a:r>
            <a:endParaRPr lang="sv-S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EU-direktiv: Visselblåsare, Health &amp; </a:t>
            </a:r>
            <a:r>
              <a:rPr lang="sv-SE" sz="2000" dirty="0" err="1"/>
              <a:t>Safety</a:t>
            </a:r>
            <a:r>
              <a:rPr lang="sv-SE" sz="2000" dirty="0"/>
              <a:t>, Non-</a:t>
            </a:r>
            <a:r>
              <a:rPr lang="sv-SE" sz="2000" dirty="0" err="1"/>
              <a:t>financial</a:t>
            </a:r>
            <a:r>
              <a:rPr lang="sv-SE" sz="2000" dirty="0"/>
              <a:t> Information (ISO), </a:t>
            </a:r>
            <a:r>
              <a:rPr lang="sv-SE" sz="2000" dirty="0" err="1"/>
              <a:t>Due</a:t>
            </a:r>
            <a:r>
              <a:rPr lang="sv-SE" sz="2000" dirty="0"/>
              <a:t> </a:t>
            </a:r>
            <a:r>
              <a:rPr lang="sv-SE" sz="2000" dirty="0" err="1"/>
              <a:t>diligence</a:t>
            </a:r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latshållare för innehåll 14">
            <a:extLst>
              <a:ext uri="{FF2B5EF4-FFF2-40B4-BE49-F238E27FC236}">
                <a16:creationId xmlns:a16="http://schemas.microsoft.com/office/drawing/2014/main" id="{BC82F5B0-73BE-4CA2-B2E8-EBB628257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1722"/>
          <a:stretch>
            <a:fillRect/>
          </a:stretch>
        </p:blipFill>
        <p:spPr>
          <a:xfrm>
            <a:off x="7820796" y="1526278"/>
            <a:ext cx="3465148" cy="4319588"/>
          </a:xfrm>
        </p:spPr>
      </p:pic>
    </p:spTree>
    <p:extLst>
      <p:ext uri="{BB962C8B-B14F-4D97-AF65-F5344CB8AC3E}">
        <p14:creationId xmlns:p14="http://schemas.microsoft.com/office/powerpoint/2010/main" val="5812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9EB87-44CF-44D6-A0AD-BA3651CE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51" y="787888"/>
            <a:ext cx="10630800" cy="792000"/>
          </a:xfrm>
        </p:spPr>
        <p:txBody>
          <a:bodyPr/>
          <a:lstStyle/>
          <a:p>
            <a:r>
              <a:rPr lang="sv-SE" sz="2800" b="1" dirty="0"/>
              <a:t>Informella kanaler till lokalt inflytande</a:t>
            </a:r>
            <a:br>
              <a:rPr lang="sv-SE" sz="2800" b="1" dirty="0"/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6C27E-4A09-4DF8-AB6F-FF81C102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151" y="1522687"/>
            <a:ext cx="8265450" cy="4851219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/>
              <a:t>Kunskap och information (en förutsättning för inflytande)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Företagets strategier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Budget och ekonomi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Organisation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Marknad (omvärldsbevakning) och SWOT-analys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sv-SE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/>
              <a:t>Relationsbyggande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Var av vem fattas besluten?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Lokal ledning och HR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Nationella- och internationella fackliga nätverk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EWC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Lokala egna mål för det fackliga arbetet</a:t>
            </a:r>
            <a:endParaRPr lang="sv-SE" sz="2000" dirty="0">
              <a:solidFill>
                <a:schemeClr val="tx1"/>
              </a:solidFill>
            </a:endParaRPr>
          </a:p>
          <a:p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B6E9D979-51DD-4A15-B0CC-6506DF770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r="5081"/>
          <a:stretch>
            <a:fillRect/>
          </a:stretch>
        </p:blipFill>
        <p:spPr>
          <a:xfrm>
            <a:off x="8369450" y="1773549"/>
            <a:ext cx="3312972" cy="4094200"/>
          </a:xfrm>
        </p:spPr>
      </p:pic>
    </p:spTree>
    <p:extLst>
      <p:ext uri="{BB962C8B-B14F-4D97-AF65-F5344CB8AC3E}">
        <p14:creationId xmlns:p14="http://schemas.microsoft.com/office/powerpoint/2010/main" val="3592754041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4F8B3-0C50-4A37-9E49-D2027FB4A82A}">
  <ds:schemaRefs>
    <ds:schemaRef ds:uri="http://purl.org/dc/terms/"/>
    <ds:schemaRef ds:uri="http://www.w3.org/XML/1998/namespace"/>
    <ds:schemaRef ds:uri="http://schemas.microsoft.com/office/2006/documentManagement/types"/>
    <ds:schemaRef ds:uri="51ba92bc-af1a-4dc1-ba6e-0ca47ae0286b"/>
    <ds:schemaRef ds:uri="8a1a1e35-260c-4351-9ffe-67b8df93a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63FD895-1B8B-49F6-8294-020C0873BA0D}"/>
</file>

<file path=customXml/itemProps3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859</Words>
  <Application>Microsoft Office PowerPoint</Application>
  <PresentationFormat>Bredbild</PresentationFormat>
  <Paragraphs>86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Sveriges Ingenjörer 2020, v0,9</vt:lpstr>
      <vt:lpstr>Verktygslåda för fackligt inflytande i internationella företag</vt:lpstr>
      <vt:lpstr>Utmaningar för fackligt inflytande på internationella företag</vt:lpstr>
      <vt:lpstr>Verktyg för inflytande </vt:lpstr>
      <vt:lpstr>Verktyg för inflytande </vt:lpstr>
      <vt:lpstr>Informella kanaler till lokalt inflytande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Jenny Forsberg</cp:lastModifiedBy>
  <cp:revision>64</cp:revision>
  <dcterms:created xsi:type="dcterms:W3CDTF">2020-08-21T09:23:01Z</dcterms:created>
  <dcterms:modified xsi:type="dcterms:W3CDTF">2022-02-22T14:00:10Z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