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handoutMasterIdLst>
    <p:handoutMasterId r:id="rId12"/>
  </p:handoutMasterIdLst>
  <p:sldIdLst>
    <p:sldId id="315" r:id="rId5"/>
    <p:sldId id="309" r:id="rId6"/>
    <p:sldId id="310" r:id="rId7"/>
    <p:sldId id="311" r:id="rId8"/>
    <p:sldId id="272" r:id="rId9"/>
    <p:sldId id="271"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FDA"/>
    <a:srgbClr val="627784"/>
    <a:srgbClr val="7B878E"/>
    <a:srgbClr val="B1C3C9"/>
    <a:srgbClr val="E36190"/>
    <a:srgbClr val="E36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85" autoAdjust="0"/>
    <p:restoredTop sz="83455" autoAdjust="0"/>
  </p:normalViewPr>
  <p:slideViewPr>
    <p:cSldViewPr snapToGrid="0">
      <p:cViewPr varScale="1">
        <p:scale>
          <a:sx n="91" d="100"/>
          <a:sy n="91" d="100"/>
        </p:scale>
        <p:origin x="180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Forsberg" userId="98cde140-1d8b-4572-bc9b-af7e3f9996e0" providerId="ADAL" clId="{44458FB2-9A08-47E6-AE5B-F372CC0AF9FB}"/>
    <pc:docChg chg="modSld">
      <pc:chgData name="Jenny Forsberg" userId="98cde140-1d8b-4572-bc9b-af7e3f9996e0" providerId="ADAL" clId="{44458FB2-9A08-47E6-AE5B-F372CC0AF9FB}" dt="2022-02-22T13:57:15.550" v="18" actId="20577"/>
      <pc:docMkLst>
        <pc:docMk/>
      </pc:docMkLst>
      <pc:sldChg chg="modSp mod modNotesTx">
        <pc:chgData name="Jenny Forsberg" userId="98cde140-1d8b-4572-bc9b-af7e3f9996e0" providerId="ADAL" clId="{44458FB2-9A08-47E6-AE5B-F372CC0AF9FB}" dt="2022-02-22T13:57:15.550" v="18" actId="20577"/>
        <pc:sldMkLst>
          <pc:docMk/>
          <pc:sldMk cId="1555390570" sldId="315"/>
        </pc:sldMkLst>
        <pc:spChg chg="mod">
          <ac:chgData name="Jenny Forsberg" userId="98cde140-1d8b-4572-bc9b-af7e3f9996e0" providerId="ADAL" clId="{44458FB2-9A08-47E6-AE5B-F372CC0AF9FB}" dt="2022-02-22T13:57:04.801" v="0" actId="6549"/>
          <ac:spMkLst>
            <pc:docMk/>
            <pc:sldMk cId="1555390570" sldId="315"/>
            <ac:spMk id="4" creationId="{08077AC7-9168-4867-82DB-DD707699D19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5D049-2A35-4813-9705-EF6DE3D4935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365F725-7A44-4212-8492-F78A72AA2C52}">
      <dgm:prSet custT="1"/>
      <dgm:spPr/>
      <dgm:t>
        <a:bodyPr/>
        <a:lstStyle/>
        <a:p>
          <a:r>
            <a:rPr lang="sv-SE" sz="1800" b="1" dirty="0"/>
            <a:t>Medlemsmöten</a:t>
          </a:r>
          <a:br>
            <a:rPr lang="sv-SE" sz="1800" b="1" dirty="0"/>
          </a:br>
          <a:r>
            <a:rPr lang="sv-SE" sz="1800" b="1" dirty="0"/>
            <a:t>- </a:t>
          </a:r>
          <a:r>
            <a:rPr lang="sv-SE" sz="1800" dirty="0"/>
            <a:t>bjud in vd för att komma och prata på tema, eller intervjuas om chefen är ny</a:t>
          </a:r>
        </a:p>
      </dgm:t>
    </dgm:pt>
    <dgm:pt modelId="{6A3FABC1-7D61-4F1D-A281-38E404CBBCA4}" type="parTrans" cxnId="{83147066-8686-4C73-8931-4AA5DAA99958}">
      <dgm:prSet/>
      <dgm:spPr/>
      <dgm:t>
        <a:bodyPr/>
        <a:lstStyle/>
        <a:p>
          <a:endParaRPr lang="sv-SE"/>
        </a:p>
      </dgm:t>
    </dgm:pt>
    <dgm:pt modelId="{0ECCBAF6-DDAE-48C5-9361-1E3CD7D3EE78}" type="sibTrans" cxnId="{83147066-8686-4C73-8931-4AA5DAA99958}">
      <dgm:prSet/>
      <dgm:spPr/>
      <dgm:t>
        <a:bodyPr/>
        <a:lstStyle/>
        <a:p>
          <a:endParaRPr lang="sv-SE"/>
        </a:p>
      </dgm:t>
    </dgm:pt>
    <dgm:pt modelId="{A0C302C8-2F2C-43B4-87DF-04ADB18516DA}">
      <dgm:prSet custT="1"/>
      <dgm:spPr/>
      <dgm:t>
        <a:bodyPr/>
        <a:lstStyle/>
        <a:p>
          <a:r>
            <a:rPr lang="sv-SE" sz="1800" b="1" dirty="0"/>
            <a:t>Möten om aktuell händelse/problem</a:t>
          </a:r>
          <a:br>
            <a:rPr lang="sv-SE" sz="1800" b="1" dirty="0"/>
          </a:br>
          <a:r>
            <a:rPr lang="sv-SE" sz="1800" b="1" dirty="0"/>
            <a:t>-</a:t>
          </a:r>
          <a:r>
            <a:rPr lang="sv-SE" sz="1800" dirty="0"/>
            <a:t> Bjud in medlemmar/chefer för att diskutera utvecklingen. Förmodligen är en del av era chefer medlemmar och kan ta med sig tankar och diskussioner uppåt i organisationen.</a:t>
          </a:r>
        </a:p>
      </dgm:t>
    </dgm:pt>
    <dgm:pt modelId="{77460D71-ABA9-41A2-B199-60DD7F5402C0}" type="parTrans" cxnId="{44665F13-8B3D-4FFB-AD63-1F42709B3DED}">
      <dgm:prSet/>
      <dgm:spPr/>
      <dgm:t>
        <a:bodyPr/>
        <a:lstStyle/>
        <a:p>
          <a:endParaRPr lang="sv-SE"/>
        </a:p>
      </dgm:t>
    </dgm:pt>
    <dgm:pt modelId="{C1C5A420-FA26-4A81-AFE6-350FF8389E0C}" type="sibTrans" cxnId="{44665F13-8B3D-4FFB-AD63-1F42709B3DED}">
      <dgm:prSet/>
      <dgm:spPr/>
      <dgm:t>
        <a:bodyPr/>
        <a:lstStyle/>
        <a:p>
          <a:endParaRPr lang="sv-SE"/>
        </a:p>
      </dgm:t>
    </dgm:pt>
    <dgm:pt modelId="{15C5CA38-B663-43F7-AA7B-A89DF4178F8E}">
      <dgm:prSet custT="1"/>
      <dgm:spPr>
        <a:solidFill>
          <a:srgbClr val="70AFDA"/>
        </a:solidFill>
      </dgm:spPr>
      <dgm:t>
        <a:bodyPr/>
        <a:lstStyle/>
        <a:p>
          <a:r>
            <a:rPr lang="sv-SE" sz="1800" b="1" dirty="0"/>
            <a:t>Möte med nya chefer </a:t>
          </a:r>
          <a:br>
            <a:rPr lang="sv-SE" sz="1800" b="1" dirty="0"/>
          </a:br>
          <a:r>
            <a:rPr lang="sv-SE" sz="1800" dirty="0"/>
            <a:t>– Passa på att presentera er själva och Sveriges Ingenjörer på </a:t>
          </a:r>
          <a:r>
            <a:rPr lang="sv-SE" sz="1800" dirty="0" err="1"/>
            <a:t>arbetsplatsen.Tänk</a:t>
          </a:r>
          <a:r>
            <a:rPr lang="sv-SE" sz="1800" dirty="0"/>
            <a:t> på att chefer långt ner i organisationen kan tala med sina chefer och kan bidra till att fackets åsikter blir intressanta högre upp.</a:t>
          </a:r>
        </a:p>
      </dgm:t>
    </dgm:pt>
    <dgm:pt modelId="{9F34D6EF-1FD7-46F0-B75C-E2ED0FA0EC4F}" type="parTrans" cxnId="{BA4E18E8-03A8-47A9-836C-F03DC8026C61}">
      <dgm:prSet/>
      <dgm:spPr/>
      <dgm:t>
        <a:bodyPr/>
        <a:lstStyle/>
        <a:p>
          <a:endParaRPr lang="sv-SE"/>
        </a:p>
      </dgm:t>
    </dgm:pt>
    <dgm:pt modelId="{51BC7BA9-4D2D-4AC7-8BBD-C28514126FE6}" type="sibTrans" cxnId="{BA4E18E8-03A8-47A9-836C-F03DC8026C61}">
      <dgm:prSet/>
      <dgm:spPr/>
      <dgm:t>
        <a:bodyPr/>
        <a:lstStyle/>
        <a:p>
          <a:endParaRPr lang="sv-SE"/>
        </a:p>
      </dgm:t>
    </dgm:pt>
    <dgm:pt modelId="{58E241ED-744E-4E3F-A483-A51948EDD2C8}">
      <dgm:prSet custT="1"/>
      <dgm:spPr/>
      <dgm:t>
        <a:bodyPr/>
        <a:lstStyle/>
        <a:p>
          <a:r>
            <a:rPr lang="sv-SE" sz="1800" b="1" dirty="0"/>
            <a:t>Erfarenhetsutbyte</a:t>
          </a:r>
        </a:p>
        <a:p>
          <a:r>
            <a:rPr lang="sv-SE" sz="1800" b="1" dirty="0"/>
            <a:t>- </a:t>
          </a:r>
          <a:r>
            <a:rPr lang="sv-SE" sz="1800" b="0" dirty="0"/>
            <a:t>Kollegor  och förtroendevalda i andra länder är värdefulla kontakter också för att få kunskap om hur man resonerar/arbetar där.</a:t>
          </a:r>
        </a:p>
      </dgm:t>
    </dgm:pt>
    <dgm:pt modelId="{333AF82A-F996-4486-8045-15286595888D}" type="parTrans" cxnId="{128F1891-DEEB-4766-891A-0359C66E8EA0}">
      <dgm:prSet/>
      <dgm:spPr/>
      <dgm:t>
        <a:bodyPr/>
        <a:lstStyle/>
        <a:p>
          <a:endParaRPr lang="sv-SE"/>
        </a:p>
      </dgm:t>
    </dgm:pt>
    <dgm:pt modelId="{5BFFD78C-DB17-4376-8583-4DE290F23AE4}" type="sibTrans" cxnId="{128F1891-DEEB-4766-891A-0359C66E8EA0}">
      <dgm:prSet/>
      <dgm:spPr/>
      <dgm:t>
        <a:bodyPr/>
        <a:lstStyle/>
        <a:p>
          <a:endParaRPr lang="sv-SE"/>
        </a:p>
      </dgm:t>
    </dgm:pt>
    <dgm:pt modelId="{3D0B86EF-8403-4C1C-8702-6BAF96310C0A}">
      <dgm:prSet custT="1"/>
      <dgm:spPr/>
      <dgm:t>
        <a:bodyPr/>
        <a:lstStyle/>
        <a:p>
          <a:r>
            <a:rPr lang="sv-SE" sz="1800" b="1" dirty="0"/>
            <a:t>EWC/GWC</a:t>
          </a:r>
          <a:r>
            <a:rPr lang="sv-SE" sz="1800" dirty="0"/>
            <a:t> </a:t>
          </a:r>
          <a:br>
            <a:rPr lang="sv-SE" sz="1800" dirty="0"/>
          </a:br>
          <a:r>
            <a:rPr lang="sv-SE" sz="1800" dirty="0"/>
            <a:t>- är bra forum för att bygga relationer med organisationer som kanske har närmare till ledningen. </a:t>
          </a:r>
        </a:p>
      </dgm:t>
    </dgm:pt>
    <dgm:pt modelId="{382F19FC-F6B0-4423-8459-BB2AEB84E758}" type="parTrans" cxnId="{DBCECF65-3BC0-46CA-B885-F681C07A6ADE}">
      <dgm:prSet/>
      <dgm:spPr/>
      <dgm:t>
        <a:bodyPr/>
        <a:lstStyle/>
        <a:p>
          <a:endParaRPr lang="sv-SE"/>
        </a:p>
      </dgm:t>
    </dgm:pt>
    <dgm:pt modelId="{A9625BF0-3447-470F-8145-D4F031D7E262}" type="sibTrans" cxnId="{DBCECF65-3BC0-46CA-B885-F681C07A6ADE}">
      <dgm:prSet/>
      <dgm:spPr/>
      <dgm:t>
        <a:bodyPr/>
        <a:lstStyle/>
        <a:p>
          <a:endParaRPr lang="sv-SE"/>
        </a:p>
      </dgm:t>
    </dgm:pt>
    <dgm:pt modelId="{563AD37F-EB73-4AA3-879B-FF891D91BC60}" type="pres">
      <dgm:prSet presAssocID="{8305D049-2A35-4813-9705-EF6DE3D4935C}" presName="diagram" presStyleCnt="0">
        <dgm:presLayoutVars>
          <dgm:dir/>
          <dgm:resizeHandles val="exact"/>
        </dgm:presLayoutVars>
      </dgm:prSet>
      <dgm:spPr/>
    </dgm:pt>
    <dgm:pt modelId="{777B732D-33F4-48AD-9535-E8170448EE64}" type="pres">
      <dgm:prSet presAssocID="{3365F725-7A44-4212-8492-F78A72AA2C52}" presName="node" presStyleLbl="node1" presStyleIdx="0" presStyleCnt="5" custScaleX="97799" custScaleY="97467" custLinFactNeighborX="4528" custLinFactNeighborY="-969">
        <dgm:presLayoutVars>
          <dgm:bulletEnabled val="1"/>
        </dgm:presLayoutVars>
      </dgm:prSet>
      <dgm:spPr/>
    </dgm:pt>
    <dgm:pt modelId="{FBD1D1EF-AC05-44C9-AAF6-D2A7EDCD4CC3}" type="pres">
      <dgm:prSet presAssocID="{0ECCBAF6-DDAE-48C5-9361-1E3CD7D3EE78}" presName="sibTrans" presStyleCnt="0"/>
      <dgm:spPr/>
    </dgm:pt>
    <dgm:pt modelId="{F3144E7B-F8EF-4285-B04D-58364970A6FA}" type="pres">
      <dgm:prSet presAssocID="{A0C302C8-2F2C-43B4-87DF-04ADB18516DA}" presName="node" presStyleLbl="node1" presStyleIdx="1" presStyleCnt="5">
        <dgm:presLayoutVars>
          <dgm:bulletEnabled val="1"/>
        </dgm:presLayoutVars>
      </dgm:prSet>
      <dgm:spPr/>
    </dgm:pt>
    <dgm:pt modelId="{47791AC6-29ED-4AE1-A340-AA273363BA13}" type="pres">
      <dgm:prSet presAssocID="{C1C5A420-FA26-4A81-AFE6-350FF8389E0C}" presName="sibTrans" presStyleCnt="0"/>
      <dgm:spPr/>
    </dgm:pt>
    <dgm:pt modelId="{9BC23FF3-852C-41D6-8617-D8B78E9ECB47}" type="pres">
      <dgm:prSet presAssocID="{15C5CA38-B663-43F7-AA7B-A89DF4178F8E}" presName="node" presStyleLbl="node1" presStyleIdx="2" presStyleCnt="5">
        <dgm:presLayoutVars>
          <dgm:bulletEnabled val="1"/>
        </dgm:presLayoutVars>
      </dgm:prSet>
      <dgm:spPr/>
    </dgm:pt>
    <dgm:pt modelId="{11580ADD-B4C5-4D89-9563-5C2AC50EC79E}" type="pres">
      <dgm:prSet presAssocID="{51BC7BA9-4D2D-4AC7-8BBD-C28514126FE6}" presName="sibTrans" presStyleCnt="0"/>
      <dgm:spPr/>
    </dgm:pt>
    <dgm:pt modelId="{A212F1F4-3689-4BBB-8FB8-BBFF8FC16C79}" type="pres">
      <dgm:prSet presAssocID="{58E241ED-744E-4E3F-A483-A51948EDD2C8}" presName="node" presStyleLbl="node1" presStyleIdx="3" presStyleCnt="5">
        <dgm:presLayoutVars>
          <dgm:bulletEnabled val="1"/>
        </dgm:presLayoutVars>
      </dgm:prSet>
      <dgm:spPr/>
    </dgm:pt>
    <dgm:pt modelId="{D55BDEA7-F507-467F-B411-AF09CD6FC774}" type="pres">
      <dgm:prSet presAssocID="{5BFFD78C-DB17-4376-8583-4DE290F23AE4}" presName="sibTrans" presStyleCnt="0"/>
      <dgm:spPr/>
    </dgm:pt>
    <dgm:pt modelId="{8A8C7032-001F-45BD-9332-F860B97CBC42}" type="pres">
      <dgm:prSet presAssocID="{3D0B86EF-8403-4C1C-8702-6BAF96310C0A}" presName="node" presStyleLbl="node1" presStyleIdx="4" presStyleCnt="5">
        <dgm:presLayoutVars>
          <dgm:bulletEnabled val="1"/>
        </dgm:presLayoutVars>
      </dgm:prSet>
      <dgm:spPr/>
    </dgm:pt>
  </dgm:ptLst>
  <dgm:cxnLst>
    <dgm:cxn modelId="{44665F13-8B3D-4FFB-AD63-1F42709B3DED}" srcId="{8305D049-2A35-4813-9705-EF6DE3D4935C}" destId="{A0C302C8-2F2C-43B4-87DF-04ADB18516DA}" srcOrd="1" destOrd="0" parTransId="{77460D71-ABA9-41A2-B199-60DD7F5402C0}" sibTransId="{C1C5A420-FA26-4A81-AFE6-350FF8389E0C}"/>
    <dgm:cxn modelId="{DC76D35F-45F1-4748-A58B-F86425073D6B}" type="presOf" srcId="{3D0B86EF-8403-4C1C-8702-6BAF96310C0A}" destId="{8A8C7032-001F-45BD-9332-F860B97CBC42}" srcOrd="0" destOrd="0" presId="urn:microsoft.com/office/officeart/2005/8/layout/default"/>
    <dgm:cxn modelId="{DBCECF65-3BC0-46CA-B885-F681C07A6ADE}" srcId="{8305D049-2A35-4813-9705-EF6DE3D4935C}" destId="{3D0B86EF-8403-4C1C-8702-6BAF96310C0A}" srcOrd="4" destOrd="0" parTransId="{382F19FC-F6B0-4423-8459-BB2AEB84E758}" sibTransId="{A9625BF0-3447-470F-8145-D4F031D7E262}"/>
    <dgm:cxn modelId="{83147066-8686-4C73-8931-4AA5DAA99958}" srcId="{8305D049-2A35-4813-9705-EF6DE3D4935C}" destId="{3365F725-7A44-4212-8492-F78A72AA2C52}" srcOrd="0" destOrd="0" parTransId="{6A3FABC1-7D61-4F1D-A281-38E404CBBCA4}" sibTransId="{0ECCBAF6-DDAE-48C5-9361-1E3CD7D3EE78}"/>
    <dgm:cxn modelId="{3AEB314A-38B9-4D19-90EE-15A9ECFC50F6}" type="presOf" srcId="{15C5CA38-B663-43F7-AA7B-A89DF4178F8E}" destId="{9BC23FF3-852C-41D6-8617-D8B78E9ECB47}" srcOrd="0" destOrd="0" presId="urn:microsoft.com/office/officeart/2005/8/layout/default"/>
    <dgm:cxn modelId="{845BF259-436F-45E5-ADF6-DB31255A5DE6}" type="presOf" srcId="{A0C302C8-2F2C-43B4-87DF-04ADB18516DA}" destId="{F3144E7B-F8EF-4285-B04D-58364970A6FA}" srcOrd="0" destOrd="0" presId="urn:microsoft.com/office/officeart/2005/8/layout/default"/>
    <dgm:cxn modelId="{128F1891-DEEB-4766-891A-0359C66E8EA0}" srcId="{8305D049-2A35-4813-9705-EF6DE3D4935C}" destId="{58E241ED-744E-4E3F-A483-A51948EDD2C8}" srcOrd="3" destOrd="0" parTransId="{333AF82A-F996-4486-8045-15286595888D}" sibTransId="{5BFFD78C-DB17-4376-8583-4DE290F23AE4}"/>
    <dgm:cxn modelId="{2F1824D1-A6EC-45D0-8601-DF3869114531}" type="presOf" srcId="{58E241ED-744E-4E3F-A483-A51948EDD2C8}" destId="{A212F1F4-3689-4BBB-8FB8-BBFF8FC16C79}" srcOrd="0" destOrd="0" presId="urn:microsoft.com/office/officeart/2005/8/layout/default"/>
    <dgm:cxn modelId="{DA6748E6-5219-4EAC-9857-2E334F58D47E}" type="presOf" srcId="{8305D049-2A35-4813-9705-EF6DE3D4935C}" destId="{563AD37F-EB73-4AA3-879B-FF891D91BC60}" srcOrd="0" destOrd="0" presId="urn:microsoft.com/office/officeart/2005/8/layout/default"/>
    <dgm:cxn modelId="{BA4E18E8-03A8-47A9-836C-F03DC8026C61}" srcId="{8305D049-2A35-4813-9705-EF6DE3D4935C}" destId="{15C5CA38-B663-43F7-AA7B-A89DF4178F8E}" srcOrd="2" destOrd="0" parTransId="{9F34D6EF-1FD7-46F0-B75C-E2ED0FA0EC4F}" sibTransId="{51BC7BA9-4D2D-4AC7-8BBD-C28514126FE6}"/>
    <dgm:cxn modelId="{34738EED-2392-45AD-9D2B-ECFE5B757E87}" type="presOf" srcId="{3365F725-7A44-4212-8492-F78A72AA2C52}" destId="{777B732D-33F4-48AD-9535-E8170448EE64}" srcOrd="0" destOrd="0" presId="urn:microsoft.com/office/officeart/2005/8/layout/default"/>
    <dgm:cxn modelId="{D9055E67-83E1-40D6-8340-F46ED3FCC2AC}" type="presParOf" srcId="{563AD37F-EB73-4AA3-879B-FF891D91BC60}" destId="{777B732D-33F4-48AD-9535-E8170448EE64}" srcOrd="0" destOrd="0" presId="urn:microsoft.com/office/officeart/2005/8/layout/default"/>
    <dgm:cxn modelId="{7CB050BE-DD03-44FA-8781-49F6C81D3350}" type="presParOf" srcId="{563AD37F-EB73-4AA3-879B-FF891D91BC60}" destId="{FBD1D1EF-AC05-44C9-AAF6-D2A7EDCD4CC3}" srcOrd="1" destOrd="0" presId="urn:microsoft.com/office/officeart/2005/8/layout/default"/>
    <dgm:cxn modelId="{372A5E1C-0B6B-42EE-BD5D-F155F521E3F8}" type="presParOf" srcId="{563AD37F-EB73-4AA3-879B-FF891D91BC60}" destId="{F3144E7B-F8EF-4285-B04D-58364970A6FA}" srcOrd="2" destOrd="0" presId="urn:microsoft.com/office/officeart/2005/8/layout/default"/>
    <dgm:cxn modelId="{3C1C521A-5AA1-4C0F-A1F1-7CD1B037EBC3}" type="presParOf" srcId="{563AD37F-EB73-4AA3-879B-FF891D91BC60}" destId="{47791AC6-29ED-4AE1-A340-AA273363BA13}" srcOrd="3" destOrd="0" presId="urn:microsoft.com/office/officeart/2005/8/layout/default"/>
    <dgm:cxn modelId="{930D3AFF-B287-4350-8A99-8575336A9B33}" type="presParOf" srcId="{563AD37F-EB73-4AA3-879B-FF891D91BC60}" destId="{9BC23FF3-852C-41D6-8617-D8B78E9ECB47}" srcOrd="4" destOrd="0" presId="urn:microsoft.com/office/officeart/2005/8/layout/default"/>
    <dgm:cxn modelId="{FB0F8632-EB4C-4D1B-9C15-138162F1E648}" type="presParOf" srcId="{563AD37F-EB73-4AA3-879B-FF891D91BC60}" destId="{11580ADD-B4C5-4D89-9563-5C2AC50EC79E}" srcOrd="5" destOrd="0" presId="urn:microsoft.com/office/officeart/2005/8/layout/default"/>
    <dgm:cxn modelId="{B5868EF1-40D4-4F39-8F64-B88692939D60}" type="presParOf" srcId="{563AD37F-EB73-4AA3-879B-FF891D91BC60}" destId="{A212F1F4-3689-4BBB-8FB8-BBFF8FC16C79}" srcOrd="6" destOrd="0" presId="urn:microsoft.com/office/officeart/2005/8/layout/default"/>
    <dgm:cxn modelId="{52D89A87-9FC7-4F09-BC10-E604F0F8F41C}" type="presParOf" srcId="{563AD37F-EB73-4AA3-879B-FF891D91BC60}" destId="{D55BDEA7-F507-467F-B411-AF09CD6FC774}" srcOrd="7" destOrd="0" presId="urn:microsoft.com/office/officeart/2005/8/layout/default"/>
    <dgm:cxn modelId="{A9E62657-D18B-4777-9674-DCA28FF4B519}" type="presParOf" srcId="{563AD37F-EB73-4AA3-879B-FF891D91BC60}" destId="{8A8C7032-001F-45BD-9332-F860B97CBC4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B732D-33F4-48AD-9535-E8170448EE64}">
      <dsp:nvSpPr>
        <dsp:cNvPr id="0" name=""/>
        <dsp:cNvSpPr/>
      </dsp:nvSpPr>
      <dsp:spPr>
        <a:xfrm>
          <a:off x="164784" y="999074"/>
          <a:ext cx="3477188" cy="207923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Medlemsmöten</a:t>
          </a:r>
          <a:br>
            <a:rPr lang="sv-SE" sz="1800" b="1" kern="1200" dirty="0"/>
          </a:br>
          <a:r>
            <a:rPr lang="sv-SE" sz="1800" b="1" kern="1200" dirty="0"/>
            <a:t>- </a:t>
          </a:r>
          <a:r>
            <a:rPr lang="sv-SE" sz="1800" kern="1200" dirty="0"/>
            <a:t>bjud in vd för att komma och prata på tema, eller intervjuas om chefen är ny</a:t>
          </a:r>
        </a:p>
      </dsp:txBody>
      <dsp:txXfrm>
        <a:off x="164784" y="999074"/>
        <a:ext cx="3477188" cy="2079230"/>
      </dsp:txXfrm>
    </dsp:sp>
    <dsp:sp modelId="{F3144E7B-F8EF-4285-B04D-58364970A6FA}">
      <dsp:nvSpPr>
        <dsp:cNvPr id="0" name=""/>
        <dsp:cNvSpPr/>
      </dsp:nvSpPr>
      <dsp:spPr>
        <a:xfrm>
          <a:off x="3836526" y="992728"/>
          <a:ext cx="3555443" cy="2133266"/>
        </a:xfrm>
        <a:prstGeom prst="rect">
          <a:avLst/>
        </a:prstGeom>
        <a:solidFill>
          <a:schemeClr val="accent1">
            <a:shade val="50000"/>
            <a:hueOff val="255084"/>
            <a:satOff val="-20472"/>
            <a:lumOff val="20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Möten om aktuell händelse/problem</a:t>
          </a:r>
          <a:br>
            <a:rPr lang="sv-SE" sz="1800" b="1" kern="1200" dirty="0"/>
          </a:br>
          <a:r>
            <a:rPr lang="sv-SE" sz="1800" b="1" kern="1200" dirty="0"/>
            <a:t>-</a:t>
          </a:r>
          <a:r>
            <a:rPr lang="sv-SE" sz="1800" kern="1200" dirty="0"/>
            <a:t> Bjud in medlemmar/chefer för att diskutera utvecklingen. Förmodligen är en del av era chefer medlemmar och kan ta med sig tankar och diskussioner uppåt i organisationen.</a:t>
          </a:r>
        </a:p>
      </dsp:txBody>
      <dsp:txXfrm>
        <a:off x="3836526" y="992728"/>
        <a:ext cx="3555443" cy="2133266"/>
      </dsp:txXfrm>
    </dsp:sp>
    <dsp:sp modelId="{9BC23FF3-852C-41D6-8617-D8B78E9ECB47}">
      <dsp:nvSpPr>
        <dsp:cNvPr id="0" name=""/>
        <dsp:cNvSpPr/>
      </dsp:nvSpPr>
      <dsp:spPr>
        <a:xfrm>
          <a:off x="7747515" y="992728"/>
          <a:ext cx="3555443" cy="2133266"/>
        </a:xfrm>
        <a:prstGeom prst="rect">
          <a:avLst/>
        </a:prstGeom>
        <a:solidFill>
          <a:srgbClr val="70AF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Möte med nya chefer </a:t>
          </a:r>
          <a:br>
            <a:rPr lang="sv-SE" sz="1800" b="1" kern="1200" dirty="0"/>
          </a:br>
          <a:r>
            <a:rPr lang="sv-SE" sz="1800" kern="1200" dirty="0"/>
            <a:t>– Passa på att presentera er själva och Sveriges Ingenjörer på </a:t>
          </a:r>
          <a:r>
            <a:rPr lang="sv-SE" sz="1800" kern="1200" dirty="0" err="1"/>
            <a:t>arbetsplatsen.Tänk</a:t>
          </a:r>
          <a:r>
            <a:rPr lang="sv-SE" sz="1800" kern="1200" dirty="0"/>
            <a:t> på att chefer långt ner i organisationen kan tala med sina chefer och kan bidra till att fackets åsikter blir intressanta högre upp.</a:t>
          </a:r>
        </a:p>
      </dsp:txBody>
      <dsp:txXfrm>
        <a:off x="7747515" y="992728"/>
        <a:ext cx="3555443" cy="2133266"/>
      </dsp:txXfrm>
    </dsp:sp>
    <dsp:sp modelId="{A212F1F4-3689-4BBB-8FB8-BBFF8FC16C79}">
      <dsp:nvSpPr>
        <dsp:cNvPr id="0" name=""/>
        <dsp:cNvSpPr/>
      </dsp:nvSpPr>
      <dsp:spPr>
        <a:xfrm>
          <a:off x="1920160" y="3481539"/>
          <a:ext cx="3555443" cy="2133266"/>
        </a:xfrm>
        <a:prstGeom prst="rect">
          <a:avLst/>
        </a:prstGeom>
        <a:solidFill>
          <a:schemeClr val="accent1">
            <a:shade val="50000"/>
            <a:hueOff val="510167"/>
            <a:satOff val="-40943"/>
            <a:lumOff val="405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Erfarenhetsutbyte</a:t>
          </a:r>
        </a:p>
        <a:p>
          <a:pPr marL="0" lvl="0" indent="0" algn="ctr" defTabSz="800100">
            <a:lnSpc>
              <a:spcPct val="90000"/>
            </a:lnSpc>
            <a:spcBef>
              <a:spcPct val="0"/>
            </a:spcBef>
            <a:spcAft>
              <a:spcPct val="35000"/>
            </a:spcAft>
            <a:buNone/>
          </a:pPr>
          <a:r>
            <a:rPr lang="sv-SE" sz="1800" b="1" kern="1200" dirty="0"/>
            <a:t>- </a:t>
          </a:r>
          <a:r>
            <a:rPr lang="sv-SE" sz="1800" b="0" kern="1200" dirty="0"/>
            <a:t>Kollegor  och förtroendevalda i andra länder är värdefulla kontakter också för att få kunskap om hur man resonerar/arbetar där.</a:t>
          </a:r>
        </a:p>
      </dsp:txBody>
      <dsp:txXfrm>
        <a:off x="1920160" y="3481539"/>
        <a:ext cx="3555443" cy="2133266"/>
      </dsp:txXfrm>
    </dsp:sp>
    <dsp:sp modelId="{8A8C7032-001F-45BD-9332-F860B97CBC42}">
      <dsp:nvSpPr>
        <dsp:cNvPr id="0" name=""/>
        <dsp:cNvSpPr/>
      </dsp:nvSpPr>
      <dsp:spPr>
        <a:xfrm>
          <a:off x="5831148" y="3481539"/>
          <a:ext cx="3555443" cy="2133266"/>
        </a:xfrm>
        <a:prstGeom prst="rect">
          <a:avLst/>
        </a:prstGeom>
        <a:solidFill>
          <a:schemeClr val="accent1">
            <a:shade val="50000"/>
            <a:hueOff val="255084"/>
            <a:satOff val="-20472"/>
            <a:lumOff val="20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EWC/GWC</a:t>
          </a:r>
          <a:r>
            <a:rPr lang="sv-SE" sz="1800" kern="1200" dirty="0"/>
            <a:t> </a:t>
          </a:r>
          <a:br>
            <a:rPr lang="sv-SE" sz="1800" kern="1200" dirty="0"/>
          </a:br>
          <a:r>
            <a:rPr lang="sv-SE" sz="1800" kern="1200" dirty="0"/>
            <a:t>- är bra forum för att bygga relationer med organisationer som kanske har närmare till ledningen. </a:t>
          </a:r>
        </a:p>
      </dsp:txBody>
      <dsp:txXfrm>
        <a:off x="5831148" y="3481539"/>
        <a:ext cx="3555443" cy="21332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4C8E9C-E9AA-9B42-9642-FC76C3EC0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0F1B776-7C41-F046-8A6C-5C74D426C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E094-2018-8242-B5B9-0DAE34586326}" type="datetimeFigureOut">
              <a:rPr lang="sv-SE" smtClean="0"/>
              <a:t>2022-02-22</a:t>
            </a:fld>
            <a:endParaRPr lang="sv-SE"/>
          </a:p>
        </p:txBody>
      </p:sp>
      <p:sp>
        <p:nvSpPr>
          <p:cNvPr id="4" name="Platshållare för sidfot 3">
            <a:extLst>
              <a:ext uri="{FF2B5EF4-FFF2-40B4-BE49-F238E27FC236}">
                <a16:creationId xmlns:a16="http://schemas.microsoft.com/office/drawing/2014/main" id="{B2F5F1CB-F725-284E-84BB-56B95B6C55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1206E71-2A0B-C044-AF5E-D653066FCA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C6FB3-2158-A649-91E2-0D21B747B041}" type="slidenum">
              <a:rPr lang="sv-SE" smtClean="0"/>
              <a:t>‹#›</a:t>
            </a:fld>
            <a:endParaRPr lang="sv-SE"/>
          </a:p>
        </p:txBody>
      </p:sp>
    </p:spTree>
    <p:extLst>
      <p:ext uri="{BB962C8B-B14F-4D97-AF65-F5344CB8AC3E}">
        <p14:creationId xmlns:p14="http://schemas.microsoft.com/office/powerpoint/2010/main" val="248126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2022-02-22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Reviderad 220218</a:t>
            </a:r>
          </a:p>
          <a:p>
            <a:endParaRPr lang="sv-SE">
              <a:cs typeface="Calibri"/>
            </a:endParaRPr>
          </a:p>
          <a:p>
            <a:r>
              <a:rPr lang="sv-SE">
                <a:cs typeface="Calibri"/>
              </a:rPr>
              <a:t>Syftet </a:t>
            </a:r>
            <a:r>
              <a:rPr lang="sv-SE" dirty="0">
                <a:cs typeface="Calibri"/>
              </a:rPr>
              <a:t>med den här presentationen är att inspirerar dig som är förtroendevald att bygga goda relationer med arbetsgivaren. </a:t>
            </a:r>
          </a:p>
          <a:p>
            <a:r>
              <a:rPr lang="sv-SE" dirty="0">
                <a:cs typeface="Calibri"/>
              </a:rPr>
              <a:t>------------------------------------------------------------------------------------------------------------</a:t>
            </a:r>
          </a:p>
          <a:p>
            <a:endParaRPr lang="sv-SE" dirty="0">
              <a:cs typeface="Calibri"/>
            </a:endParaRPr>
          </a:p>
          <a:p>
            <a:r>
              <a:rPr lang="sv-SE" dirty="0"/>
              <a:t>Lätt men krävande – ja att bygga kunskap och relationer i en "lokalfacklig" kontext är både lätt och krävande. Lätt, för att det inte är några komplicerade åtgärder i sig. Krävande – för att det är ett jobb där ni ständigt får börja om. Ni blir aldrig färdiga.</a:t>
            </a:r>
          </a:p>
        </p:txBody>
      </p:sp>
      <p:sp>
        <p:nvSpPr>
          <p:cNvPr id="4" name="Platshållare för bildnummer 3"/>
          <p:cNvSpPr>
            <a:spLocks noGrp="1"/>
          </p:cNvSpPr>
          <p:nvPr>
            <p:ph type="sldNum" sz="quarter" idx="5"/>
          </p:nvPr>
        </p:nvSpPr>
        <p:spPr/>
        <p:txBody>
          <a:bodyPr/>
          <a:lstStyle/>
          <a:p>
            <a:pPr rtl="0"/>
            <a:fld id="{27FE5DCD-8A6D-40D0-B8D1-105627AAE893}" type="slidenum">
              <a:rPr lang="sv-SE" smtClean="0"/>
              <a:t>1</a:t>
            </a:fld>
            <a:endParaRPr lang="sv-SE"/>
          </a:p>
        </p:txBody>
      </p:sp>
    </p:spTree>
    <p:extLst>
      <p:ext uri="{BB962C8B-B14F-4D97-AF65-F5344CB8AC3E}">
        <p14:creationId xmlns:p14="http://schemas.microsoft.com/office/powerpoint/2010/main" val="292879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Diskussionerna om hur vi skapar inflytande uppstår ofta vid någon förändring. Att sätta sig ner och försöka svara på ovanstående frågor (eller liknande) kan vara en bra utgångspunkt.</a:t>
            </a:r>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383841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 föregående presentationer i det här paketet har ni (och kanske arbetsgivaren) fått mycket information om de lagar och regler som gäller på svensk arbetsmarknad. I många fall kommer man aldrig längre. Men hur ert inflytande ser ut kommer i stor utsträckning att definieras av hur ni lyckas med de informella relationerna. </a:t>
            </a:r>
          </a:p>
          <a:p>
            <a:r>
              <a:rPr lang="sv-SE" dirty="0"/>
              <a:t>Är de informella relationerna riktigt bra kommer ni kanske inte behöva ta fram lagparagraferna.</a:t>
            </a:r>
          </a:p>
        </p:txBody>
      </p:sp>
      <p:sp>
        <p:nvSpPr>
          <p:cNvPr id="4" name="Platshållare för bildnummer 3"/>
          <p:cNvSpPr>
            <a:spLocks noGrp="1"/>
          </p:cNvSpPr>
          <p:nvPr>
            <p:ph type="sldNum" sz="quarter" idx="5"/>
          </p:nvPr>
        </p:nvSpPr>
        <p:spPr/>
        <p:txBody>
          <a:bodyPr/>
          <a:lstStyle/>
          <a:p>
            <a:fld id="{59669317-3318-417A-8791-1BD08B4817A1}" type="slidenum">
              <a:rPr lang="sv-SE" smtClean="0"/>
              <a:t>3</a:t>
            </a:fld>
            <a:endParaRPr lang="sv-SE"/>
          </a:p>
        </p:txBody>
      </p:sp>
    </p:spTree>
    <p:extLst>
      <p:ext uri="{BB962C8B-B14F-4D97-AF65-F5344CB8AC3E}">
        <p14:creationId xmlns:p14="http://schemas.microsoft.com/office/powerpoint/2010/main" val="3101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 erfarenhet av hur er verklighet som lokalfackligt engagerade ser ut, är att det ofta är en ganska pressad situation. Ska ni orka och hinna göra mer än bara det som regelverket kräver måste ni tänka till. </a:t>
            </a:r>
          </a:p>
          <a:p>
            <a:r>
              <a:rPr lang="sv-SE" dirty="0"/>
              <a:t>Ni måste orka arbeta med detta kontinuerligt och för det krävs att ni är flera. I en för liten krets kommer det bli väldigt tungt och svårare än nödvändig. Är ni få i styrelsen kanske ni kan få till en arbetsgrupp av intresserade medlemmar som kan hjälpa till?</a:t>
            </a:r>
          </a:p>
          <a:p>
            <a:endParaRPr lang="sv-SE" dirty="0"/>
          </a:p>
          <a:p>
            <a:r>
              <a:rPr lang="sv-SE" dirty="0"/>
              <a:t>Centralt kan vi stötta, peppa och ge råd men det är ni som i första hand måste skapa relationer och kunskap för att bygga inflytande.</a:t>
            </a:r>
          </a:p>
          <a:p>
            <a:r>
              <a:rPr lang="sv-SE" dirty="0"/>
              <a:t>Givetvis finns vi här och vi har våra föreningsutvecklare bland annat som just har denna funktion. </a:t>
            </a:r>
          </a:p>
        </p:txBody>
      </p:sp>
      <p:sp>
        <p:nvSpPr>
          <p:cNvPr id="4" name="Platshållare för bildnummer 3"/>
          <p:cNvSpPr>
            <a:spLocks noGrp="1"/>
          </p:cNvSpPr>
          <p:nvPr>
            <p:ph type="sldNum" sz="quarter" idx="5"/>
          </p:nvPr>
        </p:nvSpPr>
        <p:spPr/>
        <p:txBody>
          <a:bodyPr/>
          <a:lstStyle/>
          <a:p>
            <a:fld id="{59669317-3318-417A-8791-1BD08B4817A1}" type="slidenum">
              <a:rPr lang="sv-SE" smtClean="0"/>
              <a:t>4</a:t>
            </a:fld>
            <a:endParaRPr lang="sv-SE"/>
          </a:p>
        </p:txBody>
      </p:sp>
    </p:spTree>
    <p:extLst>
      <p:ext uri="{BB962C8B-B14F-4D97-AF65-F5344CB8AC3E}">
        <p14:creationId xmlns:p14="http://schemas.microsoft.com/office/powerpoint/2010/main" val="218640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Relationerna ni vill bygga är inte vilka relationer som helst. Det är en relation där ni kanske måste arbeta hårt för att visa att det är relevant för ledningen/en chef att tala med er. Därför ska ni försöka vara så pålästa och kunniga som ni kan om företaget, ägarna, branschen, konkurrenter mm. Lägger ni därtill den kunskap ni har om den lokala arbetsplatsen och vad som händer där så har ni en väldigt bra grund. Cheferna har i många fall sämre eller i alla fall inte samma insyn av vad som rör sig bland de anställda.</a:t>
            </a:r>
          </a:p>
          <a:p>
            <a:endParaRPr lang="sv-SE" dirty="0"/>
          </a:p>
          <a:p>
            <a:r>
              <a:rPr lang="sv-SE" dirty="0"/>
              <a:t>Är det något speciellt ni vill kartlägga eller presentera så kan enkla verktyg som SWOT-analyser och </a:t>
            </a:r>
            <a:r>
              <a:rPr lang="sv-SE" dirty="0" err="1"/>
              <a:t>mindmaps</a:t>
            </a:r>
            <a:r>
              <a:rPr lang="sv-SE" dirty="0"/>
              <a:t> vara bra att arbeta med.</a:t>
            </a:r>
          </a:p>
          <a:p>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5</a:t>
            </a:fld>
            <a:endParaRPr lang="sv-SE"/>
          </a:p>
        </p:txBody>
      </p:sp>
    </p:spTree>
    <p:extLst>
      <p:ext uri="{BB962C8B-B14F-4D97-AF65-F5344CB8AC3E}">
        <p14:creationId xmlns:p14="http://schemas.microsoft.com/office/powerpoint/2010/main" val="391187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685800"/>
            <a:ext cx="5953125" cy="3349625"/>
          </a:xfrm>
        </p:spPr>
      </p:sp>
      <p:sp>
        <p:nvSpPr>
          <p:cNvPr id="3" name="Platshållare för anteckningar 2"/>
          <p:cNvSpPr>
            <a:spLocks noGrp="1"/>
          </p:cNvSpPr>
          <p:nvPr>
            <p:ph type="body" idx="1"/>
          </p:nvPr>
        </p:nvSpPr>
        <p:spPr>
          <a:xfrm>
            <a:off x="679767" y="4666747"/>
            <a:ext cx="5438140" cy="3909239"/>
          </a:xfrm>
        </p:spPr>
        <p:txBody>
          <a:bodyPr/>
          <a:lstStyle/>
          <a:p>
            <a:r>
              <a:rPr lang="sv-SE" dirty="0"/>
              <a:t>Hur och var ni kan komma till tals med ledning och chefer varierar. Ta alla chanser men se till att ha något vettigt att säga om ni exempelvis bjuder in högre chefer till medlemsmöten. </a:t>
            </a:r>
          </a:p>
          <a:p>
            <a:r>
              <a:rPr lang="sv-SE" dirty="0"/>
              <a:t>På ex Volvo AB gjorde akademikerföreningen ett litet häfte med akademikernas viktigaste frågor till Martin Lundstedt när han startade som vd. Den har sedan följts upp med ytterligare en skrift på en särskild dag om kompetens som akademikerna ordnade. Andra tar en kanelbullefika med hr en gång i månaden utan agenda osv </a:t>
            </a:r>
            <a:r>
              <a:rPr lang="sv-SE" dirty="0" err="1"/>
              <a:t>osv</a:t>
            </a:r>
            <a:r>
              <a:rPr lang="sv-SE" dirty="0"/>
              <a:t>.</a:t>
            </a:r>
          </a:p>
          <a:p>
            <a:r>
              <a:rPr lang="sv-SE" dirty="0"/>
              <a:t> </a:t>
            </a:r>
          </a:p>
          <a:p>
            <a:r>
              <a:rPr lang="sv-SE" dirty="0"/>
              <a:t>Ni kan säkert hitta helt andra tillfällen när ni kan prata litet med någon relevant person. Tänk också på att även chefer längre ner kan vara bra ambassadörer för fackets relevans. Upplever de er som en värdefull samtalspart så kommer de förmodligen tala om det högre upp.</a:t>
            </a:r>
          </a:p>
          <a:p>
            <a:endParaRPr lang="sv-SE" dirty="0"/>
          </a:p>
          <a:p>
            <a:r>
              <a:rPr lang="sv-SE" dirty="0"/>
              <a:t>Glöm inte bort förbundet, vi kanske kan hjälpa till  med att ordna något, eller bara komma och tala om ni vill ha en bild från hur svensk arbetsmarknad ser ut centralt. </a:t>
            </a:r>
          </a:p>
          <a:p>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6</a:t>
            </a:fld>
            <a:endParaRPr lang="sv-SE"/>
          </a:p>
        </p:txBody>
      </p:sp>
    </p:spTree>
    <p:extLst>
      <p:ext uri="{BB962C8B-B14F-4D97-AF65-F5344CB8AC3E}">
        <p14:creationId xmlns:p14="http://schemas.microsoft.com/office/powerpoint/2010/main" val="972633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p:nvPr userDrawn="1"/>
        </p:nvSpPr>
        <p:spPr>
          <a:xfrm>
            <a:off x="266400" y="266400"/>
            <a:ext cx="11660400" cy="50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dirty="0"/>
          </a:p>
        </p:txBody>
      </p:sp>
      <p:sp>
        <p:nvSpPr>
          <p:cNvPr id="8" name="Rektangel 7">
            <a:extLst>
              <a:ext uri="{FF2B5EF4-FFF2-40B4-BE49-F238E27FC236}">
                <a16:creationId xmlns:a16="http://schemas.microsoft.com/office/drawing/2014/main" id="{27791202-E9F8-804F-9328-D6AB46F59D95}"/>
              </a:ext>
            </a:extLst>
          </p:cNvPr>
          <p:cNvSpPr/>
          <p:nvPr userDrawn="1"/>
        </p:nvSpPr>
        <p:spPr>
          <a:xfrm>
            <a:off x="10708192" y="93531"/>
            <a:ext cx="1391478" cy="139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16" name="Platshållare för rubrik 1"/>
          <p:cNvSpPr>
            <a:spLocks noGrp="1"/>
          </p:cNvSpPr>
          <p:nvPr>
            <p:ph type="title" hasCustomPrompt="1"/>
          </p:nvPr>
        </p:nvSpPr>
        <p:spPr>
          <a:xfrm>
            <a:off x="2316000" y="1573604"/>
            <a:ext cx="7560000" cy="2461592"/>
          </a:xfrm>
          <a:prstGeom prst="rect">
            <a:avLst/>
          </a:prstGeom>
        </p:spPr>
        <p:txBody>
          <a:bodyPr vert="horz" lIns="91440" tIns="45720" rIns="91440" bIns="45720" rtlCol="0" anchor="ctr">
            <a:noAutofit/>
          </a:bodyPr>
          <a:lstStyle>
            <a:lvl1pPr algn="ctr">
              <a:lnSpc>
                <a:spcPct val="110000"/>
              </a:lnSpc>
              <a:defRPr sz="3400">
                <a:solidFill>
                  <a:schemeClr val="bg1"/>
                </a:solidFill>
              </a:defRPr>
            </a:lvl1pPr>
          </a:lstStyle>
          <a:p>
            <a:r>
              <a:rPr lang="sv-SE" dirty="0"/>
              <a:t>Rubrik</a:t>
            </a:r>
          </a:p>
        </p:txBody>
      </p:sp>
      <p:pic>
        <p:nvPicPr>
          <p:cNvPr id="10" name="Bildobjekt 9">
            <a:extLst>
              <a:ext uri="{FF2B5EF4-FFF2-40B4-BE49-F238E27FC236}">
                <a16:creationId xmlns:a16="http://schemas.microsoft.com/office/drawing/2014/main" id="{6F0DE026-97C5-0A45-AA75-5BD4F930B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8800" y="5607320"/>
            <a:ext cx="754401" cy="994648"/>
          </a:xfrm>
          <a:prstGeom prst="rect">
            <a:avLst/>
          </a:prstGeom>
        </p:spPr>
      </p:pic>
      <p:sp>
        <p:nvSpPr>
          <p:cNvPr id="6" name="Rektangel 5">
            <a:extLst>
              <a:ext uri="{FF2B5EF4-FFF2-40B4-BE49-F238E27FC236}">
                <a16:creationId xmlns:a16="http://schemas.microsoft.com/office/drawing/2014/main" id="{B7CED22A-F075-AE41-9AD8-52272561CA07}"/>
              </a:ext>
            </a:extLst>
          </p:cNvPr>
          <p:cNvSpPr/>
          <p:nvPr userDrawn="1"/>
        </p:nvSpPr>
        <p:spPr>
          <a:xfrm>
            <a:off x="10785600" y="147132"/>
            <a:ext cx="1260000" cy="1260001"/>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pic>
        <p:nvPicPr>
          <p:cNvPr id="9" name="Bild 8">
            <a:extLst>
              <a:ext uri="{FF2B5EF4-FFF2-40B4-BE49-F238E27FC236}">
                <a16:creationId xmlns:a16="http://schemas.microsoft.com/office/drawing/2014/main" id="{97D0DD4B-C1D0-CE4D-B944-EF05FEBFA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6934" y="378466"/>
            <a:ext cx="797333" cy="797333"/>
          </a:xfrm>
          <a:prstGeom prst="rect">
            <a:avLst/>
          </a:prstGeom>
        </p:spPr>
      </p:pic>
      <p:sp>
        <p:nvSpPr>
          <p:cNvPr id="11" name="Underrubrik 2">
            <a:extLst>
              <a:ext uri="{FF2B5EF4-FFF2-40B4-BE49-F238E27FC236}">
                <a16:creationId xmlns:a16="http://schemas.microsoft.com/office/drawing/2014/main" id="{449B35F9-3FC4-6F48-8EC8-DA7BC7D84B39}"/>
              </a:ext>
            </a:extLst>
          </p:cNvPr>
          <p:cNvSpPr>
            <a:spLocks noGrp="1"/>
          </p:cNvSpPr>
          <p:nvPr>
            <p:ph type="subTitle" idx="1" hasCustomPrompt="1"/>
          </p:nvPr>
        </p:nvSpPr>
        <p:spPr>
          <a:xfrm>
            <a:off x="3576000" y="4636698"/>
            <a:ext cx="5040000" cy="288000"/>
          </a:xfrm>
          <a:prstGeom prst="rect">
            <a:avLst/>
          </a:prstGeom>
        </p:spPr>
        <p:txBody>
          <a:bodyPr bIns="46800" anchor="ctr"/>
          <a:lstStyle>
            <a:lvl1pPr marL="0" indent="0" algn="ctr">
              <a:lnSpc>
                <a:spcPct val="110000"/>
              </a:lnSpc>
              <a:spcAft>
                <a:spcPts val="0"/>
              </a:spcAft>
              <a:buNone/>
              <a:defRPr sz="1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Författare</a:t>
            </a:r>
          </a:p>
        </p:txBody>
      </p:sp>
      <p:sp>
        <p:nvSpPr>
          <p:cNvPr id="12" name="Platshållare för text 13">
            <a:extLst>
              <a:ext uri="{FF2B5EF4-FFF2-40B4-BE49-F238E27FC236}">
                <a16:creationId xmlns:a16="http://schemas.microsoft.com/office/drawing/2014/main" id="{4B765500-4118-3C48-9077-2B6FD836C9D5}"/>
              </a:ext>
            </a:extLst>
          </p:cNvPr>
          <p:cNvSpPr>
            <a:spLocks noGrp="1"/>
          </p:cNvSpPr>
          <p:nvPr>
            <p:ph type="body" sz="quarter" idx="10" hasCustomPrompt="1"/>
          </p:nvPr>
        </p:nvSpPr>
        <p:spPr>
          <a:xfrm>
            <a:off x="5196000" y="4326058"/>
            <a:ext cx="1800000" cy="288000"/>
          </a:xfrm>
        </p:spPr>
        <p:txBody>
          <a:bodyPr anchor="ctr"/>
          <a:lstStyle>
            <a:lvl1pPr marL="0" indent="0" algn="ctr">
              <a:buNone/>
              <a:defRPr sz="1200" b="1">
                <a:solidFill>
                  <a:schemeClr val="bg1"/>
                </a:solidFill>
              </a:defRPr>
            </a:lvl1pPr>
          </a:lstStyle>
          <a:p>
            <a:pPr lvl="0"/>
            <a:r>
              <a:rPr lang="sv-SE" dirty="0"/>
              <a:t>Datum</a:t>
            </a:r>
          </a:p>
        </p:txBody>
      </p:sp>
    </p:spTree>
    <p:extLst>
      <p:ext uri="{BB962C8B-B14F-4D97-AF65-F5344CB8AC3E}">
        <p14:creationId xmlns:p14="http://schemas.microsoft.com/office/powerpoint/2010/main" val="32599257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414800" y="792000"/>
            <a:ext cx="9360000" cy="5436000"/>
          </a:xfrm>
          <a:prstGeom prst="rect">
            <a:avLst/>
          </a:prstGeom>
        </p:spPr>
        <p:txBody>
          <a:bodyPr/>
          <a:lstStyle>
            <a:lvl1pPr marL="0" indent="0">
              <a:buNone/>
              <a:defRPr/>
            </a:lvl1pPr>
          </a:lstStyle>
          <a:p>
            <a:r>
              <a:rPr lang="sv-SE" dirty="0"/>
              <a:t>Klicka på ikonen för att lägga till en bild</a:t>
            </a:r>
          </a:p>
        </p:txBody>
      </p:sp>
      <p:sp>
        <p:nvSpPr>
          <p:cNvPr id="13" name="Rektangel 12">
            <a:extLst>
              <a:ext uri="{FF2B5EF4-FFF2-40B4-BE49-F238E27FC236}">
                <a16:creationId xmlns:a16="http://schemas.microsoft.com/office/drawing/2014/main" id="{80291E53-DE67-A44C-B8C0-52243627919A}"/>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B57F9B1-4BD5-F343-8AB3-11F1DBF10462}"/>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5" name="textruta 14">
            <a:extLst>
              <a:ext uri="{FF2B5EF4-FFF2-40B4-BE49-F238E27FC236}">
                <a16:creationId xmlns:a16="http://schemas.microsoft.com/office/drawing/2014/main" id="{3E6E8C22-E231-8B4C-9ED8-04927918DBA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91608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kus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4800" y="1523950"/>
            <a:ext cx="9360000" cy="3810100"/>
          </a:xfrm>
          <a:prstGeom prst="rect">
            <a:avLst/>
          </a:prstGeom>
        </p:spPr>
        <p:txBody>
          <a:bodyPr anchor="ctr" anchorCtr="0">
            <a:noAutofit/>
          </a:bodyPr>
          <a:lstStyle>
            <a:lvl1pPr algn="ctr">
              <a:lnSpc>
                <a:spcPct val="110000"/>
              </a:lnSpc>
              <a:defRPr sz="4000" baseline="0">
                <a:solidFill>
                  <a:schemeClr val="tx1"/>
                </a:solidFill>
              </a:defRPr>
            </a:lvl1pPr>
          </a:lstStyle>
          <a:p>
            <a:r>
              <a:rPr lang="sv-SE" dirty="0"/>
              <a:t>Ett kortfattat och tydligt budskap</a:t>
            </a:r>
          </a:p>
        </p:txBody>
      </p:sp>
      <p:sp>
        <p:nvSpPr>
          <p:cNvPr id="6" name="Rektangel 5">
            <a:extLst>
              <a:ext uri="{FF2B5EF4-FFF2-40B4-BE49-F238E27FC236}">
                <a16:creationId xmlns:a16="http://schemas.microsoft.com/office/drawing/2014/main" id="{39E26092-9E0D-304B-A52D-508DA51200B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6CC28AA-B1ED-7F47-A044-907D2952D3E1}"/>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8" name="textruta 7">
            <a:extLst>
              <a:ext uri="{FF2B5EF4-FFF2-40B4-BE49-F238E27FC236}">
                <a16:creationId xmlns:a16="http://schemas.microsoft.com/office/drawing/2014/main" id="{7985D797-CD02-5B4D-B850-5F2363FA69FD}"/>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6360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E8510D7-2135-4F4D-BDAF-8995625301D5}"/>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A123E27E-71F2-7A42-A18D-76428577ABC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7" name="textruta 6">
            <a:extLst>
              <a:ext uri="{FF2B5EF4-FFF2-40B4-BE49-F238E27FC236}">
                <a16:creationId xmlns:a16="http://schemas.microsoft.com/office/drawing/2014/main" id="{58CB8708-1207-764B-9154-D6FAEE3AC98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333153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9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Rubrikbild orange">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428"/>
            <a:ext cx="12191239" cy="6857572"/>
          </a:xfrm>
          <a:prstGeom prst="rect">
            <a:avLst/>
          </a:prstGeom>
        </p:spPr>
      </p:pic>
      <p:sp>
        <p:nvSpPr>
          <p:cNvPr id="3" name="Underrubrik 2"/>
          <p:cNvSpPr>
            <a:spLocks noGrp="1"/>
          </p:cNvSpPr>
          <p:nvPr>
            <p:ph type="subTitle" idx="1" hasCustomPrompt="1"/>
          </p:nvPr>
        </p:nvSpPr>
        <p:spPr>
          <a:xfrm>
            <a:off x="1281352" y="3415098"/>
            <a:ext cx="7122430" cy="978962"/>
          </a:xfrm>
          <a:prstGeom prst="rect">
            <a:avLst/>
          </a:prstGeom>
        </p:spPr>
        <p:txBody>
          <a:bodyPr bIns="46800"/>
          <a:lstStyle>
            <a:lvl1pPr marL="0" indent="0" algn="l">
              <a:lnSpc>
                <a:spcPts val="3000"/>
              </a:lnSpc>
              <a:buNone/>
              <a:defRPr sz="2400" baseline="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Underrubrik/Författare</a:t>
            </a:r>
          </a:p>
        </p:txBody>
      </p:sp>
      <p:sp>
        <p:nvSpPr>
          <p:cNvPr id="10" name="Rätvinklig triangel 9"/>
          <p:cNvSpPr/>
          <p:nvPr/>
        </p:nvSpPr>
        <p:spPr>
          <a:xfrm rot="10800000">
            <a:off x="10079111" y="-2"/>
            <a:ext cx="2112887" cy="219187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927" y="462631"/>
            <a:ext cx="864000" cy="929664"/>
          </a:xfrm>
          <a:prstGeom prst="rect">
            <a:avLst/>
          </a:prstGeom>
        </p:spPr>
      </p:pic>
      <p:sp>
        <p:nvSpPr>
          <p:cNvPr id="16" name="Platshållare för rubrik 1"/>
          <p:cNvSpPr>
            <a:spLocks noGrp="1"/>
          </p:cNvSpPr>
          <p:nvPr>
            <p:ph type="title"/>
          </p:nvPr>
        </p:nvSpPr>
        <p:spPr>
          <a:xfrm>
            <a:off x="1280817" y="2004714"/>
            <a:ext cx="6412351" cy="1161179"/>
          </a:xfrm>
          <a:prstGeom prst="rect">
            <a:avLst/>
          </a:prstGeom>
        </p:spPr>
        <p:txBody>
          <a:bodyPr vert="horz" lIns="91440" tIns="45720" rIns="91440" bIns="45720" rtlCol="0" anchor="t">
            <a:noAutofit/>
          </a:bodyPr>
          <a:lstStyle>
            <a:lvl1pPr>
              <a:lnSpc>
                <a:spcPts val="4400"/>
              </a:lnSpc>
              <a:defRPr sz="3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6123935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Rubrik och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1235600" y="6562800"/>
            <a:ext cx="806400" cy="230400"/>
          </a:xfrm>
          <a:prstGeom prst="rect">
            <a:avLst/>
          </a:prstGeom>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5C5537-616B-48E2-857C-1E9E41687098}" type="slidenum">
              <a:rPr lang="sv-SE" smtClean="0"/>
              <a:t>‹#›</a:t>
            </a:fld>
            <a:endParaRPr lang="sv-SE"/>
          </a:p>
        </p:txBody>
      </p:sp>
      <p:sp>
        <p:nvSpPr>
          <p:cNvPr id="7" name="Rubrik 1"/>
          <p:cNvSpPr>
            <a:spLocks noGrp="1"/>
          </p:cNvSpPr>
          <p:nvPr>
            <p:ph type="title"/>
          </p:nvPr>
        </p:nvSpPr>
        <p:spPr>
          <a:xfrm>
            <a:off x="1201861" y="857454"/>
            <a:ext cx="10630800" cy="792000"/>
          </a:xfrm>
        </p:spPr>
        <p:txBody>
          <a:bodyPr/>
          <a:lstStyle/>
          <a:p>
            <a:r>
              <a:rPr lang="sv-SE"/>
              <a:t>Klicka här för att ändra mall för rubrikformat</a:t>
            </a:r>
            <a:endParaRPr lang="sv-SE" dirty="0"/>
          </a:p>
        </p:txBody>
      </p:sp>
      <p:sp>
        <p:nvSpPr>
          <p:cNvPr id="9" name="Platshållare för innehåll 2"/>
          <p:cNvSpPr>
            <a:spLocks noGrp="1"/>
          </p:cNvSpPr>
          <p:nvPr>
            <p:ph idx="1" hasCustomPrompt="1"/>
          </p:nvPr>
        </p:nvSpPr>
        <p:spPr>
          <a:xfrm>
            <a:off x="1202400" y="1915200"/>
            <a:ext cx="10630800" cy="3844205"/>
          </a:xfrm>
        </p:spPr>
        <p:txBody>
          <a:bodyPr/>
          <a:lstStyle>
            <a:lvl1pPr marL="0" indent="0">
              <a:buFontTx/>
              <a:buNone/>
              <a:defRPr/>
            </a:lvl1pPr>
            <a:lvl5pPr marL="801688"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79148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med lång rubrik">
    <p:spTree>
      <p:nvGrpSpPr>
        <p:cNvPr id="1" name=""/>
        <p:cNvGrpSpPr/>
        <p:nvPr/>
      </p:nvGrpSpPr>
      <p:grpSpPr>
        <a:xfrm>
          <a:off x="0" y="0"/>
          <a:ext cx="0" cy="0"/>
          <a:chOff x="0" y="0"/>
          <a:chExt cx="0" cy="0"/>
        </a:xfrm>
      </p:grpSpPr>
      <p:sp>
        <p:nvSpPr>
          <p:cNvPr id="16" name="Platshållare för rubrik 1"/>
          <p:cNvSpPr>
            <a:spLocks noGrp="1"/>
          </p:cNvSpPr>
          <p:nvPr>
            <p:ph type="title" hasCustomPrompt="1"/>
          </p:nvPr>
        </p:nvSpPr>
        <p:spPr>
          <a:xfrm>
            <a:off x="708600" y="1008000"/>
            <a:ext cx="4680000" cy="3081142"/>
          </a:xfrm>
          <a:prstGeom prst="rect">
            <a:avLst/>
          </a:prstGeom>
        </p:spPr>
        <p:txBody>
          <a:bodyPr vert="horz" lIns="91440" tIns="45720" rIns="91440" bIns="45720" rtlCol="0" anchor="ctr">
            <a:noAutofit/>
          </a:bodyPr>
          <a:lstStyle>
            <a:lvl1pPr algn="ctr">
              <a:lnSpc>
                <a:spcPct val="110000"/>
              </a:lnSpc>
              <a:defRPr sz="3200">
                <a:solidFill>
                  <a:schemeClr val="tx1"/>
                </a:solidFill>
              </a:defRPr>
            </a:lvl1pPr>
          </a:lstStyle>
          <a:p>
            <a:r>
              <a:rPr lang="sv-SE" dirty="0"/>
              <a:t>Klicka här för att ändra mallen för rubrikformat</a:t>
            </a:r>
          </a:p>
        </p:txBody>
      </p:sp>
      <p:pic>
        <p:nvPicPr>
          <p:cNvPr id="5" name="Bildobjekt 4" descr="En bild som visar person, stående, inomhus, byggnad&#10;&#10;Automatiskt genererad beskrivning">
            <a:extLst>
              <a:ext uri="{FF2B5EF4-FFF2-40B4-BE49-F238E27FC236}">
                <a16:creationId xmlns:a16="http://schemas.microsoft.com/office/drawing/2014/main" id="{335DE16A-BABA-8843-9110-DF035EC9E269}"/>
              </a:ext>
            </a:extLst>
          </p:cNvPr>
          <p:cNvPicPr>
            <a:picLocks/>
          </p:cNvPicPr>
          <p:nvPr userDrawn="1"/>
        </p:nvPicPr>
        <p:blipFill rotWithShape="1">
          <a:blip r:embed="rId2">
            <a:extLst>
              <a:ext uri="{28A0092B-C50C-407E-A947-70E740481C1C}">
                <a14:useLocalDpi xmlns:a14="http://schemas.microsoft.com/office/drawing/2010/main" val="0"/>
              </a:ext>
            </a:extLst>
          </a:blip>
          <a:srcRect l="11332" t="30319" r="15619" b="16832"/>
          <a:stretch/>
        </p:blipFill>
        <p:spPr>
          <a:xfrm>
            <a:off x="6096000" y="266400"/>
            <a:ext cx="5828675" cy="6325200"/>
          </a:xfrm>
          <a:prstGeom prst="rect">
            <a:avLst/>
          </a:prstGeom>
        </p:spPr>
      </p:pic>
      <p:pic>
        <p:nvPicPr>
          <p:cNvPr id="7" name="Bildobjekt 6">
            <a:extLst>
              <a:ext uri="{FF2B5EF4-FFF2-40B4-BE49-F238E27FC236}">
                <a16:creationId xmlns:a16="http://schemas.microsoft.com/office/drawing/2014/main" id="{6F7A04BC-C682-9A4A-8C68-C5CCF6492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1400" y="5596952"/>
            <a:ext cx="754401" cy="994648"/>
          </a:xfrm>
          <a:prstGeom prst="rect">
            <a:avLst/>
          </a:prstGeom>
        </p:spPr>
      </p:pic>
      <p:sp>
        <p:nvSpPr>
          <p:cNvPr id="9" name="Underrubrik 2">
            <a:extLst>
              <a:ext uri="{FF2B5EF4-FFF2-40B4-BE49-F238E27FC236}">
                <a16:creationId xmlns:a16="http://schemas.microsoft.com/office/drawing/2014/main" id="{DF66A7FA-85D8-CD4A-8CAC-E423AE0DF2FE}"/>
              </a:ext>
            </a:extLst>
          </p:cNvPr>
          <p:cNvSpPr txBox="1">
            <a:spLocks/>
          </p:cNvSpPr>
          <p:nvPr userDrawn="1"/>
        </p:nvSpPr>
        <p:spPr>
          <a:xfrm>
            <a:off x="708600" y="4992090"/>
            <a:ext cx="4680000" cy="288000"/>
          </a:xfrm>
          <a:prstGeom prst="rect">
            <a:avLst/>
          </a:prstGeom>
        </p:spPr>
        <p:txBody>
          <a:bodyPr vert="horz" lIns="0" tIns="0" rIns="0" bIns="46800" rtlCol="0" anchor="ctr">
            <a:noAutofit/>
          </a:bodyPr>
          <a:lstStyle>
            <a:lvl1pPr marL="0" indent="0" algn="ctr"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bg1"/>
                </a:solidFill>
                <a:latin typeface="+mn-lt"/>
                <a:ea typeface="+mn-ea"/>
                <a:cs typeface="+mn-cs"/>
              </a:defRPr>
            </a:lvl1pPr>
            <a:lvl2pPr marL="457200" indent="0" algn="ctr" defTabSz="914400" rtl="0" eaLnBrk="1" latinLnBrk="0" hangingPunct="1">
              <a:lnSpc>
                <a:spcPct val="110000"/>
              </a:lnSpc>
              <a:spcBef>
                <a:spcPts val="0"/>
              </a:spcBef>
              <a:spcAft>
                <a:spcPts val="1000"/>
              </a:spcAft>
              <a:buFont typeface="Arial" panose="020B0604020202020204" pitchFamily="34" charset="0"/>
              <a:buNone/>
              <a:defRPr sz="2000" kern="1200" baseline="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1000"/>
              </a:spcAft>
              <a:buFont typeface="Wingdings" pitchFamily="2" charset="2"/>
              <a:buNone/>
              <a:defRPr sz="1800" kern="1200" baseline="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1000"/>
              </a:spcAft>
              <a:buFont typeface="Courier New" panose="02070309020205020404" pitchFamily="49" charset="0"/>
              <a:buNone/>
              <a:tabLst/>
              <a:defRPr sz="1600" kern="1200" baseline="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1000"/>
              </a:spcAft>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solidFill>
                  <a:schemeClr val="tx1"/>
                </a:solidFill>
              </a:rPr>
              <a:t>Författare</a:t>
            </a:r>
          </a:p>
        </p:txBody>
      </p:sp>
      <p:sp>
        <p:nvSpPr>
          <p:cNvPr id="10" name="Platshållare för text 13">
            <a:extLst>
              <a:ext uri="{FF2B5EF4-FFF2-40B4-BE49-F238E27FC236}">
                <a16:creationId xmlns:a16="http://schemas.microsoft.com/office/drawing/2014/main" id="{9883B3A4-1E9A-C14C-8677-6BB32F100939}"/>
              </a:ext>
            </a:extLst>
          </p:cNvPr>
          <p:cNvSpPr>
            <a:spLocks noGrp="1"/>
          </p:cNvSpPr>
          <p:nvPr>
            <p:ph type="body" sz="quarter" idx="11" hasCustomPrompt="1"/>
          </p:nvPr>
        </p:nvSpPr>
        <p:spPr>
          <a:xfrm>
            <a:off x="2148600" y="4681450"/>
            <a:ext cx="1800000" cy="288000"/>
          </a:xfrm>
        </p:spPr>
        <p:txBody>
          <a:bodyPr anchor="ctr"/>
          <a:lstStyle>
            <a:lvl1pPr marL="0" indent="0" algn="ctr">
              <a:buNone/>
              <a:defRPr sz="1200" b="1">
                <a:solidFill>
                  <a:schemeClr val="tx1"/>
                </a:solidFill>
              </a:defRPr>
            </a:lvl1pPr>
          </a:lstStyle>
          <a:p>
            <a:pPr lvl="0"/>
            <a:r>
              <a:rPr lang="sv-SE" dirty="0"/>
              <a:t>Datum</a:t>
            </a:r>
          </a:p>
        </p:txBody>
      </p:sp>
    </p:spTree>
    <p:extLst>
      <p:ext uri="{BB962C8B-B14F-4D97-AF65-F5344CB8AC3E}">
        <p14:creationId xmlns:p14="http://schemas.microsoft.com/office/powerpoint/2010/main" val="26379094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dela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a:spLocks/>
          </p:cNvSpPr>
          <p:nvPr userDrawn="1"/>
        </p:nvSpPr>
        <p:spPr>
          <a:xfrm>
            <a:off x="266400" y="266400"/>
            <a:ext cx="11660400" cy="63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dirty="0"/>
          </a:p>
        </p:txBody>
      </p:sp>
      <p:sp>
        <p:nvSpPr>
          <p:cNvPr id="3" name="Underrubrik 2"/>
          <p:cNvSpPr>
            <a:spLocks noGrp="1"/>
          </p:cNvSpPr>
          <p:nvPr>
            <p:ph type="subTitle" idx="1" hasCustomPrompt="1"/>
          </p:nvPr>
        </p:nvSpPr>
        <p:spPr>
          <a:xfrm>
            <a:off x="2316000" y="4676022"/>
            <a:ext cx="7559999" cy="503077"/>
          </a:xfrm>
          <a:prstGeom prst="rect">
            <a:avLst/>
          </a:prstGeom>
        </p:spPr>
        <p:txBody>
          <a:bodyPr bIns="46800" anchor="ctr"/>
          <a:lstStyle>
            <a:lvl1pPr marL="0" indent="0" algn="ctr">
              <a:lnSpc>
                <a:spcPct val="110000"/>
              </a:lnSpc>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Underrubrik/Författare</a:t>
            </a:r>
          </a:p>
        </p:txBody>
      </p:sp>
      <p:sp>
        <p:nvSpPr>
          <p:cNvPr id="16" name="Platshållare för rubrik 1"/>
          <p:cNvSpPr>
            <a:spLocks noGrp="1"/>
          </p:cNvSpPr>
          <p:nvPr>
            <p:ph type="title" hasCustomPrompt="1"/>
          </p:nvPr>
        </p:nvSpPr>
        <p:spPr>
          <a:xfrm>
            <a:off x="2316000" y="2211129"/>
            <a:ext cx="7560000" cy="2435742"/>
          </a:xfrm>
          <a:prstGeom prst="rect">
            <a:avLst/>
          </a:prstGeom>
        </p:spPr>
        <p:txBody>
          <a:bodyPr vert="horz" lIns="91440" tIns="45720" rIns="91440" bIns="45720" rtlCol="0" anchor="ctr">
            <a:noAutofit/>
          </a:bodyPr>
          <a:lstStyle>
            <a:lvl1pPr algn="ctr">
              <a:lnSpc>
                <a:spcPct val="110000"/>
              </a:lnSpc>
              <a:defRPr sz="3400">
                <a:solidFill>
                  <a:schemeClr val="bg1"/>
                </a:solidFill>
              </a:defRPr>
            </a:lvl1pPr>
          </a:lstStyle>
          <a:p>
            <a:r>
              <a:rPr lang="sv-SE" dirty="0"/>
              <a:t>Kapitelrubrik</a:t>
            </a:r>
          </a:p>
        </p:txBody>
      </p:sp>
    </p:spTree>
    <p:extLst>
      <p:ext uri="{BB962C8B-B14F-4D97-AF65-F5344CB8AC3E}">
        <p14:creationId xmlns:p14="http://schemas.microsoft.com/office/powerpoint/2010/main" val="2165389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 och innehåll">
    <p:spTree>
      <p:nvGrpSpPr>
        <p:cNvPr id="1" name=""/>
        <p:cNvGrpSpPr/>
        <p:nvPr/>
      </p:nvGrpSpPr>
      <p:grpSpPr>
        <a:xfrm>
          <a:off x="0" y="0"/>
          <a:ext cx="0" cy="0"/>
          <a:chOff x="0" y="0"/>
          <a:chExt cx="0" cy="0"/>
        </a:xfrm>
      </p:grpSpPr>
      <p:sp>
        <p:nvSpPr>
          <p:cNvPr id="8" name="Platshållare för innehåll 2"/>
          <p:cNvSpPr>
            <a:spLocks noGrp="1"/>
          </p:cNvSpPr>
          <p:nvPr>
            <p:ph idx="1"/>
          </p:nvPr>
        </p:nvSpPr>
        <p:spPr>
          <a:xfrm>
            <a:off x="1414800" y="1907999"/>
            <a:ext cx="9360000" cy="4320000"/>
          </a:xfrm>
        </p:spPr>
        <p:txBody>
          <a:bodyPr/>
          <a:lstStyle>
            <a:lvl1pPr marL="180000">
              <a:lnSpc>
                <a:spcPct val="110000"/>
              </a:lnSpc>
              <a:spcAft>
                <a:spcPts val="1000"/>
              </a:spcAft>
              <a:buFont typeface="Arial" panose="020B0604020202020204" pitchFamily="34" charset="0"/>
              <a:buChar char="•"/>
              <a:defRPr sz="1800">
                <a:solidFill>
                  <a:schemeClr val="tx1"/>
                </a:solidFill>
              </a:defRPr>
            </a:lvl1pPr>
            <a:lvl2pPr>
              <a:lnSpc>
                <a:spcPct val="110000"/>
              </a:lnSpc>
              <a:spcAft>
                <a:spcPts val="1000"/>
              </a:spcAft>
              <a:defRPr sz="1800">
                <a:solidFill>
                  <a:schemeClr val="tx1"/>
                </a:solidFill>
              </a:defRPr>
            </a:lvl2pPr>
            <a:lvl3pPr marL="774000" indent="-179388">
              <a:lnSpc>
                <a:spcPct val="110000"/>
              </a:lnSpc>
              <a:spcAft>
                <a:spcPts val="1000"/>
              </a:spcAft>
              <a:buFont typeface="Wingdings" pitchFamily="2" charset="2"/>
              <a:buChar char="§"/>
              <a:defRPr sz="1800">
                <a:solidFill>
                  <a:schemeClr val="tx1"/>
                </a:solidFill>
              </a:defRPr>
            </a:lvl3pPr>
            <a:lvl4pPr marL="1087200" indent="-228600">
              <a:lnSpc>
                <a:spcPct val="110000"/>
              </a:lnSpc>
              <a:spcAft>
                <a:spcPts val="1000"/>
              </a:spcAft>
              <a:buFont typeface="Courier New" panose="02070309020205020404" pitchFamily="49" charset="0"/>
              <a:buChar char="o"/>
              <a:defRPr sz="1800">
                <a:solidFill>
                  <a:schemeClr val="tx1"/>
                </a:solidFill>
              </a:defRPr>
            </a:lvl4pPr>
            <a:lvl5pPr marL="1389600" indent="-228600">
              <a:lnSpc>
                <a:spcPct val="110000"/>
              </a:lnSpc>
              <a:spcAft>
                <a:spcPts val="1000"/>
              </a:spcAft>
              <a:buFont typeface="Arial" panose="020B0604020202020204" pitchFamily="34" charset="0"/>
              <a:buChar char="•"/>
              <a:defRPr sz="18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dirty="0"/>
              <a:t>Klicka här för att ändra mall för rubrikformat</a:t>
            </a:r>
          </a:p>
        </p:txBody>
      </p:sp>
      <p:sp>
        <p:nvSpPr>
          <p:cNvPr id="12" name="Rektangel 11">
            <a:extLst>
              <a:ext uri="{FF2B5EF4-FFF2-40B4-BE49-F238E27FC236}">
                <a16:creationId xmlns:a16="http://schemas.microsoft.com/office/drawing/2014/main" id="{315CEC36-D22A-AF41-A68F-21314787975C}"/>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9FBF5A7-1367-4840-AA51-9283DAF07684}"/>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4" name="textruta 13">
            <a:extLst>
              <a:ext uri="{FF2B5EF4-FFF2-40B4-BE49-F238E27FC236}">
                <a16:creationId xmlns:a16="http://schemas.microsoft.com/office/drawing/2014/main" id="{900FAC62-4979-6340-AD9E-B811C21E2B97}"/>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09740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vå innehållsdelar">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dirty="0"/>
              <a:t>Klicka här för att ändra mall för rubrikformat</a:t>
            </a:r>
          </a:p>
        </p:txBody>
      </p:sp>
      <p:sp>
        <p:nvSpPr>
          <p:cNvPr id="9" name="Platshållare för innehåll 2"/>
          <p:cNvSpPr>
            <a:spLocks noGrp="1"/>
          </p:cNvSpPr>
          <p:nvPr>
            <p:ph sz="half" idx="1"/>
          </p:nvPr>
        </p:nvSpPr>
        <p:spPr>
          <a:xfrm>
            <a:off x="1414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3"/>
          <p:cNvSpPr>
            <a:spLocks noGrp="1"/>
          </p:cNvSpPr>
          <p:nvPr>
            <p:ph sz="half" idx="2"/>
          </p:nvPr>
        </p:nvSpPr>
        <p:spPr>
          <a:xfrm>
            <a:off x="6202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79607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aktaru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B5F75E4-7329-BD49-9403-2CD939500244}"/>
              </a:ext>
            </a:extLst>
          </p:cNvPr>
          <p:cNvSpPr/>
          <p:nvPr userDrawn="1"/>
        </p:nvSpPr>
        <p:spPr>
          <a:xfrm>
            <a:off x="7282801" y="1798337"/>
            <a:ext cx="3491999" cy="4429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n w="0">
                <a:noFill/>
              </a:ln>
              <a:noFill/>
              <a:effectLst>
                <a:outerShdw blurRad="38100" dist="25400" dir="5400000" algn="ctr" rotWithShape="0">
                  <a:srgbClr val="6E747A">
                    <a:alpha val="43000"/>
                  </a:srgbClr>
                </a:outerShdw>
              </a:effectLst>
            </a:endParaRPr>
          </a:p>
        </p:txBody>
      </p:sp>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dirty="0"/>
              <a:t>Klicka här för att ändra mall för rubrikformat</a:t>
            </a:r>
          </a:p>
        </p:txBody>
      </p:sp>
      <p:sp>
        <p:nvSpPr>
          <p:cNvPr id="8" name="Platshållare för text 7">
            <a:extLst>
              <a:ext uri="{FF2B5EF4-FFF2-40B4-BE49-F238E27FC236}">
                <a16:creationId xmlns:a16="http://schemas.microsoft.com/office/drawing/2014/main" id="{6D7CFF0C-95E4-A346-B4F8-CF8E8908FF8F}"/>
              </a:ext>
            </a:extLst>
          </p:cNvPr>
          <p:cNvSpPr>
            <a:spLocks noGrp="1"/>
          </p:cNvSpPr>
          <p:nvPr>
            <p:ph type="body" sz="quarter" idx="15" hasCustomPrompt="1"/>
          </p:nvPr>
        </p:nvSpPr>
        <p:spPr>
          <a:xfrm>
            <a:off x="7588800" y="1954910"/>
            <a:ext cx="2880000" cy="303254"/>
          </a:xfrm>
        </p:spPr>
        <p:txBody>
          <a:bodyPr lIns="0" tIns="0" rIns="0" bIns="0"/>
          <a:lstStyle>
            <a:lvl1pPr marL="0" indent="0">
              <a:buNone/>
              <a:defRPr sz="1400" b="1"/>
            </a:lvl1pPr>
          </a:lstStyle>
          <a:p>
            <a:pPr lvl="0"/>
            <a:r>
              <a:rPr lang="sv-SE" dirty="0"/>
              <a:t>Rubrik</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5562001"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a:extLst>
              <a:ext uri="{FF2B5EF4-FFF2-40B4-BE49-F238E27FC236}">
                <a16:creationId xmlns:a16="http://schemas.microsoft.com/office/drawing/2014/main" id="{D6ECA93B-1886-BD45-9E4D-E09E8B2AECEA}"/>
              </a:ext>
            </a:extLst>
          </p:cNvPr>
          <p:cNvSpPr>
            <a:spLocks noGrp="1"/>
          </p:cNvSpPr>
          <p:nvPr>
            <p:ph sz="half" idx="17"/>
          </p:nvPr>
        </p:nvSpPr>
        <p:spPr>
          <a:xfrm>
            <a:off x="7596000" y="2305025"/>
            <a:ext cx="2880000" cy="3688975"/>
          </a:xfrm>
        </p:spPr>
        <p:txBody>
          <a:bodyPr/>
          <a:lstStyle>
            <a:lvl1pPr marL="180000">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351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innehållsdel med info">
    <p:spTree>
      <p:nvGrpSpPr>
        <p:cNvPr id="1" name=""/>
        <p:cNvGrpSpPr/>
        <p:nvPr/>
      </p:nvGrpSpPr>
      <p:grpSpPr>
        <a:xfrm>
          <a:off x="0" y="0"/>
          <a:ext cx="0" cy="0"/>
          <a:chOff x="0" y="0"/>
          <a:chExt cx="0" cy="0"/>
        </a:xfrm>
      </p:grpSpPr>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dirty="0"/>
              <a:t>Klicka här för att ändra mall för rubrikformat</a:t>
            </a:r>
          </a:p>
        </p:txBody>
      </p:sp>
      <p:sp>
        <p:nvSpPr>
          <p:cNvPr id="32" name="Platshållare för innehåll 2"/>
          <p:cNvSpPr>
            <a:spLocks noGrp="1"/>
          </p:cNvSpPr>
          <p:nvPr>
            <p:ph sz="half" idx="1" hasCustomPrompt="1"/>
          </p:nvPr>
        </p:nvSpPr>
        <p:spPr>
          <a:xfrm>
            <a:off x="8641653" y="1908001"/>
            <a:ext cx="2105706" cy="4320000"/>
          </a:xfrm>
          <a:prstGeom prst="rect">
            <a:avLst/>
          </a:prstGeom>
        </p:spPr>
        <p:txBody>
          <a:bodyPr lIns="0" tIns="0" rIns="0" bIns="0"/>
          <a:lstStyle>
            <a:lvl1pPr marL="144000" indent="-144000">
              <a:spcAft>
                <a:spcPts val="600"/>
              </a:spcAft>
              <a:buFont typeface="Arial" panose="020B0604020202020204" pitchFamily="34" charset="0"/>
              <a:buChar char="•"/>
              <a:defRPr sz="1400">
                <a:solidFill>
                  <a:schemeClr val="tx1"/>
                </a:solidFill>
              </a:defRPr>
            </a:lvl1pPr>
          </a:lstStyle>
          <a:p>
            <a:pPr lvl="0"/>
            <a:r>
              <a:rPr lang="sv-SE" dirty="0"/>
              <a:t>Redigera format för bakgrundstext </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7074292"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52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dirty="0"/>
              <a:t>Klicka här för att ändra mall för rubrikformat</a:t>
            </a:r>
          </a:p>
        </p:txBody>
      </p:sp>
      <p:sp>
        <p:nvSpPr>
          <p:cNvPr id="3" name="Platshållare för text 2"/>
          <p:cNvSpPr>
            <a:spLocks noGrp="1"/>
          </p:cNvSpPr>
          <p:nvPr>
            <p:ph type="body" idx="1" hasCustomPrompt="1"/>
          </p:nvPr>
        </p:nvSpPr>
        <p:spPr>
          <a:xfrm>
            <a:off x="1414800" y="1908000"/>
            <a:ext cx="4572000" cy="540000"/>
          </a:xfrm>
          <a:prstGeom prst="rect">
            <a:avLst/>
          </a:prstGeom>
        </p:spPr>
        <p:txBody>
          <a:bodyPr anchor="t">
            <a:noAutofit/>
          </a:bodyPr>
          <a:lstStyle>
            <a:lvl1pPr marL="0" indent="0">
              <a:buNone/>
              <a:defRPr sz="18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p:cNvSpPr>
            <a:spLocks noGrp="1"/>
          </p:cNvSpPr>
          <p:nvPr>
            <p:ph sz="half" idx="2"/>
          </p:nvPr>
        </p:nvSpPr>
        <p:spPr>
          <a:xfrm>
            <a:off x="1414800" y="2556000"/>
            <a:ext cx="4572000" cy="3672000"/>
          </a:xfrm>
          <a:prstGeom prst="rect">
            <a:avLst/>
          </a:prstGeom>
        </p:spPr>
        <p:txBody>
          <a:bodyPr/>
          <a:lstStyle>
            <a:lvl1pPr marL="180000">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202800" y="1908000"/>
            <a:ext cx="4572000" cy="540000"/>
          </a:xfrm>
          <a:prstGeom prst="rect">
            <a:avLst/>
          </a:prstGeo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6" name="Platshållare för innehåll 5"/>
          <p:cNvSpPr>
            <a:spLocks noGrp="1"/>
          </p:cNvSpPr>
          <p:nvPr>
            <p:ph sz="quarter" idx="4"/>
          </p:nvPr>
        </p:nvSpPr>
        <p:spPr>
          <a:xfrm>
            <a:off x="6202800" y="2556000"/>
            <a:ext cx="4572000" cy="3672000"/>
          </a:xfrm>
          <a:prstGeom prst="rect">
            <a:avLst/>
          </a:prstGeom>
        </p:spPr>
        <p:txBody>
          <a:bodyPr/>
          <a:lstStyle>
            <a:lvl1pPr marL="180000">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Rektangel 12">
            <a:extLst>
              <a:ext uri="{FF2B5EF4-FFF2-40B4-BE49-F238E27FC236}">
                <a16:creationId xmlns:a16="http://schemas.microsoft.com/office/drawing/2014/main" id="{42C6018D-03FB-3646-AD9A-4D2941A669D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8A50803-1540-CF48-90CA-CF1B9154C0E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5" name="textruta 14">
            <a:extLst>
              <a:ext uri="{FF2B5EF4-FFF2-40B4-BE49-F238E27FC236}">
                <a16:creationId xmlns:a16="http://schemas.microsoft.com/office/drawing/2014/main" id="{7B031514-6388-9B45-AEE9-5E5C8046DDE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3302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dirty="0"/>
              <a:t>Klicka här för att ändra mall för rubrikformat</a:t>
            </a:r>
          </a:p>
        </p:txBody>
      </p:sp>
      <p:sp>
        <p:nvSpPr>
          <p:cNvPr id="8" name="Platshållare för bild 7"/>
          <p:cNvSpPr>
            <a:spLocks noGrp="1"/>
          </p:cNvSpPr>
          <p:nvPr>
            <p:ph type="pic" sz="quarter" idx="13"/>
          </p:nvPr>
        </p:nvSpPr>
        <p:spPr>
          <a:xfrm>
            <a:off x="1414798" y="1908000"/>
            <a:ext cx="9360001" cy="4320000"/>
          </a:xfrm>
          <a:prstGeom prst="rect">
            <a:avLst/>
          </a:prstGeom>
        </p:spPr>
        <p:txBody>
          <a:bodyPr/>
          <a:lstStyle>
            <a:lvl1pPr marL="0" indent="0">
              <a:buNone/>
              <a:defRPr/>
            </a:lvl1pPr>
          </a:lstStyle>
          <a:p>
            <a:r>
              <a:rPr lang="sv-SE"/>
              <a:t>Klicka på ikonen för att lägga till en bild</a:t>
            </a:r>
            <a:endParaRPr lang="sv-SE" dirty="0"/>
          </a:p>
        </p:txBody>
      </p:sp>
      <p:sp>
        <p:nvSpPr>
          <p:cNvPr id="14" name="Rektangel 13">
            <a:extLst>
              <a:ext uri="{FF2B5EF4-FFF2-40B4-BE49-F238E27FC236}">
                <a16:creationId xmlns:a16="http://schemas.microsoft.com/office/drawing/2014/main" id="{0E48720F-5586-0040-B283-A89104E55351}"/>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2D9B4B6-DBCA-F04D-895E-6E1BE7470F7E}"/>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6" name="textruta 15">
            <a:extLst>
              <a:ext uri="{FF2B5EF4-FFF2-40B4-BE49-F238E27FC236}">
                <a16:creationId xmlns:a16="http://schemas.microsoft.com/office/drawing/2014/main" id="{C3CEFA3D-8231-F44E-892A-24C34ED322A9}"/>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8836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tshållare för rubrik 1"/>
          <p:cNvSpPr>
            <a:spLocks noGrp="1"/>
          </p:cNvSpPr>
          <p:nvPr>
            <p:ph type="title"/>
          </p:nvPr>
        </p:nvSpPr>
        <p:spPr>
          <a:xfrm>
            <a:off x="1414800" y="792000"/>
            <a:ext cx="9360000" cy="864000"/>
          </a:xfrm>
          <a:prstGeom prst="rect">
            <a:avLst/>
          </a:prstGeom>
        </p:spPr>
        <p:txBody>
          <a:bodyPr vert="horz" lIns="0" tIns="0" rIns="0" bIns="0" rtlCol="0" anchor="t">
            <a:noAutofit/>
          </a:bodyPr>
          <a:lstStyle/>
          <a:p>
            <a:r>
              <a:rPr lang="sv-SE" dirty="0"/>
              <a:t>Rubrik</a:t>
            </a:r>
          </a:p>
        </p:txBody>
      </p:sp>
      <p:sp>
        <p:nvSpPr>
          <p:cNvPr id="15" name="Platshållare för text 2"/>
          <p:cNvSpPr>
            <a:spLocks noGrp="1"/>
          </p:cNvSpPr>
          <p:nvPr>
            <p:ph type="body" idx="1"/>
          </p:nvPr>
        </p:nvSpPr>
        <p:spPr>
          <a:xfrm>
            <a:off x="1414800" y="1907999"/>
            <a:ext cx="9360000" cy="4320000"/>
          </a:xfrm>
          <a:prstGeom prst="rect">
            <a:avLst/>
          </a:prstGeom>
        </p:spPr>
        <p:txBody>
          <a:bodyPr vert="horz" lIns="0" tIns="0" rIns="0" bIns="0" rtlCol="0">
            <a:no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491179EA-8514-C64D-A179-43CD66BE5CA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485E92F-0C78-9F42-88BB-D7D3999B73E8}"/>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r>
              <a:rPr lang="sv-SE" sz="800" dirty="0">
                <a:solidFill>
                  <a:schemeClr val="bg1"/>
                </a:solidFill>
              </a:rPr>
              <a:t>.</a:t>
            </a:r>
          </a:p>
        </p:txBody>
      </p:sp>
      <p:sp>
        <p:nvSpPr>
          <p:cNvPr id="10" name="textruta 9">
            <a:extLst>
              <a:ext uri="{FF2B5EF4-FFF2-40B4-BE49-F238E27FC236}">
                <a16:creationId xmlns:a16="http://schemas.microsoft.com/office/drawing/2014/main" id="{A1DED24C-9BAF-3B4E-9FC9-E6D52177AAFE}"/>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214171647"/>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63" r:id="rId4"/>
    <p:sldLayoutId id="2147483667" r:id="rId5"/>
    <p:sldLayoutId id="2147483668" r:id="rId6"/>
    <p:sldLayoutId id="2147483683" r:id="rId7"/>
    <p:sldLayoutId id="2147483676" r:id="rId8"/>
    <p:sldLayoutId id="2147483677" r:id="rId9"/>
    <p:sldLayoutId id="2147483678" r:id="rId10"/>
    <p:sldLayoutId id="2147483666" r:id="rId11"/>
    <p:sldLayoutId id="2147483679" r:id="rId12"/>
    <p:sldLayoutId id="2147483680" r:id="rId13"/>
    <p:sldLayoutId id="2147483686" r:id="rId14"/>
    <p:sldLayoutId id="2147483687" r:id="rId15"/>
  </p:sldLayoutIdLst>
  <p:hf sldNum="0" hdr="0" ftr="0" dt="0"/>
  <p:txStyles>
    <p:titleStyle>
      <a:lvl1pPr algn="l" defTabSz="914400" rtl="0" eaLnBrk="1" latinLnBrk="0" hangingPunct="1">
        <a:lnSpc>
          <a:spcPct val="110000"/>
        </a:lnSpc>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2pPr>
      <a:lvl3pPr marL="774000" indent="-179388" algn="l" defTabSz="914400" rtl="0" eaLnBrk="1" latinLnBrk="0" hangingPunct="1">
        <a:lnSpc>
          <a:spcPct val="110000"/>
        </a:lnSpc>
        <a:spcBef>
          <a:spcPts val="500"/>
        </a:spcBef>
        <a:spcAft>
          <a:spcPts val="1000"/>
        </a:spcAft>
        <a:buFont typeface="Wingdings" pitchFamily="2" charset="2"/>
        <a:buChar char="§"/>
        <a:defRPr sz="1800" kern="1200" baseline="0">
          <a:solidFill>
            <a:schemeClr val="tx1"/>
          </a:solidFill>
          <a:latin typeface="+mn-lt"/>
          <a:ea typeface="+mn-ea"/>
          <a:cs typeface="+mn-cs"/>
        </a:defRPr>
      </a:lvl3pPr>
      <a:lvl4pPr marL="1087200" indent="-228600" algn="l" defTabSz="914400" rtl="0" eaLnBrk="1" latinLnBrk="0" hangingPunct="1">
        <a:lnSpc>
          <a:spcPct val="110000"/>
        </a:lnSpc>
        <a:spcBef>
          <a:spcPts val="500"/>
        </a:spcBef>
        <a:spcAft>
          <a:spcPts val="1000"/>
        </a:spcAft>
        <a:buFont typeface="Courier New" panose="02070309020205020404" pitchFamily="49" charset="0"/>
        <a:buChar char="o"/>
        <a:tabLst/>
        <a:defRPr sz="1800" kern="1200" baseline="0">
          <a:solidFill>
            <a:schemeClr val="tx1"/>
          </a:solidFill>
          <a:latin typeface="+mn-lt"/>
          <a:ea typeface="+mn-ea"/>
          <a:cs typeface="+mn-cs"/>
        </a:defRPr>
      </a:lvl4pPr>
      <a:lvl5pPr marL="1389600" indent="-228600" algn="l" defTabSz="914400" rtl="0" eaLnBrk="1" latinLnBrk="0" hangingPunct="1">
        <a:lnSpc>
          <a:spcPct val="110000"/>
        </a:lnSpc>
        <a:spcBef>
          <a:spcPts val="500"/>
        </a:spcBef>
        <a:spcAft>
          <a:spcPts val="10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file:///S:\Media\BildBank\Kursverktygs-bilder\iStock-635971000.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file:///S:\Media\BildBank\Fotografi%20p&#229;%20kontoret\180523-SVE-kontor--9285.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E30D964-42C6-4C89-81DF-D605FA9124B8}"/>
              </a:ext>
            </a:extLst>
          </p:cNvPr>
          <p:cNvSpPr>
            <a:spLocks noGrp="1"/>
          </p:cNvSpPr>
          <p:nvPr>
            <p:ph type="title"/>
          </p:nvPr>
        </p:nvSpPr>
        <p:spPr/>
        <p:txBody>
          <a:bodyPr/>
          <a:lstStyle/>
          <a:p>
            <a:r>
              <a:rPr lang="sv-SE" dirty="0"/>
              <a:t>Kunskap och relationer: </a:t>
            </a:r>
            <a:br>
              <a:rPr lang="sv-SE" dirty="0"/>
            </a:br>
            <a:r>
              <a:rPr lang="sv-SE" dirty="0"/>
              <a:t>lätt men krävande</a:t>
            </a:r>
          </a:p>
        </p:txBody>
      </p:sp>
      <p:sp>
        <p:nvSpPr>
          <p:cNvPr id="2" name="Underrubrik 1">
            <a:extLst>
              <a:ext uri="{FF2B5EF4-FFF2-40B4-BE49-F238E27FC236}">
                <a16:creationId xmlns:a16="http://schemas.microsoft.com/office/drawing/2014/main" id="{F7E18827-3C8C-4D5C-A550-294FBD24CCB2}"/>
              </a:ext>
            </a:extLst>
          </p:cNvPr>
          <p:cNvSpPr>
            <a:spLocks noGrp="1"/>
          </p:cNvSpPr>
          <p:nvPr>
            <p:ph type="subTitle" idx="1"/>
          </p:nvPr>
        </p:nvSpPr>
        <p:spPr/>
        <p:txBody>
          <a:bodyPr/>
          <a:lstStyle/>
          <a:p>
            <a:r>
              <a:rPr lang="sv-SE" dirty="0"/>
              <a:t>Inspiration och idéer för lokalt facklig arbete</a:t>
            </a:r>
          </a:p>
        </p:txBody>
      </p:sp>
      <p:sp>
        <p:nvSpPr>
          <p:cNvPr id="4" name="Platshållare för text 3">
            <a:extLst>
              <a:ext uri="{FF2B5EF4-FFF2-40B4-BE49-F238E27FC236}">
                <a16:creationId xmlns:a16="http://schemas.microsoft.com/office/drawing/2014/main" id="{08077AC7-9168-4867-82DB-DD707699D19E}"/>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155539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84D5A961-A4F9-4472-B8D0-6D0CB16D3773}"/>
              </a:ext>
            </a:extLst>
          </p:cNvPr>
          <p:cNvSpPr>
            <a:spLocks noGrp="1"/>
          </p:cNvSpPr>
          <p:nvPr>
            <p:ph type="title"/>
          </p:nvPr>
        </p:nvSpPr>
        <p:spPr/>
        <p:txBody>
          <a:bodyPr/>
          <a:lstStyle/>
          <a:p>
            <a:r>
              <a:rPr lang="sv-SE" dirty="0"/>
              <a:t>Hur kan ni skapa inflytande hos er?</a:t>
            </a:r>
          </a:p>
        </p:txBody>
      </p:sp>
      <p:sp>
        <p:nvSpPr>
          <p:cNvPr id="10" name="Platshållare för innehåll 9">
            <a:extLst>
              <a:ext uri="{FF2B5EF4-FFF2-40B4-BE49-F238E27FC236}">
                <a16:creationId xmlns:a16="http://schemas.microsoft.com/office/drawing/2014/main" id="{A49A1841-8160-4A04-AF85-0B90E048FF7C}"/>
              </a:ext>
            </a:extLst>
          </p:cNvPr>
          <p:cNvSpPr>
            <a:spLocks noGrp="1"/>
          </p:cNvSpPr>
          <p:nvPr>
            <p:ph sz="half" idx="1"/>
          </p:nvPr>
        </p:nvSpPr>
        <p:spPr/>
        <p:txBody>
          <a:bodyPr/>
          <a:lstStyle/>
          <a:p>
            <a:pPr marL="457200" indent="-457200">
              <a:spcBef>
                <a:spcPts val="1800"/>
              </a:spcBef>
              <a:spcAft>
                <a:spcPts val="0"/>
              </a:spcAft>
              <a:buFont typeface="+mj-lt"/>
              <a:buAutoNum type="arabicPeriod"/>
            </a:pPr>
            <a:endParaRPr lang="sv-SE" sz="2000" dirty="0"/>
          </a:p>
          <a:p>
            <a:pPr marL="457200" indent="-457200">
              <a:spcBef>
                <a:spcPts val="1800"/>
              </a:spcBef>
              <a:spcAft>
                <a:spcPts val="0"/>
              </a:spcAft>
              <a:buFont typeface="+mj-lt"/>
              <a:buAutoNum type="arabicPeriod"/>
            </a:pPr>
            <a:r>
              <a:rPr lang="sv-SE" sz="2000" dirty="0"/>
              <a:t>Vad vill ni uppnå?</a:t>
            </a:r>
          </a:p>
          <a:p>
            <a:pPr marL="457200" indent="-457200">
              <a:spcBef>
                <a:spcPts val="1800"/>
              </a:spcBef>
              <a:spcAft>
                <a:spcPts val="0"/>
              </a:spcAft>
              <a:buFont typeface="+mj-lt"/>
              <a:buAutoNum type="arabicPeriod"/>
            </a:pPr>
            <a:r>
              <a:rPr lang="sv-SE" sz="2000" dirty="0"/>
              <a:t>Var fattas besluten?</a:t>
            </a:r>
          </a:p>
          <a:p>
            <a:pPr marL="457200" indent="-457200">
              <a:spcBef>
                <a:spcPts val="1800"/>
              </a:spcBef>
              <a:spcAft>
                <a:spcPts val="0"/>
              </a:spcAft>
              <a:buFont typeface="+mj-lt"/>
              <a:buAutoNum type="arabicPeriod"/>
            </a:pPr>
            <a:r>
              <a:rPr lang="sv-SE" sz="2000" dirty="0"/>
              <a:t>Hur når ni beslutsfattarna?</a:t>
            </a:r>
          </a:p>
          <a:p>
            <a:pPr marL="457200" indent="-457200">
              <a:spcBef>
                <a:spcPts val="1800"/>
              </a:spcBef>
              <a:spcAft>
                <a:spcPts val="0"/>
              </a:spcAft>
              <a:buFont typeface="+mj-lt"/>
              <a:buAutoNum type="arabicPeriod"/>
            </a:pPr>
            <a:r>
              <a:rPr lang="sv-SE" sz="2000" dirty="0"/>
              <a:t>Varför ska de tala med er?</a:t>
            </a:r>
          </a:p>
        </p:txBody>
      </p:sp>
      <p:pic>
        <p:nvPicPr>
          <p:cNvPr id="15" name="Platshållare för innehåll 24">
            <a:extLst>
              <a:ext uri="{FF2B5EF4-FFF2-40B4-BE49-F238E27FC236}">
                <a16:creationId xmlns:a16="http://schemas.microsoft.com/office/drawing/2014/main" id="{86C1F390-E903-4549-86D0-B4EFFB5BDD19}"/>
              </a:ext>
            </a:extLst>
          </p:cNvPr>
          <p:cNvPicPr>
            <a:picLocks noGrp="1" noChangeAspect="1"/>
          </p:cNvPicPr>
          <p:nvPr>
            <p:ph sz="half" idx="2"/>
          </p:nvPr>
        </p:nvPicPr>
        <p:blipFill rotWithShape="1">
          <a:blip r:embed="rId3" r:link="rId4">
            <a:extLst>
              <a:ext uri="{28A0092B-C50C-407E-A947-70E740481C1C}">
                <a14:useLocalDpi xmlns:a14="http://schemas.microsoft.com/office/drawing/2010/main" val="0"/>
              </a:ext>
            </a:extLst>
          </a:blip>
          <a:srcRect r="4500"/>
          <a:stretch>
            <a:fillRect/>
          </a:stretch>
        </p:blipFill>
        <p:spPr>
          <a:xfrm>
            <a:off x="6474628" y="2153658"/>
            <a:ext cx="5038220" cy="3517081"/>
          </a:xfrm>
        </p:spPr>
      </p:pic>
    </p:spTree>
    <p:extLst>
      <p:ext uri="{BB962C8B-B14F-4D97-AF65-F5344CB8AC3E}">
        <p14:creationId xmlns:p14="http://schemas.microsoft.com/office/powerpoint/2010/main" val="27507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8FD4BB25-B24D-4D29-A608-37CE7C7BE229}"/>
              </a:ext>
            </a:extLst>
          </p:cNvPr>
          <p:cNvSpPr>
            <a:spLocks noGrp="1"/>
          </p:cNvSpPr>
          <p:nvPr>
            <p:ph type="title"/>
          </p:nvPr>
        </p:nvSpPr>
        <p:spPr/>
        <p:txBody>
          <a:bodyPr/>
          <a:lstStyle/>
          <a:p>
            <a:r>
              <a:rPr lang="sv-SE" dirty="0"/>
              <a:t>Skapa inflytande genom informella relationer </a:t>
            </a:r>
          </a:p>
        </p:txBody>
      </p:sp>
      <p:sp>
        <p:nvSpPr>
          <p:cNvPr id="10" name="Platshållare för innehåll 9">
            <a:extLst>
              <a:ext uri="{FF2B5EF4-FFF2-40B4-BE49-F238E27FC236}">
                <a16:creationId xmlns:a16="http://schemas.microsoft.com/office/drawing/2014/main" id="{C48EA0D6-30DF-4F93-846E-423A0991D7FF}"/>
              </a:ext>
            </a:extLst>
          </p:cNvPr>
          <p:cNvSpPr>
            <a:spLocks noGrp="1"/>
          </p:cNvSpPr>
          <p:nvPr>
            <p:ph sz="half" idx="1"/>
          </p:nvPr>
        </p:nvSpPr>
        <p:spPr>
          <a:xfrm>
            <a:off x="1522800" y="1826682"/>
            <a:ext cx="4572000" cy="4320000"/>
          </a:xfrm>
        </p:spPr>
        <p:txBody>
          <a:bodyPr/>
          <a:lstStyle/>
          <a:p>
            <a:pPr marL="0" indent="0">
              <a:buNone/>
            </a:pPr>
            <a:r>
              <a:rPr lang="sv-SE" sz="2000" dirty="0"/>
              <a:t>Försök att få till </a:t>
            </a:r>
            <a:r>
              <a:rPr lang="sv-SE" sz="2000" b="1" dirty="0"/>
              <a:t>regelbundna informella möten</a:t>
            </a:r>
            <a:r>
              <a:rPr lang="sv-SE" sz="2000" dirty="0"/>
              <a:t> med HR/ledningen. Om ni har många anställda dyker det ofta upp saker som behöver avhandlas.</a:t>
            </a:r>
          </a:p>
          <a:p>
            <a:pPr marL="0" indent="0">
              <a:buNone/>
            </a:pPr>
            <a:endParaRPr lang="sv-SE" sz="2000" dirty="0"/>
          </a:p>
          <a:p>
            <a:pPr marL="0" indent="0">
              <a:buNone/>
            </a:pPr>
            <a:r>
              <a:rPr lang="sv-SE" sz="2000" dirty="0"/>
              <a:t>Regelverk och lagar ger er ett antal tillfällen när ni ska möta arbetsgivaren i olika sammanhang. Icke desto mindre kommer ni ha större framgång om ni lyckas få till en relation som inte främst bygger på formella möten och samtal.</a:t>
            </a:r>
          </a:p>
        </p:txBody>
      </p:sp>
      <p:pic>
        <p:nvPicPr>
          <p:cNvPr id="12" name="Platshållare för innehåll 10">
            <a:extLst>
              <a:ext uri="{FF2B5EF4-FFF2-40B4-BE49-F238E27FC236}">
                <a16:creationId xmlns:a16="http://schemas.microsoft.com/office/drawing/2014/main" id="{B4BF6C4A-A018-4BE1-A07D-BDDCE04C3068}"/>
              </a:ext>
            </a:extLst>
          </p:cNvPr>
          <p:cNvPicPr>
            <a:picLocks noGrp="1" noChangeAspect="1"/>
          </p:cNvPicPr>
          <p:nvPr>
            <p:ph sz="half" idx="2"/>
          </p:nvPr>
        </p:nvPicPr>
        <p:blipFill rotWithShape="1">
          <a:blip r:embed="rId3" r:link="rId4">
            <a:extLst>
              <a:ext uri="{28A0092B-C50C-407E-A947-70E740481C1C}">
                <a14:useLocalDpi xmlns:a14="http://schemas.microsoft.com/office/drawing/2010/main" val="0"/>
              </a:ext>
            </a:extLst>
          </a:blip>
          <a:srcRect l="1798" r="1"/>
          <a:stretch>
            <a:fillRect/>
          </a:stretch>
        </p:blipFill>
        <p:spPr>
          <a:xfrm flipH="1">
            <a:off x="6530471" y="2157865"/>
            <a:ext cx="4990969" cy="3389902"/>
          </a:xfrm>
          <a:noFill/>
        </p:spPr>
      </p:pic>
    </p:spTree>
    <p:extLst>
      <p:ext uri="{BB962C8B-B14F-4D97-AF65-F5344CB8AC3E}">
        <p14:creationId xmlns:p14="http://schemas.microsoft.com/office/powerpoint/2010/main" val="424129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226542" y="1907365"/>
            <a:ext cx="10074366" cy="4320000"/>
          </a:xfrm>
        </p:spPr>
        <p:txBody>
          <a:bodyPr/>
          <a:lstStyle/>
          <a:p>
            <a:pPr marL="342900" indent="-342900">
              <a:spcBef>
                <a:spcPts val="1200"/>
              </a:spcBef>
              <a:spcAft>
                <a:spcPts val="0"/>
              </a:spcAft>
              <a:buFont typeface="Arial" panose="020B0604020202020204" pitchFamily="34" charset="0"/>
              <a:buChar char="•"/>
            </a:pPr>
            <a:r>
              <a:rPr lang="sv-SE" sz="2000" b="1" dirty="0">
                <a:solidFill>
                  <a:schemeClr val="tx1"/>
                </a:solidFill>
              </a:rPr>
              <a:t>Formulera mål </a:t>
            </a:r>
            <a:r>
              <a:rPr lang="sv-SE" sz="2000" dirty="0">
                <a:solidFill>
                  <a:schemeClr val="tx1"/>
                </a:solidFill>
              </a:rPr>
              <a:t>(kanske delmål också)  och </a:t>
            </a:r>
            <a:r>
              <a:rPr lang="sv-SE" sz="2000" b="1" dirty="0">
                <a:solidFill>
                  <a:schemeClr val="tx1"/>
                </a:solidFill>
              </a:rPr>
              <a:t>strategi</a:t>
            </a:r>
            <a:r>
              <a:rPr lang="sv-SE" sz="2000" dirty="0">
                <a:solidFill>
                  <a:schemeClr val="tx1"/>
                </a:solidFill>
              </a:rPr>
              <a:t>. Vad vill ni uppnå? Hur når ni dit?</a:t>
            </a:r>
            <a:endParaRPr lang="sv-SE" sz="2000" dirty="0"/>
          </a:p>
          <a:p>
            <a:pPr marL="342900" indent="-342900">
              <a:spcBef>
                <a:spcPts val="1200"/>
              </a:spcBef>
              <a:spcAft>
                <a:spcPts val="0"/>
              </a:spcAft>
              <a:buFont typeface="Arial" panose="020B0604020202020204" pitchFamily="34" charset="0"/>
              <a:buChar char="•"/>
            </a:pPr>
            <a:r>
              <a:rPr lang="sv-SE" sz="2000" dirty="0">
                <a:solidFill>
                  <a:schemeClr val="tx1"/>
                </a:solidFill>
              </a:rPr>
              <a:t>Tänk på att </a:t>
            </a:r>
            <a:r>
              <a:rPr lang="sv-SE" sz="2000" b="1" dirty="0">
                <a:solidFill>
                  <a:schemeClr val="tx1"/>
                </a:solidFill>
              </a:rPr>
              <a:t>dokumentera</a:t>
            </a:r>
            <a:r>
              <a:rPr lang="sv-SE" sz="2000" dirty="0">
                <a:solidFill>
                  <a:schemeClr val="tx1"/>
                </a:solidFill>
              </a:rPr>
              <a:t> vad ni gör och resultatet så att klubben har den kunskapen.</a:t>
            </a:r>
            <a:endParaRPr lang="sv-SE" sz="2000" dirty="0"/>
          </a:p>
          <a:p>
            <a:pPr marL="342900" indent="-342900">
              <a:spcBef>
                <a:spcPts val="1200"/>
              </a:spcBef>
              <a:spcAft>
                <a:spcPts val="0"/>
              </a:spcAft>
              <a:buFont typeface="Arial" panose="020B0604020202020204" pitchFamily="34" charset="0"/>
              <a:buChar char="•"/>
            </a:pPr>
            <a:r>
              <a:rPr lang="sv-SE" sz="2000" dirty="0">
                <a:solidFill>
                  <a:schemeClr val="tx1"/>
                </a:solidFill>
              </a:rPr>
              <a:t>Ni behöver vara </a:t>
            </a:r>
            <a:r>
              <a:rPr lang="sv-SE" sz="2000" b="1" dirty="0">
                <a:solidFill>
                  <a:schemeClr val="tx1"/>
                </a:solidFill>
              </a:rPr>
              <a:t>flera</a:t>
            </a:r>
            <a:r>
              <a:rPr lang="sv-SE" sz="2000" dirty="0">
                <a:solidFill>
                  <a:schemeClr val="tx1"/>
                </a:solidFill>
              </a:rPr>
              <a:t> som kan </a:t>
            </a:r>
            <a:r>
              <a:rPr lang="sv-SE" sz="2000" b="1" dirty="0">
                <a:solidFill>
                  <a:schemeClr val="tx1"/>
                </a:solidFill>
              </a:rPr>
              <a:t>dela på jobbet</a:t>
            </a:r>
            <a:r>
              <a:rPr lang="sv-SE" sz="2000" dirty="0">
                <a:solidFill>
                  <a:schemeClr val="tx1"/>
                </a:solidFill>
              </a:rPr>
              <a:t>. Är ni få i styrelsen kanske ni kan skapa en arbetsgrupp där intresserade medlemmar ingår.</a:t>
            </a:r>
          </a:p>
          <a:p>
            <a:pPr marL="342900" indent="-342900">
              <a:spcBef>
                <a:spcPts val="1200"/>
              </a:spcBef>
              <a:spcAft>
                <a:spcPts val="0"/>
              </a:spcAft>
              <a:buFont typeface="Arial" panose="020B0604020202020204" pitchFamily="34" charset="0"/>
              <a:buChar char="•"/>
            </a:pPr>
            <a:r>
              <a:rPr lang="sv-SE" sz="2000" b="1" dirty="0">
                <a:solidFill>
                  <a:schemeClr val="tx1"/>
                </a:solidFill>
              </a:rPr>
              <a:t>Kontinuitet </a:t>
            </a:r>
            <a:r>
              <a:rPr lang="sv-SE" sz="2000" dirty="0">
                <a:solidFill>
                  <a:schemeClr val="tx1"/>
                </a:solidFill>
              </a:rPr>
              <a:t>är viktigt: arbetet blir aldrig klart och ni måste vara uthålliga.</a:t>
            </a:r>
          </a:p>
          <a:p>
            <a:pPr marL="342900" indent="-342900">
              <a:spcBef>
                <a:spcPts val="1200"/>
              </a:spcBef>
              <a:spcAft>
                <a:spcPts val="0"/>
              </a:spcAft>
              <a:buFont typeface="Arial" panose="020B0604020202020204" pitchFamily="34" charset="0"/>
              <a:buChar char="•"/>
            </a:pPr>
            <a:r>
              <a:rPr lang="sv-SE" sz="2000" b="1" dirty="0">
                <a:solidFill>
                  <a:schemeClr val="tx1"/>
                </a:solidFill>
              </a:rPr>
              <a:t>Relevans</a:t>
            </a:r>
            <a:r>
              <a:rPr lang="sv-SE" sz="2000" dirty="0">
                <a:solidFill>
                  <a:schemeClr val="tx1"/>
                </a:solidFill>
              </a:rPr>
              <a:t>: genom att skaffa kunskap och använda den blir ni en intressant samtalspart för ledningen. Ni vet och ser saker de inte vet eller ser.</a:t>
            </a:r>
          </a:p>
          <a:p>
            <a:pPr marL="342900" indent="-342900">
              <a:spcBef>
                <a:spcPts val="1200"/>
              </a:spcBef>
              <a:spcAft>
                <a:spcPts val="0"/>
              </a:spcAft>
              <a:buFont typeface="Arial" panose="020B0604020202020204" pitchFamily="34" charset="0"/>
              <a:buChar char="•"/>
            </a:pPr>
            <a:r>
              <a:rPr lang="sv-SE" sz="2000" b="1" dirty="0" err="1">
                <a:solidFill>
                  <a:schemeClr val="tx1"/>
                </a:solidFill>
              </a:rPr>
              <a:t>Nätverka</a:t>
            </a:r>
            <a:r>
              <a:rPr lang="sv-SE" sz="2000" b="1" dirty="0">
                <a:solidFill>
                  <a:schemeClr val="tx1"/>
                </a:solidFill>
              </a:rPr>
              <a:t>: </a:t>
            </a:r>
            <a:r>
              <a:rPr lang="sv-SE" sz="2000" dirty="0">
                <a:solidFill>
                  <a:schemeClr val="tx1"/>
                </a:solidFill>
              </a:rPr>
              <a:t>tala med förtroendevalda i andra företag med utländsk ledning/ägare. </a:t>
            </a:r>
            <a:r>
              <a:rPr lang="sv-SE" sz="2000" b="1" dirty="0">
                <a:solidFill>
                  <a:schemeClr val="tx1"/>
                </a:solidFill>
              </a:rPr>
              <a:t>Hur jobbar de?</a:t>
            </a:r>
          </a:p>
          <a:p>
            <a:endParaRPr lang="sv-SE" dirty="0">
              <a:solidFill>
                <a:schemeClr val="tx1"/>
              </a:solidFill>
            </a:endParaRPr>
          </a:p>
        </p:txBody>
      </p:sp>
      <p:sp>
        <p:nvSpPr>
          <p:cNvPr id="2" name="Rubrik 1"/>
          <p:cNvSpPr>
            <a:spLocks noGrp="1"/>
          </p:cNvSpPr>
          <p:nvPr>
            <p:ph type="title"/>
          </p:nvPr>
        </p:nvSpPr>
        <p:spPr>
          <a:xfrm>
            <a:off x="1172752" y="1043365"/>
            <a:ext cx="9360000" cy="864000"/>
          </a:xfrm>
        </p:spPr>
        <p:txBody>
          <a:bodyPr/>
          <a:lstStyle/>
          <a:p>
            <a:r>
              <a:rPr lang="sv-SE" sz="2400" dirty="0"/>
              <a:t>Förutsättningar för fackligt kunskaps- och relationsbyggande</a:t>
            </a:r>
          </a:p>
        </p:txBody>
      </p:sp>
    </p:spTree>
    <p:extLst>
      <p:ext uri="{BB962C8B-B14F-4D97-AF65-F5344CB8AC3E}">
        <p14:creationId xmlns:p14="http://schemas.microsoft.com/office/powerpoint/2010/main" val="2870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57371C3-C254-4C2B-9E2C-5F3AFEE7AF0F}"/>
              </a:ext>
            </a:extLst>
          </p:cNvPr>
          <p:cNvSpPr>
            <a:spLocks noGrp="1"/>
          </p:cNvSpPr>
          <p:nvPr>
            <p:ph type="title"/>
          </p:nvPr>
        </p:nvSpPr>
        <p:spPr>
          <a:xfrm>
            <a:off x="945729" y="612845"/>
            <a:ext cx="10630800" cy="792000"/>
          </a:xfrm>
        </p:spPr>
        <p:txBody>
          <a:bodyPr/>
          <a:lstStyle/>
          <a:p>
            <a:r>
              <a:rPr lang="sv-SE" dirty="0"/>
              <a:t>Kartläggning</a:t>
            </a:r>
          </a:p>
        </p:txBody>
      </p:sp>
      <p:sp>
        <p:nvSpPr>
          <p:cNvPr id="7" name="Platshållare för innehåll 6">
            <a:extLst>
              <a:ext uri="{FF2B5EF4-FFF2-40B4-BE49-F238E27FC236}">
                <a16:creationId xmlns:a16="http://schemas.microsoft.com/office/drawing/2014/main" id="{32CEC4B6-4425-4C86-86E5-29BB265EF25B}"/>
              </a:ext>
            </a:extLst>
          </p:cNvPr>
          <p:cNvSpPr>
            <a:spLocks noGrp="1"/>
          </p:cNvSpPr>
          <p:nvPr>
            <p:ph sz="half" idx="1"/>
          </p:nvPr>
        </p:nvSpPr>
        <p:spPr>
          <a:xfrm>
            <a:off x="945729" y="1340081"/>
            <a:ext cx="6036601" cy="4792740"/>
          </a:xfrm>
        </p:spPr>
        <p:txBody>
          <a:bodyPr/>
          <a:lstStyle/>
          <a:p>
            <a:pPr marL="0" indent="0">
              <a:buNone/>
            </a:pPr>
            <a:r>
              <a:rPr lang="sv-SE" sz="2000" dirty="0"/>
              <a:t>Använd de mål ni har satt upp – vad ni ska </a:t>
            </a:r>
            <a:br>
              <a:rPr lang="sv-SE" sz="2000" dirty="0"/>
            </a:br>
            <a:r>
              <a:rPr lang="sv-SE" sz="2000" dirty="0"/>
              <a:t>uppnå kommer att delvis definiera vilken </a:t>
            </a:r>
            <a:br>
              <a:rPr lang="sv-SE" sz="2000" dirty="0"/>
            </a:br>
            <a:r>
              <a:rPr lang="sv-SE" sz="2000" dirty="0"/>
              <a:t>information ni behöver.</a:t>
            </a:r>
          </a:p>
          <a:p>
            <a:r>
              <a:rPr lang="sv-SE" sz="2000" b="1" dirty="0"/>
              <a:t>Företaget: </a:t>
            </a:r>
            <a:r>
              <a:rPr lang="sv-SE" sz="2000" dirty="0"/>
              <a:t>Historia, framtid, utvecklings-möjligheter, ägare mm</a:t>
            </a:r>
          </a:p>
          <a:p>
            <a:r>
              <a:rPr lang="sv-SE" sz="2000" b="1" dirty="0"/>
              <a:t>Landet: </a:t>
            </a:r>
            <a:r>
              <a:rPr lang="sv-SE" sz="2000" dirty="0"/>
              <a:t>Kultur, arbetsrätt mm </a:t>
            </a:r>
          </a:p>
          <a:p>
            <a:r>
              <a:rPr lang="sv-SE" sz="2000" b="1" dirty="0"/>
              <a:t>Ledningen:</a:t>
            </a:r>
            <a:r>
              <a:rPr lang="sv-SE" sz="2000" dirty="0"/>
              <a:t> (var kommer de ifrån, vilka erfarenheter, tidigare kända intressen/beslut mm) </a:t>
            </a:r>
          </a:p>
          <a:p>
            <a:r>
              <a:rPr lang="sv-SE" sz="2000" b="1" dirty="0"/>
              <a:t>Branschen:</a:t>
            </a:r>
            <a:r>
              <a:rPr lang="sv-SE" sz="2000" dirty="0"/>
              <a:t> (vad händer, hur utvecklas den, </a:t>
            </a:r>
            <a:br>
              <a:rPr lang="sv-SE" sz="2000" dirty="0"/>
            </a:br>
            <a:r>
              <a:rPr lang="sv-SE" sz="2000" dirty="0"/>
              <a:t>vilka viktiga aktörer som finns mm)</a:t>
            </a:r>
          </a:p>
          <a:p>
            <a:r>
              <a:rPr lang="sv-SE" sz="2000" b="1" dirty="0"/>
              <a:t>Konkurrenterna:</a:t>
            </a:r>
            <a:r>
              <a:rPr lang="sv-SE" sz="2000" dirty="0"/>
              <a:t> (hur ser de ut, vad betyder </a:t>
            </a:r>
            <a:br>
              <a:rPr lang="sv-SE" sz="2000" dirty="0"/>
            </a:br>
            <a:r>
              <a:rPr lang="sv-SE" sz="2000" dirty="0"/>
              <a:t>deras agerande mm)</a:t>
            </a:r>
          </a:p>
          <a:p>
            <a:pPr marL="285750" indent="-285750">
              <a:spcBef>
                <a:spcPts val="1000"/>
              </a:spcBef>
            </a:pPr>
            <a:endParaRPr lang="sv-SE" dirty="0"/>
          </a:p>
          <a:p>
            <a:endParaRPr lang="sv-SE" dirty="0"/>
          </a:p>
        </p:txBody>
      </p:sp>
      <p:sp>
        <p:nvSpPr>
          <p:cNvPr id="2" name="Platshållare för innehåll 1">
            <a:extLst>
              <a:ext uri="{FF2B5EF4-FFF2-40B4-BE49-F238E27FC236}">
                <a16:creationId xmlns:a16="http://schemas.microsoft.com/office/drawing/2014/main" id="{C82950B3-D08B-418C-AC2E-E7FFC3110B3D}"/>
              </a:ext>
            </a:extLst>
          </p:cNvPr>
          <p:cNvSpPr>
            <a:spLocks noGrp="1"/>
          </p:cNvSpPr>
          <p:nvPr>
            <p:ph sz="half" idx="2"/>
          </p:nvPr>
        </p:nvSpPr>
        <p:spPr>
          <a:xfrm>
            <a:off x="7107749" y="1461999"/>
            <a:ext cx="4677851" cy="4304376"/>
          </a:xfrm>
          <a:ln w="57150">
            <a:solidFill>
              <a:schemeClr val="accent6"/>
            </a:solidFill>
          </a:ln>
        </p:spPr>
        <p:txBody>
          <a:bodyPr/>
          <a:lstStyle/>
          <a:p>
            <a:pPr marL="193063" lvl="1" indent="0">
              <a:spcBef>
                <a:spcPts val="1200"/>
              </a:spcBef>
              <a:buNone/>
            </a:pPr>
            <a:br>
              <a:rPr lang="sv-SE" sz="2000" dirty="0"/>
            </a:br>
            <a:r>
              <a:rPr lang="sv-SE" sz="2000" dirty="0"/>
              <a:t>Tips vid kartläggning:</a:t>
            </a:r>
          </a:p>
          <a:p>
            <a:pPr marL="0" indent="0">
              <a:buNone/>
            </a:pPr>
            <a:r>
              <a:rPr lang="sv-SE" sz="2000" dirty="0"/>
              <a:t>  - Dela informationen med varandra </a:t>
            </a:r>
            <a:br>
              <a:rPr lang="sv-SE" sz="2000" dirty="0"/>
            </a:br>
            <a:r>
              <a:rPr lang="sv-SE" sz="2000" dirty="0"/>
              <a:t>    innan ni går vidare och fundera över </a:t>
            </a:r>
            <a:br>
              <a:rPr lang="sv-SE" sz="2000" dirty="0"/>
            </a:br>
            <a:r>
              <a:rPr lang="sv-SE" sz="2000" dirty="0"/>
              <a:t>    vad ni kan använda den till.</a:t>
            </a:r>
          </a:p>
          <a:p>
            <a:pPr marL="0" indent="0">
              <a:buNone/>
            </a:pPr>
            <a:r>
              <a:rPr lang="sv-SE" sz="2000" b="1" dirty="0"/>
              <a:t>  - SWOT-analys</a:t>
            </a:r>
            <a:r>
              <a:rPr lang="sv-SE" sz="2000" dirty="0"/>
              <a:t> eller </a:t>
            </a:r>
            <a:r>
              <a:rPr lang="sv-SE" sz="2000" b="1" dirty="0" err="1"/>
              <a:t>mindmap</a:t>
            </a:r>
            <a:r>
              <a:rPr lang="sv-SE" sz="2000" dirty="0"/>
              <a:t> kan </a:t>
            </a:r>
            <a:br>
              <a:rPr lang="sv-SE" sz="2000" dirty="0"/>
            </a:br>
            <a:r>
              <a:rPr lang="sv-SE" sz="2000" dirty="0"/>
              <a:t>    vara bra verktyg för att kartlägga och </a:t>
            </a:r>
            <a:br>
              <a:rPr lang="sv-SE" sz="2000" dirty="0"/>
            </a:br>
            <a:r>
              <a:rPr lang="sv-SE" sz="2000" dirty="0"/>
              <a:t>    för att se vad ni behöver göra.</a:t>
            </a:r>
          </a:p>
          <a:p>
            <a:pPr marL="0" indent="0">
              <a:buNone/>
            </a:pPr>
            <a:r>
              <a:rPr lang="sv-SE" sz="2000" dirty="0"/>
              <a:t> - Ta hjälp av förbundets kansli. </a:t>
            </a:r>
          </a:p>
          <a:p>
            <a:endParaRPr lang="sv-SE" dirty="0"/>
          </a:p>
        </p:txBody>
      </p:sp>
      <p:sp>
        <p:nvSpPr>
          <p:cNvPr id="5" name="Rektangel 4">
            <a:extLst>
              <a:ext uri="{FF2B5EF4-FFF2-40B4-BE49-F238E27FC236}">
                <a16:creationId xmlns:a16="http://schemas.microsoft.com/office/drawing/2014/main" id="{CE1B2CC1-B9EE-4D71-AE28-82D2DEB4907D}"/>
              </a:ext>
            </a:extLst>
          </p:cNvPr>
          <p:cNvSpPr/>
          <p:nvPr/>
        </p:nvSpPr>
        <p:spPr>
          <a:xfrm>
            <a:off x="1949679" y="612845"/>
            <a:ext cx="7194321" cy="677108"/>
          </a:xfrm>
          <a:prstGeom prst="rect">
            <a:avLst/>
          </a:prstGeom>
        </p:spPr>
        <p:txBody>
          <a:bodyPr wrap="square">
            <a:spAutoFit/>
          </a:bodyPr>
          <a:lstStyle/>
          <a:p>
            <a:br>
              <a:rPr lang="sv-SE" sz="2000" b="1" dirty="0"/>
            </a:br>
            <a:endParaRPr lang="sv-SE" dirty="0"/>
          </a:p>
        </p:txBody>
      </p:sp>
    </p:spTree>
    <p:extLst>
      <p:ext uri="{BB962C8B-B14F-4D97-AF65-F5344CB8AC3E}">
        <p14:creationId xmlns:p14="http://schemas.microsoft.com/office/powerpoint/2010/main" val="204190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36F2B00A-041A-474E-A793-FD7D1ACA7B2F}"/>
              </a:ext>
            </a:extLst>
          </p:cNvPr>
          <p:cNvGraphicFramePr>
            <a:graphicFrameLocks noGrp="1"/>
          </p:cNvGraphicFramePr>
          <p:nvPr>
            <p:ph idx="1"/>
            <p:extLst>
              <p:ext uri="{D42A27DB-BD31-4B8C-83A1-F6EECF244321}">
                <p14:modId xmlns:p14="http://schemas.microsoft.com/office/powerpoint/2010/main" val="737904798"/>
              </p:ext>
            </p:extLst>
          </p:nvPr>
        </p:nvGraphicFramePr>
        <p:xfrm>
          <a:off x="375259" y="299375"/>
          <a:ext cx="11306753" cy="660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7DB89CB1-06AB-48CA-9D30-3C9BAB91D37E}"/>
              </a:ext>
            </a:extLst>
          </p:cNvPr>
          <p:cNvSpPr>
            <a:spLocks noGrp="1"/>
          </p:cNvSpPr>
          <p:nvPr>
            <p:ph type="title"/>
          </p:nvPr>
        </p:nvSpPr>
        <p:spPr>
          <a:xfrm>
            <a:off x="2248121" y="86308"/>
            <a:ext cx="7561028" cy="1133499"/>
          </a:xfrm>
        </p:spPr>
        <p:txBody>
          <a:bodyPr vert="horz" lIns="91440" tIns="45720" rIns="91440" bIns="45720" rtlCol="0" anchor="ctr">
            <a:normAutofit/>
          </a:bodyPr>
          <a:lstStyle/>
          <a:p>
            <a:pPr algn="ctr"/>
            <a:r>
              <a:rPr lang="sv-SE" kern="1200" dirty="0">
                <a:solidFill>
                  <a:schemeClr val="tx1"/>
                </a:solidFill>
                <a:latin typeface="+mj-lt"/>
                <a:ea typeface="+mj-ea"/>
                <a:cs typeface="+mj-cs"/>
              </a:rPr>
              <a:t>Relati</a:t>
            </a:r>
            <a:r>
              <a:rPr lang="sv-SE" dirty="0"/>
              <a:t>onsbyggande</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925376396"/>
      </p:ext>
    </p:extLst>
  </p:cSld>
  <p:clrMapOvr>
    <a:masterClrMapping/>
  </p:clrMapOvr>
</p:sld>
</file>

<file path=ppt/theme/theme1.xml><?xml version="1.0" encoding="utf-8"?>
<a:theme xmlns:a="http://schemas.openxmlformats.org/drawingml/2006/main" name="Sveriges Ingenjörer 2020, v0,9">
  <a:themeElements>
    <a:clrScheme name="Version 0,9">
      <a:dk1>
        <a:srgbClr val="000000"/>
      </a:dk1>
      <a:lt1>
        <a:srgbClr val="FFFFFF"/>
      </a:lt1>
      <a:dk2>
        <a:srgbClr val="7B878E"/>
      </a:dk2>
      <a:lt2>
        <a:srgbClr val="F5F6F7"/>
      </a:lt2>
      <a:accent1>
        <a:srgbClr val="0099CC"/>
      </a:accent1>
      <a:accent2>
        <a:srgbClr val="E36190"/>
      </a:accent2>
      <a:accent3>
        <a:srgbClr val="B1C3C9"/>
      </a:accent3>
      <a:accent4>
        <a:srgbClr val="5CD6FF"/>
      </a:accent4>
      <a:accent5>
        <a:srgbClr val="006B8F"/>
      </a:accent5>
      <a:accent6>
        <a:srgbClr val="DC2E6B"/>
      </a:accent6>
      <a:hlink>
        <a:srgbClr val="0563C1"/>
      </a:hlink>
      <a:folHlink>
        <a:srgbClr val="954F72"/>
      </a:folHlink>
    </a:clrScheme>
    <a:fontScheme name="Sveriges Ingenjör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27784"/>
        </a:solidFill>
        <a:ln>
          <a:noFill/>
        </a:ln>
      </a:spPr>
      <a:bodyPr rtlCol="0" anchor="ctr"/>
      <a:lstStyle>
        <a:defPPr algn="ctr">
          <a:defRPr dirty="0">
            <a:ln w="0">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eriges Ingenjörer Mall" id="{87A1B75F-FF2E-AB40-9358-22F0E5C8B765}" vid="{B1165ED6-1901-F64F-8A32-9E7B694573B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2" ma:contentTypeDescription="Skapa ett nytt dokument." ma:contentTypeScope="" ma:versionID="6df72a2cfc41b53fa35e46bdca97e805">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3ef544192101ee3b1e9a3fe739815f21"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B4F8B3-0C50-4A37-9E49-D2027FB4A82A}">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51ba92bc-af1a-4dc1-ba6e-0ca47ae0286b"/>
    <ds:schemaRef ds:uri="http://schemas.microsoft.com/office/infopath/2007/PartnerControls"/>
    <ds:schemaRef ds:uri="8a1a1e35-260c-4351-9ffe-67b8df93a0fe"/>
    <ds:schemaRef ds:uri="http://purl.org/dc/dcmitype/"/>
    <ds:schemaRef ds:uri="http://purl.org/dc/terms/"/>
  </ds:schemaRefs>
</ds:datastoreItem>
</file>

<file path=customXml/itemProps2.xml><?xml version="1.0" encoding="utf-8"?>
<ds:datastoreItem xmlns:ds="http://schemas.openxmlformats.org/officeDocument/2006/customXml" ds:itemID="{24F299CD-5F34-4A8E-861C-B6B30C216450}">
  <ds:schemaRefs>
    <ds:schemaRef ds:uri="http://schemas.microsoft.com/sharepoint/v3/contenttype/forms"/>
  </ds:schemaRefs>
</ds:datastoreItem>
</file>

<file path=customXml/itemProps3.xml><?xml version="1.0" encoding="utf-8"?>
<ds:datastoreItem xmlns:ds="http://schemas.openxmlformats.org/officeDocument/2006/customXml" ds:itemID="{BE0383B9-38B2-4C10-9B32-8917E44C542B}"/>
</file>

<file path=docProps/app.xml><?xml version="1.0" encoding="utf-8"?>
<Properties xmlns="http://schemas.openxmlformats.org/officeDocument/2006/extended-properties" xmlns:vt="http://schemas.openxmlformats.org/officeDocument/2006/docPropsVTypes">
  <TotalTime>7470</TotalTime>
  <Words>1175</Words>
  <Application>Microsoft Office PowerPoint</Application>
  <PresentationFormat>Bredbild</PresentationFormat>
  <Paragraphs>67</Paragraphs>
  <Slides>6</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6</vt:i4>
      </vt:variant>
    </vt:vector>
  </HeadingPairs>
  <TitlesOfParts>
    <vt:vector size="11" baseType="lpstr">
      <vt:lpstr>Arial</vt:lpstr>
      <vt:lpstr>Calibri</vt:lpstr>
      <vt:lpstr>Courier New</vt:lpstr>
      <vt:lpstr>Wingdings</vt:lpstr>
      <vt:lpstr>Sveriges Ingenjörer 2020, v0,9</vt:lpstr>
      <vt:lpstr>Kunskap och relationer:  lätt men krävande</vt:lpstr>
      <vt:lpstr>Hur kan ni skapa inflytande hos er?</vt:lpstr>
      <vt:lpstr>Skapa inflytande genom informella relationer </vt:lpstr>
      <vt:lpstr>Förutsättningar för fackligt kunskaps- och relationsbyggande</vt:lpstr>
      <vt:lpstr>Kartläggning</vt:lpstr>
      <vt:lpstr>Relationsbyggande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Teknik som en digital förmån</dc:title>
  <dc:creator>Daniel Bergqvist</dc:creator>
  <cp:lastModifiedBy>Jenny Forsberg</cp:lastModifiedBy>
  <cp:revision>68</cp:revision>
  <dcterms:created xsi:type="dcterms:W3CDTF">2020-08-21T09:23:01Z</dcterms:created>
  <dcterms:modified xsi:type="dcterms:W3CDTF">2022-02-22T13:57:17Z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