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  <a:srgbClr val="E2AC00"/>
    <a:srgbClr val="627784"/>
    <a:srgbClr val="7B878E"/>
    <a:srgbClr val="B1C3C9"/>
    <a:srgbClr val="E36190"/>
    <a:srgbClr val="E36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2FABC1-2B47-4A42-85C4-6A7497D1241C}" v="1" dt="2022-02-21T09:41:28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85" autoAdjust="0"/>
    <p:restoredTop sz="95442"/>
  </p:normalViewPr>
  <p:slideViewPr>
    <p:cSldViewPr snapToGrid="0">
      <p:cViewPr varScale="1">
        <p:scale>
          <a:sx n="104" d="100"/>
          <a:sy n="104" d="100"/>
        </p:scale>
        <p:origin x="132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12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61" d="100"/>
          <a:sy n="161" d="100"/>
        </p:scale>
        <p:origin x="4080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Grensman" userId="S::jenny.grensman@sverigesingenjorer.se::77c8d640-4e25-46cc-9bdd-aba8be668591" providerId="AD" clId="Web-{53D1A0BC-AB9E-850A-5C8C-ABB455DD9871}"/>
    <pc:docChg chg="modSld">
      <pc:chgData name="Jenny Grensman" userId="S::jenny.grensman@sverigesingenjorer.se::77c8d640-4e25-46cc-9bdd-aba8be668591" providerId="AD" clId="Web-{53D1A0BC-AB9E-850A-5C8C-ABB455DD9871}" dt="2022-02-09T10:02:22.216" v="103"/>
      <pc:docMkLst>
        <pc:docMk/>
      </pc:docMkLst>
      <pc:sldChg chg="modNotes">
        <pc:chgData name="Jenny Grensman" userId="S::jenny.grensman@sverigesingenjorer.se::77c8d640-4e25-46cc-9bdd-aba8be668591" providerId="AD" clId="Web-{53D1A0BC-AB9E-850A-5C8C-ABB455DD9871}" dt="2022-02-09T10:02:22.216" v="103"/>
        <pc:sldMkLst>
          <pc:docMk/>
          <pc:sldMk cId="3707450443" sldId="257"/>
        </pc:sldMkLst>
      </pc:sldChg>
    </pc:docChg>
  </pc:docChgLst>
  <pc:docChgLst>
    <pc:chgData name="Jenny" userId="98cde140-1d8b-4572-bc9b-af7e3f9996e0" providerId="ADAL" clId="{682FABC1-2B47-4A42-85C4-6A7497D1241C}"/>
    <pc:docChg chg="addSld delSld modSld">
      <pc:chgData name="Jenny" userId="98cde140-1d8b-4572-bc9b-af7e3f9996e0" providerId="ADAL" clId="{682FABC1-2B47-4A42-85C4-6A7497D1241C}" dt="2022-02-21T09:41:39.035" v="1" actId="47"/>
      <pc:docMkLst>
        <pc:docMk/>
      </pc:docMkLst>
      <pc:sldChg chg="del">
        <pc:chgData name="Jenny" userId="98cde140-1d8b-4572-bc9b-af7e3f9996e0" providerId="ADAL" clId="{682FABC1-2B47-4A42-85C4-6A7497D1241C}" dt="2022-02-21T09:41:39.035" v="1" actId="47"/>
        <pc:sldMkLst>
          <pc:docMk/>
          <pc:sldMk cId="3707450443" sldId="257"/>
        </pc:sldMkLst>
      </pc:sldChg>
      <pc:sldChg chg="del">
        <pc:chgData name="Jenny" userId="98cde140-1d8b-4572-bc9b-af7e3f9996e0" providerId="ADAL" clId="{682FABC1-2B47-4A42-85C4-6A7497D1241C}" dt="2022-02-21T09:41:39.035" v="1" actId="47"/>
        <pc:sldMkLst>
          <pc:docMk/>
          <pc:sldMk cId="1651941709" sldId="258"/>
        </pc:sldMkLst>
      </pc:sldChg>
      <pc:sldChg chg="del">
        <pc:chgData name="Jenny" userId="98cde140-1d8b-4572-bc9b-af7e3f9996e0" providerId="ADAL" clId="{682FABC1-2B47-4A42-85C4-6A7497D1241C}" dt="2022-02-21T09:41:39.035" v="1" actId="47"/>
        <pc:sldMkLst>
          <pc:docMk/>
          <pc:sldMk cId="49757021" sldId="261"/>
        </pc:sldMkLst>
      </pc:sldChg>
      <pc:sldChg chg="del">
        <pc:chgData name="Jenny" userId="98cde140-1d8b-4572-bc9b-af7e3f9996e0" providerId="ADAL" clId="{682FABC1-2B47-4A42-85C4-6A7497D1241C}" dt="2022-02-21T09:41:39.035" v="1" actId="47"/>
        <pc:sldMkLst>
          <pc:docMk/>
          <pc:sldMk cId="3243161253" sldId="262"/>
        </pc:sldMkLst>
      </pc:sldChg>
      <pc:sldChg chg="del">
        <pc:chgData name="Jenny" userId="98cde140-1d8b-4572-bc9b-af7e3f9996e0" providerId="ADAL" clId="{682FABC1-2B47-4A42-85C4-6A7497D1241C}" dt="2022-02-21T09:41:39.035" v="1" actId="47"/>
        <pc:sldMkLst>
          <pc:docMk/>
          <pc:sldMk cId="3578959023" sldId="263"/>
        </pc:sldMkLst>
      </pc:sldChg>
      <pc:sldChg chg="del">
        <pc:chgData name="Jenny" userId="98cde140-1d8b-4572-bc9b-af7e3f9996e0" providerId="ADAL" clId="{682FABC1-2B47-4A42-85C4-6A7497D1241C}" dt="2022-02-21T09:41:39.035" v="1" actId="47"/>
        <pc:sldMkLst>
          <pc:docMk/>
          <pc:sldMk cId="1575597970" sldId="264"/>
        </pc:sldMkLst>
      </pc:sldChg>
      <pc:sldChg chg="del">
        <pc:chgData name="Jenny" userId="98cde140-1d8b-4572-bc9b-af7e3f9996e0" providerId="ADAL" clId="{682FABC1-2B47-4A42-85C4-6A7497D1241C}" dt="2022-02-21T09:41:39.035" v="1" actId="47"/>
        <pc:sldMkLst>
          <pc:docMk/>
          <pc:sldMk cId="941326627" sldId="265"/>
        </pc:sldMkLst>
      </pc:sldChg>
      <pc:sldChg chg="del">
        <pc:chgData name="Jenny" userId="98cde140-1d8b-4572-bc9b-af7e3f9996e0" providerId="ADAL" clId="{682FABC1-2B47-4A42-85C4-6A7497D1241C}" dt="2022-02-21T09:41:39.035" v="1" actId="47"/>
        <pc:sldMkLst>
          <pc:docMk/>
          <pc:sldMk cId="2465079285" sldId="266"/>
        </pc:sldMkLst>
      </pc:sldChg>
      <pc:sldChg chg="add">
        <pc:chgData name="Jenny" userId="98cde140-1d8b-4572-bc9b-af7e3f9996e0" providerId="ADAL" clId="{682FABC1-2B47-4A42-85C4-6A7497D1241C}" dt="2022-02-21T09:41:28.905" v="0"/>
        <pc:sldMkLst>
          <pc:docMk/>
          <pc:sldMk cId="781614798" sldId="267"/>
        </pc:sldMkLst>
      </pc:sldChg>
      <pc:sldChg chg="add">
        <pc:chgData name="Jenny" userId="98cde140-1d8b-4572-bc9b-af7e3f9996e0" providerId="ADAL" clId="{682FABC1-2B47-4A42-85C4-6A7497D1241C}" dt="2022-02-21T09:41:28.905" v="0"/>
        <pc:sldMkLst>
          <pc:docMk/>
          <pc:sldMk cId="1429496543" sldId="268"/>
        </pc:sldMkLst>
      </pc:sldChg>
      <pc:sldChg chg="add">
        <pc:chgData name="Jenny" userId="98cde140-1d8b-4572-bc9b-af7e3f9996e0" providerId="ADAL" clId="{682FABC1-2B47-4A42-85C4-6A7497D1241C}" dt="2022-02-21T09:41:28.905" v="0"/>
        <pc:sldMkLst>
          <pc:docMk/>
          <pc:sldMk cId="1608032474" sldId="269"/>
        </pc:sldMkLst>
      </pc:sldChg>
      <pc:sldChg chg="add">
        <pc:chgData name="Jenny" userId="98cde140-1d8b-4572-bc9b-af7e3f9996e0" providerId="ADAL" clId="{682FABC1-2B47-4A42-85C4-6A7497D1241C}" dt="2022-02-21T09:41:28.905" v="0"/>
        <pc:sldMkLst>
          <pc:docMk/>
          <pc:sldMk cId="3295250671" sldId="270"/>
        </pc:sldMkLst>
      </pc:sldChg>
      <pc:sldChg chg="add">
        <pc:chgData name="Jenny" userId="98cde140-1d8b-4572-bc9b-af7e3f9996e0" providerId="ADAL" clId="{682FABC1-2B47-4A42-85C4-6A7497D1241C}" dt="2022-02-21T09:41:28.905" v="0"/>
        <pc:sldMkLst>
          <pc:docMk/>
          <pc:sldMk cId="2725749221" sldId="271"/>
        </pc:sldMkLst>
      </pc:sldChg>
      <pc:sldChg chg="add">
        <pc:chgData name="Jenny" userId="98cde140-1d8b-4572-bc9b-af7e3f9996e0" providerId="ADAL" clId="{682FABC1-2B47-4A42-85C4-6A7497D1241C}" dt="2022-02-21T09:41:28.905" v="0"/>
        <pc:sldMkLst>
          <pc:docMk/>
          <pc:sldMk cId="4077835872" sldId="272"/>
        </pc:sldMkLst>
      </pc:sldChg>
      <pc:sldChg chg="add">
        <pc:chgData name="Jenny" userId="98cde140-1d8b-4572-bc9b-af7e3f9996e0" providerId="ADAL" clId="{682FABC1-2B47-4A42-85C4-6A7497D1241C}" dt="2022-02-21T09:41:28.905" v="0"/>
        <pc:sldMkLst>
          <pc:docMk/>
          <pc:sldMk cId="333247138" sldId="273"/>
        </pc:sldMkLst>
      </pc:sldChg>
      <pc:sldChg chg="add">
        <pc:chgData name="Jenny" userId="98cde140-1d8b-4572-bc9b-af7e3f9996e0" providerId="ADAL" clId="{682FABC1-2B47-4A42-85C4-6A7497D1241C}" dt="2022-02-21T09:41:28.905" v="0"/>
        <pc:sldMkLst>
          <pc:docMk/>
          <pc:sldMk cId="559214431" sldId="274"/>
        </pc:sldMkLst>
      </pc:sldChg>
    </pc:docChg>
  </pc:docChgLst>
  <pc:docChgLst>
    <pc:chgData name="Jenny Forsberg" userId="98cde140-1d8b-4572-bc9b-af7e3f9996e0" providerId="ADAL" clId="{682FABC1-2B47-4A42-85C4-6A7497D1241C}"/>
    <pc:docChg chg="modSld">
      <pc:chgData name="Jenny Forsberg" userId="98cde140-1d8b-4572-bc9b-af7e3f9996e0" providerId="ADAL" clId="{682FABC1-2B47-4A42-85C4-6A7497D1241C}" dt="2022-02-22T13:58:05.123" v="23" actId="20577"/>
      <pc:docMkLst>
        <pc:docMk/>
      </pc:docMkLst>
      <pc:sldChg chg="modNotesTx">
        <pc:chgData name="Jenny Forsberg" userId="98cde140-1d8b-4572-bc9b-af7e3f9996e0" providerId="ADAL" clId="{682FABC1-2B47-4A42-85C4-6A7497D1241C}" dt="2022-02-22T13:58:05.123" v="23" actId="20577"/>
        <pc:sldMkLst>
          <pc:docMk/>
          <pc:sldMk cId="781614798" sldId="2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A4C8E9C-E9AA-9B42-9642-FC76C3EC06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F1B776-7C41-F046-8A6C-5C74D426C2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3E094-2018-8242-B5B9-0DAE34586326}" type="datetimeFigureOut">
              <a:rPr lang="sv-SE" smtClean="0"/>
              <a:t>2022-02-22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2F5F1CB-F725-284E-84BB-56B95B6C5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1206E71-2A0B-C044-AF5E-D653066FCA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C6FB3-2158-A649-91E2-0D21B747B0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1260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4T07:45:14.63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4T07:45:22.93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55980-1714-42A5-992A-0DC43E7EC9A9}" type="datetimeFigureOut">
              <a:rPr lang="sv-SE" smtClean="0"/>
              <a:t>2022-02-22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69317-3318-417A-8791-1BD08B4817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700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Reviderad</a:t>
            </a:r>
            <a:r>
              <a:rPr lang="en-US" dirty="0">
                <a:cs typeface="Calibri"/>
              </a:rPr>
              <a:t> 220218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Den </a:t>
            </a:r>
            <a:r>
              <a:rPr lang="en-US" dirty="0" err="1">
                <a:cs typeface="Calibri"/>
              </a:rPr>
              <a:t>här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presentationen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tagits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fram</a:t>
            </a:r>
            <a:r>
              <a:rPr lang="en-US" dirty="0">
                <a:cs typeface="Calibri"/>
              </a:rPr>
              <a:t> som </a:t>
            </a:r>
            <a:r>
              <a:rPr lang="en-US" dirty="0" err="1">
                <a:cs typeface="Calibri"/>
              </a:rPr>
              <a:t>hjälp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när</a:t>
            </a:r>
            <a:r>
              <a:rPr lang="en-US" dirty="0">
                <a:cs typeface="Calibri"/>
              </a:rPr>
              <a:t> du ska </a:t>
            </a:r>
            <a:r>
              <a:rPr lang="en-US" dirty="0" err="1">
                <a:cs typeface="Calibri"/>
              </a:rPr>
              <a:t>beskriva</a:t>
            </a:r>
            <a:r>
              <a:rPr lang="en-US" dirty="0">
                <a:cs typeface="Calibri"/>
              </a:rPr>
              <a:t> den Svenska </a:t>
            </a:r>
            <a:r>
              <a:rPr lang="en-US" dirty="0" err="1">
                <a:cs typeface="Calibri"/>
              </a:rPr>
              <a:t>modellen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för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utländska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arbetsgivarrepresentanter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eller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för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fackliga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kollegor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från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andra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länder</a:t>
            </a:r>
            <a:r>
              <a:rPr lang="en-US" dirty="0">
                <a:cs typeface="Calibri"/>
              </a:rPr>
              <a:t>. Syftet </a:t>
            </a:r>
            <a:r>
              <a:rPr lang="en-US" dirty="0" err="1">
                <a:cs typeface="Calibri"/>
              </a:rPr>
              <a:t>är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generell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bild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förståelse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för</a:t>
            </a:r>
            <a:r>
              <a:rPr lang="en-US" dirty="0">
                <a:cs typeface="Calibri"/>
              </a:rPr>
              <a:t> den Svenska </a:t>
            </a:r>
            <a:r>
              <a:rPr lang="en-US" dirty="0" err="1">
                <a:cs typeface="Calibri"/>
              </a:rPr>
              <a:t>modellen</a:t>
            </a:r>
            <a:r>
              <a:rPr lang="en-US" dirty="0">
                <a:cs typeface="Calibri"/>
              </a:rPr>
              <a:t>. </a:t>
            </a:r>
            <a:endParaRPr lang="en-GB" dirty="0">
              <a:cs typeface="Calibri" panose="020F0502020204030204"/>
            </a:endParaRP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Använd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bilder</a:t>
            </a:r>
            <a:r>
              <a:rPr lang="en-US" dirty="0">
                <a:cs typeface="Calibri"/>
              </a:rPr>
              <a:t> du </a:t>
            </a:r>
            <a:r>
              <a:rPr lang="en-US" dirty="0" err="1">
                <a:cs typeface="Calibri"/>
              </a:rPr>
              <a:t>behöver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förbered</a:t>
            </a:r>
            <a:r>
              <a:rPr lang="en-US" dirty="0">
                <a:cs typeface="Calibri"/>
              </a:rPr>
              <a:t> dig </a:t>
            </a:r>
            <a:r>
              <a:rPr lang="en-US" dirty="0" err="1">
                <a:cs typeface="Calibri"/>
              </a:rPr>
              <a:t>genom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igenom</a:t>
            </a:r>
            <a:r>
              <a:rPr lang="en-US" dirty="0">
                <a:cs typeface="Calibri"/>
              </a:rPr>
              <a:t> dem </a:t>
            </a:r>
            <a:r>
              <a:rPr lang="en-US" dirty="0" err="1">
                <a:cs typeface="Calibri"/>
              </a:rPr>
              <a:t>innan</a:t>
            </a:r>
            <a:r>
              <a:rPr lang="en-US" dirty="0">
                <a:cs typeface="Calibri"/>
              </a:rPr>
              <a:t> du </a:t>
            </a:r>
            <a:r>
              <a:rPr lang="en-US" dirty="0" err="1">
                <a:cs typeface="Calibri"/>
              </a:rPr>
              <a:t>håller</a:t>
            </a:r>
            <a:r>
              <a:rPr lang="en-US" dirty="0">
                <a:cs typeface="Calibri"/>
              </a:rPr>
              <a:t> din presentation.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69317-3318-417A-8791-1BD08B4817A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7139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69317-3318-417A-8791-1BD08B4817A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337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0E3C93E-A9EC-854E-B18D-188C2D574234}"/>
              </a:ext>
            </a:extLst>
          </p:cNvPr>
          <p:cNvSpPr/>
          <p:nvPr userDrawn="1"/>
        </p:nvSpPr>
        <p:spPr>
          <a:xfrm>
            <a:off x="266400" y="266400"/>
            <a:ext cx="11660400" cy="50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791202-E9F8-804F-9328-D6AB46F59D95}"/>
              </a:ext>
            </a:extLst>
          </p:cNvPr>
          <p:cNvSpPr/>
          <p:nvPr userDrawn="1"/>
        </p:nvSpPr>
        <p:spPr>
          <a:xfrm>
            <a:off x="10708192" y="93531"/>
            <a:ext cx="1391478" cy="139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316000" y="1573604"/>
            <a:ext cx="7560000" cy="2461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F0DE026-97C5-0A45-AA75-5BD4F930BD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00" y="5607320"/>
            <a:ext cx="754401" cy="99464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7CED22A-F075-AE41-9AD8-52272561CA07}"/>
              </a:ext>
            </a:extLst>
          </p:cNvPr>
          <p:cNvSpPr/>
          <p:nvPr userDrawn="1"/>
        </p:nvSpPr>
        <p:spPr>
          <a:xfrm>
            <a:off x="10785600" y="147132"/>
            <a:ext cx="1260000" cy="1260001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97D0DD4B-C1D0-CE4D-B944-EF05FEBFAC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6934" y="378466"/>
            <a:ext cx="797333" cy="797333"/>
          </a:xfrm>
          <a:prstGeom prst="rect">
            <a:avLst/>
          </a:prstGeom>
        </p:spPr>
      </p:pic>
      <p:sp>
        <p:nvSpPr>
          <p:cNvPr id="11" name="Underrubrik 2">
            <a:extLst>
              <a:ext uri="{FF2B5EF4-FFF2-40B4-BE49-F238E27FC236}">
                <a16:creationId xmlns:a16="http://schemas.microsoft.com/office/drawing/2014/main" id="{449B35F9-3FC4-6F48-8EC8-DA7BC7D84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6000" y="4636698"/>
            <a:ext cx="5040000" cy="288000"/>
          </a:xfrm>
          <a:prstGeom prst="rect">
            <a:avLst/>
          </a:prstGeom>
        </p:spPr>
        <p:txBody>
          <a:bodyPr bIns="46800" anchor="ctr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Författare</a:t>
            </a:r>
          </a:p>
        </p:txBody>
      </p:sp>
      <p:sp>
        <p:nvSpPr>
          <p:cNvPr id="12" name="Platshållare för text 13">
            <a:extLst>
              <a:ext uri="{FF2B5EF4-FFF2-40B4-BE49-F238E27FC236}">
                <a16:creationId xmlns:a16="http://schemas.microsoft.com/office/drawing/2014/main" id="{4B765500-4118-3C48-9077-2B6FD836C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6000" y="4326058"/>
            <a:ext cx="1800000" cy="2880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259925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14800" y="792000"/>
            <a:ext cx="9360000" cy="543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0291E53-DE67-A44C-B8C0-52243627919A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B57F9B1-4BD5-F343-8AB3-11F1DBF10462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E6E8C22-E231-8B4C-9ED8-04927918DBA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91608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ku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414800" y="1523950"/>
            <a:ext cx="9360000" cy="38101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1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Ett kortfattat och tydligt budskap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9E26092-9E0D-304B-A52D-508DA51200B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6CC28AA-B1ED-7F47-A044-907D2952D3E1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985D797-CD02-5B4D-B850-5F2363FA69FD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636002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E8510D7-2135-4F4D-BDAF-8995625301D5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123E27E-71F2-7A42-A18D-76428577ABC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8CB8708-1207-764B-9154-D6FAEE3AC98F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333153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196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ubrikbild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281352" y="3415098"/>
            <a:ext cx="7122430" cy="978962"/>
          </a:xfrm>
          <a:prstGeom prst="rect">
            <a:avLst/>
          </a:prstGeom>
        </p:spPr>
        <p:txBody>
          <a:bodyPr bIns="46800"/>
          <a:lstStyle>
            <a:lvl1pPr marL="0" indent="0" algn="l">
              <a:lnSpc>
                <a:spcPts val="3000"/>
              </a:lnSpc>
              <a:buNone/>
              <a:defRPr sz="24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Underrubrik/Författare</a:t>
            </a:r>
          </a:p>
        </p:txBody>
      </p:sp>
      <p:sp>
        <p:nvSpPr>
          <p:cNvPr id="10" name="Rätvinklig triangel 9"/>
          <p:cNvSpPr/>
          <p:nvPr/>
        </p:nvSpPr>
        <p:spPr>
          <a:xfrm rot="10800000">
            <a:off x="10079111" y="-2"/>
            <a:ext cx="2112887" cy="219187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27" y="462631"/>
            <a:ext cx="864000" cy="929664"/>
          </a:xfrm>
          <a:prstGeom prst="rect">
            <a:avLst/>
          </a:prstGeom>
        </p:spPr>
      </p:pic>
      <p:sp>
        <p:nvSpPr>
          <p:cNvPr id="16" name="Platshållare för rubrik 1"/>
          <p:cNvSpPr>
            <a:spLocks noGrp="1"/>
          </p:cNvSpPr>
          <p:nvPr>
            <p:ph type="title"/>
          </p:nvPr>
        </p:nvSpPr>
        <p:spPr>
          <a:xfrm>
            <a:off x="1280817" y="2004714"/>
            <a:ext cx="6412351" cy="11611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44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2393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235600" y="6562800"/>
            <a:ext cx="806400" cy="2304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5537-616B-48E2-857C-1E9E4168709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201861" y="857454"/>
            <a:ext cx="10630800" cy="792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202400" y="1915200"/>
            <a:ext cx="10630800" cy="3844205"/>
          </a:xfrm>
        </p:spPr>
        <p:txBody>
          <a:bodyPr/>
          <a:lstStyle>
            <a:lvl1pPr marL="0" indent="0">
              <a:buFontTx/>
              <a:buNone/>
              <a:defRPr/>
            </a:lvl1pPr>
            <a:lvl5pPr marL="801688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5014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lång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708600" y="1008000"/>
            <a:ext cx="4680000" cy="3081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mallen för rubrikformat</a:t>
            </a:r>
          </a:p>
        </p:txBody>
      </p:sp>
      <p:pic>
        <p:nvPicPr>
          <p:cNvPr id="5" name="Bildobjekt 4" descr="En bild som visar person, stående, inomhus, byggnad&#10;&#10;Automatiskt genererad beskrivning">
            <a:extLst>
              <a:ext uri="{FF2B5EF4-FFF2-40B4-BE49-F238E27FC236}">
                <a16:creationId xmlns:a16="http://schemas.microsoft.com/office/drawing/2014/main" id="{335DE16A-BABA-8843-9110-DF035EC9E269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2" t="30319" r="15619" b="16832"/>
          <a:stretch/>
        </p:blipFill>
        <p:spPr>
          <a:xfrm>
            <a:off x="6096000" y="266400"/>
            <a:ext cx="5828675" cy="63252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F7A04BC-C682-9A4A-8C68-C5CCF6492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00" y="5596952"/>
            <a:ext cx="754401" cy="994648"/>
          </a:xfrm>
          <a:prstGeom prst="rect">
            <a:avLst/>
          </a:prstGeom>
        </p:spPr>
      </p:pic>
      <p:sp>
        <p:nvSpPr>
          <p:cNvPr id="9" name="Underrubrik 2">
            <a:extLst>
              <a:ext uri="{FF2B5EF4-FFF2-40B4-BE49-F238E27FC236}">
                <a16:creationId xmlns:a16="http://schemas.microsoft.com/office/drawing/2014/main" id="{DF66A7FA-85D8-CD4A-8CAC-E423AE0DF2FE}"/>
              </a:ext>
            </a:extLst>
          </p:cNvPr>
          <p:cNvSpPr txBox="1">
            <a:spLocks/>
          </p:cNvSpPr>
          <p:nvPr userDrawn="1"/>
        </p:nvSpPr>
        <p:spPr>
          <a:xfrm>
            <a:off x="708600" y="4992090"/>
            <a:ext cx="4680000" cy="288000"/>
          </a:xfrm>
          <a:prstGeom prst="rect">
            <a:avLst/>
          </a:prstGeom>
        </p:spPr>
        <p:txBody>
          <a:bodyPr vert="horz" lIns="0" tIns="0" rIns="0" bIns="4680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Courier New" panose="02070309020205020404" pitchFamily="49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tx1"/>
                </a:solidFill>
              </a:rPr>
              <a:t>Författare</a:t>
            </a:r>
          </a:p>
        </p:txBody>
      </p:sp>
      <p:sp>
        <p:nvSpPr>
          <p:cNvPr id="10" name="Platshållare för text 13">
            <a:extLst>
              <a:ext uri="{FF2B5EF4-FFF2-40B4-BE49-F238E27FC236}">
                <a16:creationId xmlns:a16="http://schemas.microsoft.com/office/drawing/2014/main" id="{9883B3A4-1E9A-C14C-8677-6BB32F1009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8600" y="4681450"/>
            <a:ext cx="1800000" cy="2880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637909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0E3C93E-A9EC-854E-B18D-188C2D574234}"/>
              </a:ext>
            </a:extLst>
          </p:cNvPr>
          <p:cNvSpPr>
            <a:spLocks/>
          </p:cNvSpPr>
          <p:nvPr userDrawn="1"/>
        </p:nvSpPr>
        <p:spPr>
          <a:xfrm>
            <a:off x="266400" y="266400"/>
            <a:ext cx="11660400" cy="63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316000" y="4676022"/>
            <a:ext cx="7559999" cy="503077"/>
          </a:xfrm>
          <a:prstGeom prst="rect">
            <a:avLst/>
          </a:prstGeom>
        </p:spPr>
        <p:txBody>
          <a:bodyPr bIns="46800" anchor="ctr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Underrubrik/Författare</a:t>
            </a: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316000" y="2211129"/>
            <a:ext cx="7560000" cy="2435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2165389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1414800" y="1907999"/>
            <a:ext cx="9360000" cy="4320000"/>
          </a:xfrm>
        </p:spPr>
        <p:txBody>
          <a:bodyPr/>
          <a:lstStyle>
            <a:lvl1pPr marL="1800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2pPr>
            <a:lvl3pPr marL="774000" indent="-179388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087200" indent="-228600">
              <a:lnSpc>
                <a:spcPct val="110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4pPr>
            <a:lvl5pPr marL="1389600" indent="-2286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15CEC36-D22A-AF41-A68F-21314787975C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9FBF5A7-1367-4840-AA51-9283DAF07684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900FAC62-4979-6340-AD9E-B811C21E2B97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09740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1414800" y="1908000"/>
            <a:ext cx="4572000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2"/>
          </p:nvPr>
        </p:nvSpPr>
        <p:spPr>
          <a:xfrm>
            <a:off x="6202800" y="1908000"/>
            <a:ext cx="4572000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4EB83CB5-F5C1-7048-9C97-FFA7901B17D7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921C03F-6891-CF4F-90FA-8FD9438B8999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05DA835-CBA2-A643-B0B5-B683D6EC6074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79607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B5F75E4-7329-BD49-9403-2CD939500244}"/>
              </a:ext>
            </a:extLst>
          </p:cNvPr>
          <p:cNvSpPr/>
          <p:nvPr userDrawn="1"/>
        </p:nvSpPr>
        <p:spPr>
          <a:xfrm>
            <a:off x="7282801" y="1798337"/>
            <a:ext cx="3491999" cy="4429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D7CFF0C-95E4-A346-B4F8-CF8E8908FF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88800" y="1954910"/>
            <a:ext cx="2880000" cy="303254"/>
          </a:xfrm>
        </p:spPr>
        <p:txBody>
          <a:bodyPr lIns="0" tIns="0" rIns="0" bIns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18D623E-D76B-B942-9E43-C3BDBAD5D4C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EA10B4E-CCC5-DC43-9FB5-94302318A2D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328FC12-27B4-5643-9853-FE510782BED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1C8D7AA8-9AA6-744E-93A4-D12A992FFD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4800" y="1908000"/>
            <a:ext cx="5562001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D6ECA93B-1886-BD45-9E4D-E09E8B2AECE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596000" y="2305025"/>
            <a:ext cx="2880000" cy="3688975"/>
          </a:xfrm>
        </p:spPr>
        <p:txBody>
          <a:bodyPr/>
          <a:lstStyle>
            <a:lvl1pPr marL="180000"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3519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innehållsdel me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2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8641653" y="1908001"/>
            <a:ext cx="2105706" cy="4320000"/>
          </a:xfrm>
          <a:prstGeom prst="rect">
            <a:avLst/>
          </a:prstGeom>
        </p:spPr>
        <p:txBody>
          <a:bodyPr lIns="0" tIns="0" rIns="0" bIns="0"/>
          <a:lstStyle>
            <a:lvl1pPr marL="144000" indent="-144000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Redigera format för bakgrundstext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18D623E-D76B-B942-9E43-C3BDBAD5D4C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EA10B4E-CCC5-DC43-9FB5-94302318A2D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328FC12-27B4-5643-9853-FE510782BED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1C8D7AA8-9AA6-744E-93A4-D12A992FFD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4800" y="1908000"/>
            <a:ext cx="7074292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6522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414800" y="1908000"/>
            <a:ext cx="4572000" cy="5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14800" y="2556000"/>
            <a:ext cx="4572000" cy="3672000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02800" y="1908000"/>
            <a:ext cx="4572000" cy="5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02800" y="2556000"/>
            <a:ext cx="4572000" cy="3672000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2C6018D-03FB-3646-AD9A-4D2941A669D3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8A50803-1540-CF48-90CA-CF1B9154C0E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B031514-6388-9B45-AEE9-5E5C8046DDEF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33025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14798" y="1908000"/>
            <a:ext cx="9360001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E48720F-5586-0040-B283-A89104E55351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D9B4B6-DBCA-F04D-895E-6E1BE7470F7E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3CEFA3D-8231-F44E-892A-24C34ED322A9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88366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15" name="Platshållare för text 2"/>
          <p:cNvSpPr>
            <a:spLocks noGrp="1"/>
          </p:cNvSpPr>
          <p:nvPr>
            <p:ph type="body" idx="1"/>
          </p:nvPr>
        </p:nvSpPr>
        <p:spPr>
          <a:xfrm>
            <a:off x="1414800" y="1907999"/>
            <a:ext cx="936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91179EA-8514-C64D-A179-43CD66BE5CA3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485E92F-0C78-9F42-88BB-D7D3999B73E8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r>
              <a:rPr lang="sv-SE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1DED24C-9BAF-3B4E-9FC9-E6D52177AAFE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21417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5" r:id="rId2"/>
    <p:sldLayoutId id="2147483684" r:id="rId3"/>
    <p:sldLayoutId id="2147483663" r:id="rId4"/>
    <p:sldLayoutId id="2147483667" r:id="rId5"/>
    <p:sldLayoutId id="2147483668" r:id="rId6"/>
    <p:sldLayoutId id="2147483683" r:id="rId7"/>
    <p:sldLayoutId id="2147483676" r:id="rId8"/>
    <p:sldLayoutId id="2147483677" r:id="rId9"/>
    <p:sldLayoutId id="2147483678" r:id="rId10"/>
    <p:sldLayoutId id="2147483666" r:id="rId11"/>
    <p:sldLayoutId id="2147483679" r:id="rId12"/>
    <p:sldLayoutId id="2147483680" r:id="rId13"/>
    <p:sldLayoutId id="2147483686" r:id="rId14"/>
    <p:sldLayoutId id="2147483687" r:id="rId15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8400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74000" indent="-179388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Wingdings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7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Courier New" panose="02070309020205020404" pitchFamily="49" charset="0"/>
        <a:buChar char="o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6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S:\Media\BildBank\Kontorsmilj&#246;\191017-SVE-Gavlegatan21499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S:\Media\BildBank\Kontorsmilj&#246;\191017-SVE-Gavlegatan-4746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Den </a:t>
            </a:r>
            <a:r>
              <a:rPr lang="sv-SE"/>
              <a:t>svenska modellen</a:t>
            </a:r>
            <a:br>
              <a:rPr lang="sv-SE"/>
            </a:br>
            <a:r>
              <a:rPr lang="sv-SE"/>
              <a:t>- samverkan </a:t>
            </a:r>
            <a:r>
              <a:rPr lang="sv-SE" dirty="0"/>
              <a:t>lönar sig</a:t>
            </a:r>
          </a:p>
        </p:txBody>
      </p:sp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Material på svenska för nya förtroendevalda, medlemmar och chefer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589E6F-C70C-4F77-A111-EFD1D66609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161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A106627-244B-43BD-A12A-432CCAF3404D}"/>
              </a:ext>
            </a:extLst>
          </p:cNvPr>
          <p:cNvSpPr/>
          <p:nvPr/>
        </p:nvSpPr>
        <p:spPr>
          <a:xfrm>
            <a:off x="801665" y="1177101"/>
            <a:ext cx="10845389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sv-SE" sz="2000" dirty="0"/>
              <a:t>I 1900-talets början skakades svensk arbetsmarknad av många konflikter och starka krav ställdes på att staten lagstiftar fram ordning. Istället kom arbetsgivare och fackförbund överens.</a:t>
            </a:r>
          </a:p>
          <a:p>
            <a:pPr marL="285750" indent="-285750"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1906 - Decemberkompromissen: anställda garanterades rätt att organisera sig i utbyte mot </a:t>
            </a:r>
            <a:br>
              <a:rPr lang="sv-SE" sz="2000" dirty="0"/>
            </a:br>
            <a:r>
              <a:rPr lang="sv-SE" sz="2000" dirty="0"/>
              <a:t>att arbetsgivaren fick rätt att styra verksamheten, anställa och säga upp anställda</a:t>
            </a:r>
          </a:p>
          <a:p>
            <a:pPr marL="285750" indent="-285750"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1938 - Saltsjöbadsavtalet: LO och SAF gör upp om en förhandlingsordning och stoppade kraven på lagstiftning. Grunden lades för den svenska modellen.</a:t>
            </a:r>
          </a:p>
          <a:p>
            <a:pPr marL="285750" indent="-285750"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1970-talet - Medbestämmandelagen (MBL) och Lagen om anställningsskydd (LAS) </a:t>
            </a:r>
            <a:br>
              <a:rPr lang="sv-SE" sz="2000" dirty="0"/>
            </a:br>
            <a:r>
              <a:rPr lang="sv-SE" sz="2000" dirty="0"/>
              <a:t>instiftas och som ger anställda rätt till inflytande och till anställningsskydd.</a:t>
            </a:r>
          </a:p>
          <a:p>
            <a:pPr marL="285750" indent="-285750"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1995 – Sverige går med i EU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1997 – Industriavtalet undertecknas som ger exportindustrin ledartröjan i lönebildningen. Märket och medlingsinstitutet ser dagens ljus.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2020 - EU-kommissionen föreslår lagstadgade minimilöner i hela unionen. Hur ska det gå för den svenska modellen?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291A48E-DDA1-4C57-B143-C2384FBCB246}"/>
              </a:ext>
            </a:extLst>
          </p:cNvPr>
          <p:cNvSpPr/>
          <p:nvPr/>
        </p:nvSpPr>
        <p:spPr>
          <a:xfrm>
            <a:off x="801666" y="502184"/>
            <a:ext cx="96199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600" b="1" dirty="0"/>
              <a:t>Den svenska modellens historia</a:t>
            </a:r>
          </a:p>
        </p:txBody>
      </p:sp>
    </p:spTree>
    <p:extLst>
      <p:ext uri="{BB962C8B-B14F-4D97-AF65-F5344CB8AC3E}">
        <p14:creationId xmlns:p14="http://schemas.microsoft.com/office/powerpoint/2010/main" val="1429496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4542" y="687847"/>
            <a:ext cx="10630800" cy="792000"/>
          </a:xfrm>
        </p:spPr>
        <p:txBody>
          <a:bodyPr/>
          <a:lstStyle/>
          <a:p>
            <a:r>
              <a:rPr lang="sv-SE" dirty="0"/>
              <a:t>Den svenska modellen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72942" y="1479847"/>
            <a:ext cx="10630800" cy="43766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Fackliga organisationer och arbetsgivarorganisationer/arbetsgivare är parter och förhandlar tillsammans om villkoren på arbetsmarknaden och tecknar avtal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Oberoende och jämlika parter och liten inblandning av regering och riksdag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Lagarna stöttar modellen och sätter minimistandard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Arbetsvillkoren på nationell-, sektors- , och företagsnivå bestämt i kollektivavtal som arbetsmarknadens parter förhandlar fram och upprätthåller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Fredsplikt och medbestämmande för facket gäller under avtalsperioderna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Konfliktlösningsmekanism genom förhandlingar mellan parterna resulterar i få domstolsfall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Få konflikter på arbetsmarknaden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Hög organisationsgrad på både arbetsgivar- och arbetstagarsidan samt hög nivå av tillit</a:t>
            </a:r>
          </a:p>
        </p:txBody>
      </p:sp>
    </p:spTree>
    <p:extLst>
      <p:ext uri="{BB962C8B-B14F-4D97-AF65-F5344CB8AC3E}">
        <p14:creationId xmlns:p14="http://schemas.microsoft.com/office/powerpoint/2010/main" val="1608032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10D40FA-8926-414D-9663-9E5D6DAE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401" y="699636"/>
            <a:ext cx="9360000" cy="630400"/>
          </a:xfrm>
        </p:spPr>
        <p:txBody>
          <a:bodyPr/>
          <a:lstStyle/>
          <a:p>
            <a:r>
              <a:rPr lang="sv-SE" sz="2800" b="1" dirty="0"/>
              <a:t>Kollektivavtal (KA)</a:t>
            </a:r>
            <a:br>
              <a:rPr lang="sv-SE" sz="2800" b="1" dirty="0"/>
            </a:b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9EAC9689-52C1-4387-AFEF-6CD56B3EF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2400" y="1422399"/>
            <a:ext cx="5740981" cy="4590473"/>
          </a:xfrm>
        </p:spPr>
        <p:txBody>
          <a:bodyPr/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KA tecknas, förhandlas, implementeras och vårdas av parterna (arbetsgivare och fackliga organisationer)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KA täcker majoriteten av alla svenska anställda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KA ger arbetsmarknadens parter ett konfliktlösningssystem genom förhandlingar i två steg, lokalt och centralt, domstol är ett sistahandsalternativ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KA ersätter, justerar och kompletterar lagen (arbetsrätten) och ger utrymme för flexibilitet </a:t>
            </a:r>
            <a:br>
              <a:rPr lang="sv-SE" sz="2000" dirty="0"/>
            </a:br>
            <a:r>
              <a:rPr lang="sv-SE" sz="2000" dirty="0"/>
              <a:t>och anpassning till varierande marknads- och affärsförhållanden</a:t>
            </a:r>
          </a:p>
          <a:p>
            <a:endParaRPr lang="sv-SE" dirty="0"/>
          </a:p>
        </p:txBody>
      </p:sp>
      <p:pic>
        <p:nvPicPr>
          <p:cNvPr id="26" name="Platshållare för innehåll 25">
            <a:extLst>
              <a:ext uri="{FF2B5EF4-FFF2-40B4-BE49-F238E27FC236}">
                <a16:creationId xmlns:a16="http://schemas.microsoft.com/office/drawing/2014/main" id="{D9A6F402-045E-4C60-9B85-648DA9F2DF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62"/>
          <a:stretch>
            <a:fillRect/>
          </a:stretch>
        </p:blipFill>
        <p:spPr>
          <a:xfrm>
            <a:off x="7293348" y="1626802"/>
            <a:ext cx="4478979" cy="3604396"/>
          </a:xfrm>
        </p:spPr>
      </p:pic>
    </p:spTree>
    <p:extLst>
      <p:ext uri="{BB962C8B-B14F-4D97-AF65-F5344CB8AC3E}">
        <p14:creationId xmlns:p14="http://schemas.microsoft.com/office/powerpoint/2010/main" val="3295250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10D40FA-8926-414D-9663-9E5D6DAE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637" y="711491"/>
            <a:ext cx="9360000" cy="864000"/>
          </a:xfrm>
        </p:spPr>
        <p:txBody>
          <a:bodyPr/>
          <a:lstStyle/>
          <a:p>
            <a:r>
              <a:rPr lang="sv-SE" sz="2800" b="1" dirty="0"/>
              <a:t>Kollektivavtal (KA)</a:t>
            </a:r>
            <a:br>
              <a:rPr lang="sv-SE" sz="2800" b="1" dirty="0"/>
            </a:b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9EAC9689-52C1-4387-AFEF-6CD56B3EF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7636" y="1575491"/>
            <a:ext cx="5724909" cy="4571018"/>
          </a:xfrm>
        </p:spPr>
        <p:txBody>
          <a:bodyPr/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Inga lagstadgade minimilöner, lönerna sätts i centrala KA och lokala förhandlingar mellan parterna på arbetsplatsen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KA ger facket rätt till information och förhandling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KA täcker det mesta på arbetsmarknaden; förhandlingar, tvister, neddragningar, pension  och försäkring samt anställningsvillkor som </a:t>
            </a:r>
            <a:br>
              <a:rPr lang="sv-SE" sz="2000" dirty="0"/>
            </a:br>
            <a:r>
              <a:rPr lang="sv-SE" sz="2000" dirty="0"/>
              <a:t>arbetstid, semester och ersättningar vid föräldraledighet, övertid och ob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Villkoren i KA ska tillämpas på samtliga anställda, även de som inte är medlemmar, </a:t>
            </a:r>
            <a:br>
              <a:rPr lang="sv-SE" sz="2000" dirty="0"/>
            </a:br>
            <a:r>
              <a:rPr lang="sv-SE" sz="2000" dirty="0"/>
              <a:t>men bara den fackliga organisation som är part får tvista  om tillämpningen</a:t>
            </a:r>
          </a:p>
          <a:p>
            <a:endParaRPr lang="sv-SE" dirty="0"/>
          </a:p>
        </p:txBody>
      </p:sp>
      <p:pic>
        <p:nvPicPr>
          <p:cNvPr id="14" name="Platshållare för innehåll 3">
            <a:extLst>
              <a:ext uri="{FF2B5EF4-FFF2-40B4-BE49-F238E27FC236}">
                <a16:creationId xmlns:a16="http://schemas.microsoft.com/office/drawing/2014/main" id="{F49BB695-671D-4A9F-8520-B6D98CB237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6"/>
          <a:stretch>
            <a:fillRect/>
          </a:stretch>
        </p:blipFill>
        <p:spPr>
          <a:xfrm>
            <a:off x="7107525" y="2004291"/>
            <a:ext cx="4760831" cy="3259176"/>
          </a:xfrm>
        </p:spPr>
      </p:pic>
    </p:spTree>
    <p:extLst>
      <p:ext uri="{BB962C8B-B14F-4D97-AF65-F5344CB8AC3E}">
        <p14:creationId xmlns:p14="http://schemas.microsoft.com/office/powerpoint/2010/main" val="2725749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C9E376F1-65C6-4FF6-8594-7394EE3DE31E}"/>
              </a:ext>
            </a:extLst>
          </p:cNvPr>
          <p:cNvSpPr txBox="1"/>
          <p:nvPr/>
        </p:nvSpPr>
        <p:spPr>
          <a:xfrm>
            <a:off x="808406" y="725986"/>
            <a:ext cx="10376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Hur ser det ut i privat sektor? Fack- och arbetsgivarorganisationer</a:t>
            </a:r>
          </a:p>
        </p:txBody>
      </p:sp>
      <p:grpSp>
        <p:nvGrpSpPr>
          <p:cNvPr id="27" name="Grupp 26">
            <a:extLst>
              <a:ext uri="{FF2B5EF4-FFF2-40B4-BE49-F238E27FC236}">
                <a16:creationId xmlns:a16="http://schemas.microsoft.com/office/drawing/2014/main" id="{DB1C2C37-DD05-456C-98B5-9BA4FEBBA8D5}"/>
              </a:ext>
            </a:extLst>
          </p:cNvPr>
          <p:cNvGrpSpPr/>
          <p:nvPr/>
        </p:nvGrpSpPr>
        <p:grpSpPr>
          <a:xfrm>
            <a:off x="555746" y="2203840"/>
            <a:ext cx="4488465" cy="3763376"/>
            <a:chOff x="183625" y="2081397"/>
            <a:chExt cx="4488465" cy="3763376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912A9556-5880-4732-BCCB-412EECB78D1A}"/>
                </a:ext>
              </a:extLst>
            </p:cNvPr>
            <p:cNvSpPr/>
            <p:nvPr/>
          </p:nvSpPr>
          <p:spPr>
            <a:xfrm>
              <a:off x="1217355" y="2081397"/>
              <a:ext cx="2302147" cy="13277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Svenskt Näringsliv</a:t>
              </a: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5D51E95E-60D3-4FA1-A6A2-B8B4548C1FF7}"/>
                </a:ext>
              </a:extLst>
            </p:cNvPr>
            <p:cNvSpPr/>
            <p:nvPr/>
          </p:nvSpPr>
          <p:spPr>
            <a:xfrm>
              <a:off x="183625" y="4709785"/>
              <a:ext cx="1047300" cy="11273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Teknik-arbets-givarna</a:t>
              </a: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F68C3539-E6E3-4732-9E48-0F9373DEBCEB}"/>
                </a:ext>
              </a:extLst>
            </p:cNvPr>
            <p:cNvSpPr/>
            <p:nvPr/>
          </p:nvSpPr>
          <p:spPr>
            <a:xfrm>
              <a:off x="1353642" y="4717430"/>
              <a:ext cx="1047300" cy="11273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Almega</a:t>
              </a:r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745094D2-0521-4026-9EE3-E840E45B767D}"/>
                </a:ext>
              </a:extLst>
            </p:cNvPr>
            <p:cNvSpPr/>
            <p:nvPr/>
          </p:nvSpPr>
          <p:spPr>
            <a:xfrm>
              <a:off x="2510086" y="4717066"/>
              <a:ext cx="987686" cy="11273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IKEM</a:t>
              </a: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332206D5-690E-456A-A628-7566A79332E4}"/>
                </a:ext>
              </a:extLst>
            </p:cNvPr>
            <p:cNvSpPr/>
            <p:nvPr/>
          </p:nvSpPr>
          <p:spPr>
            <a:xfrm>
              <a:off x="3619905" y="4709786"/>
              <a:ext cx="1052185" cy="11273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Svensk Bygg-industri</a:t>
              </a:r>
            </a:p>
          </p:txBody>
        </p:sp>
        <p:cxnSp>
          <p:nvCxnSpPr>
            <p:cNvPr id="37" name="Rak koppling 36">
              <a:extLst>
                <a:ext uri="{FF2B5EF4-FFF2-40B4-BE49-F238E27FC236}">
                  <a16:creationId xmlns:a16="http://schemas.microsoft.com/office/drawing/2014/main" id="{A8FDACBF-C0FE-440E-8362-9F4D4121474E}"/>
                </a:ext>
              </a:extLst>
            </p:cNvPr>
            <p:cNvCxnSpPr>
              <a:stCxn id="6" idx="2"/>
              <a:endCxn id="6" idx="2"/>
            </p:cNvCxnSpPr>
            <p:nvPr/>
          </p:nvCxnSpPr>
          <p:spPr>
            <a:xfrm>
              <a:off x="2368429" y="3409156"/>
              <a:ext cx="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Rak koppling 42">
              <a:extLst>
                <a:ext uri="{FF2B5EF4-FFF2-40B4-BE49-F238E27FC236}">
                  <a16:creationId xmlns:a16="http://schemas.microsoft.com/office/drawing/2014/main" id="{5BB4BC58-B9A2-41E8-8F34-7E4E2707D85A}"/>
                </a:ext>
              </a:extLst>
            </p:cNvPr>
            <p:cNvCxnSpPr>
              <a:stCxn id="6" idx="2"/>
            </p:cNvCxnSpPr>
            <p:nvPr/>
          </p:nvCxnSpPr>
          <p:spPr>
            <a:xfrm flipH="1">
              <a:off x="2368428" y="3409156"/>
              <a:ext cx="1" cy="7297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ak koppling 46">
              <a:extLst>
                <a:ext uri="{FF2B5EF4-FFF2-40B4-BE49-F238E27FC236}">
                  <a16:creationId xmlns:a16="http://schemas.microsoft.com/office/drawing/2014/main" id="{0695627E-89AD-4463-ADC7-9710B23BD1AB}"/>
                </a:ext>
              </a:extLst>
            </p:cNvPr>
            <p:cNvCxnSpPr>
              <a:cxnSpLocks/>
            </p:cNvCxnSpPr>
            <p:nvPr/>
          </p:nvCxnSpPr>
          <p:spPr>
            <a:xfrm>
              <a:off x="670331" y="4136333"/>
              <a:ext cx="355027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ak koppling 48">
              <a:extLst>
                <a:ext uri="{FF2B5EF4-FFF2-40B4-BE49-F238E27FC236}">
                  <a16:creationId xmlns:a16="http://schemas.microsoft.com/office/drawing/2014/main" id="{4F395023-F532-4204-93DB-07E5C424D4E0}"/>
                </a:ext>
              </a:extLst>
            </p:cNvPr>
            <p:cNvCxnSpPr>
              <a:cxnSpLocks/>
            </p:cNvCxnSpPr>
            <p:nvPr/>
          </p:nvCxnSpPr>
          <p:spPr>
            <a:xfrm>
              <a:off x="670331" y="4136333"/>
              <a:ext cx="0" cy="5734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ak koppling 50">
              <a:extLst>
                <a:ext uri="{FF2B5EF4-FFF2-40B4-BE49-F238E27FC236}">
                  <a16:creationId xmlns:a16="http://schemas.microsoft.com/office/drawing/2014/main" id="{B86521B0-E98B-4208-A261-3758C7A82F80}"/>
                </a:ext>
              </a:extLst>
            </p:cNvPr>
            <p:cNvCxnSpPr>
              <a:cxnSpLocks/>
            </p:cNvCxnSpPr>
            <p:nvPr/>
          </p:nvCxnSpPr>
          <p:spPr>
            <a:xfrm>
              <a:off x="1931863" y="4152378"/>
              <a:ext cx="0" cy="6168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ak koppling 54">
              <a:extLst>
                <a:ext uri="{FF2B5EF4-FFF2-40B4-BE49-F238E27FC236}">
                  <a16:creationId xmlns:a16="http://schemas.microsoft.com/office/drawing/2014/main" id="{EAEC711B-2138-4C00-BC66-2BAFB56080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0885" y="4138890"/>
              <a:ext cx="0" cy="5708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ak koppling 56">
              <a:extLst>
                <a:ext uri="{FF2B5EF4-FFF2-40B4-BE49-F238E27FC236}">
                  <a16:creationId xmlns:a16="http://schemas.microsoft.com/office/drawing/2014/main" id="{605B54D0-68EF-46DE-8A18-D068D59E60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18389" y="4141858"/>
              <a:ext cx="1" cy="5437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3BC6D80B-BFFA-4200-A466-FDEDFB7B2069}"/>
              </a:ext>
            </a:extLst>
          </p:cNvPr>
          <p:cNvGrpSpPr/>
          <p:nvPr/>
        </p:nvGrpSpPr>
        <p:grpSpPr>
          <a:xfrm>
            <a:off x="6057099" y="1640932"/>
            <a:ext cx="5636503" cy="4450345"/>
            <a:chOff x="6057099" y="1640932"/>
            <a:chExt cx="5636503" cy="4450345"/>
          </a:xfrm>
        </p:grpSpPr>
        <p:sp>
          <p:nvSpPr>
            <p:cNvPr id="12" name="Rektangel: rundade hörn 11">
              <a:extLst>
                <a:ext uri="{FF2B5EF4-FFF2-40B4-BE49-F238E27FC236}">
                  <a16:creationId xmlns:a16="http://schemas.microsoft.com/office/drawing/2014/main" id="{6CA9AACE-78C2-4EE0-8CAD-DF2A72F0FA01}"/>
                </a:ext>
              </a:extLst>
            </p:cNvPr>
            <p:cNvSpPr/>
            <p:nvPr/>
          </p:nvSpPr>
          <p:spPr>
            <a:xfrm>
              <a:off x="10260137" y="4872033"/>
              <a:ext cx="1433465" cy="1219244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Unionen, Vision</a:t>
              </a:r>
            </a:p>
            <a:p>
              <a:pPr algn="ctr"/>
              <a:r>
                <a:rPr lang="sv-SE" dirty="0"/>
                <a:t>SJF,  m fl</a:t>
              </a:r>
            </a:p>
          </p:txBody>
        </p:sp>
        <p:sp>
          <p:nvSpPr>
            <p:cNvPr id="15" name="Rektangel: rundade hörn 14">
              <a:extLst>
                <a:ext uri="{FF2B5EF4-FFF2-40B4-BE49-F238E27FC236}">
                  <a16:creationId xmlns:a16="http://schemas.microsoft.com/office/drawing/2014/main" id="{DE05744E-9D5E-4AC0-B357-3EB7EFC45C8C}"/>
                </a:ext>
              </a:extLst>
            </p:cNvPr>
            <p:cNvSpPr/>
            <p:nvPr/>
          </p:nvSpPr>
          <p:spPr>
            <a:xfrm>
              <a:off x="6177168" y="2248237"/>
              <a:ext cx="1189973" cy="105863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LO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2" name="Pennanteckning 31">
                  <a:extLst>
                    <a:ext uri="{FF2B5EF4-FFF2-40B4-BE49-F238E27FC236}">
                      <a16:creationId xmlns:a16="http://schemas.microsoft.com/office/drawing/2014/main" id="{89C7E42D-55E9-4166-9B5F-DEA480B61C73}"/>
                    </a:ext>
                  </a:extLst>
                </p14:cNvPr>
                <p14:cNvContentPartPr/>
                <p14:nvPr/>
              </p14:nvContentPartPr>
              <p14:xfrm>
                <a:off x="8993125" y="3369196"/>
                <a:ext cx="360" cy="360"/>
              </p14:xfrm>
            </p:contentPart>
          </mc:Choice>
          <mc:Fallback xmlns="">
            <p:pic>
              <p:nvPicPr>
                <p:cNvPr id="32" name="Pennanteckning 31">
                  <a:extLst>
                    <a:ext uri="{FF2B5EF4-FFF2-40B4-BE49-F238E27FC236}">
                      <a16:creationId xmlns:a16="http://schemas.microsoft.com/office/drawing/2014/main" id="{89C7E42D-55E9-4166-9B5F-DEA480B61C7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88805" y="336487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4" name="Pennanteckning 33">
                  <a:extLst>
                    <a:ext uri="{FF2B5EF4-FFF2-40B4-BE49-F238E27FC236}">
                      <a16:creationId xmlns:a16="http://schemas.microsoft.com/office/drawing/2014/main" id="{0C3175C6-31F6-4E6E-955D-65ACACE02134}"/>
                    </a:ext>
                  </a:extLst>
                </p14:cNvPr>
                <p14:cNvContentPartPr/>
                <p14:nvPr/>
              </p14:nvContentPartPr>
              <p14:xfrm>
                <a:off x="9055765" y="3782476"/>
                <a:ext cx="360" cy="360"/>
              </p14:xfrm>
            </p:contentPart>
          </mc:Choice>
          <mc:Fallback xmlns="">
            <p:pic>
              <p:nvPicPr>
                <p:cNvPr id="34" name="Pennanteckning 33">
                  <a:extLst>
                    <a:ext uri="{FF2B5EF4-FFF2-40B4-BE49-F238E27FC236}">
                      <a16:creationId xmlns:a16="http://schemas.microsoft.com/office/drawing/2014/main" id="{0C3175C6-31F6-4E6E-955D-65ACACE0213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051445" y="377815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59" name="Rak koppling 58">
              <a:extLst>
                <a:ext uri="{FF2B5EF4-FFF2-40B4-BE49-F238E27FC236}">
                  <a16:creationId xmlns:a16="http://schemas.microsoft.com/office/drawing/2014/main" id="{AA5C1E7A-47D1-4807-B0F3-B8D1D959E2A6}"/>
                </a:ext>
              </a:extLst>
            </p:cNvPr>
            <p:cNvCxnSpPr>
              <a:stCxn id="15" idx="2"/>
            </p:cNvCxnSpPr>
            <p:nvPr/>
          </p:nvCxnSpPr>
          <p:spPr>
            <a:xfrm flipH="1">
              <a:off x="6772154" y="3306872"/>
              <a:ext cx="1" cy="16910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ak koppling 60">
              <a:extLst>
                <a:ext uri="{FF2B5EF4-FFF2-40B4-BE49-F238E27FC236}">
                  <a16:creationId xmlns:a16="http://schemas.microsoft.com/office/drawing/2014/main" id="{7F4A16AC-087B-4532-880C-13DA526078D3}"/>
                </a:ext>
              </a:extLst>
            </p:cNvPr>
            <p:cNvCxnSpPr>
              <a:cxnSpLocks/>
            </p:cNvCxnSpPr>
            <p:nvPr/>
          </p:nvCxnSpPr>
          <p:spPr>
            <a:xfrm>
              <a:off x="9116728" y="2004186"/>
              <a:ext cx="1" cy="30563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ak koppling 62">
              <a:extLst>
                <a:ext uri="{FF2B5EF4-FFF2-40B4-BE49-F238E27FC236}">
                  <a16:creationId xmlns:a16="http://schemas.microsoft.com/office/drawing/2014/main" id="{62DAAFEB-D280-46A6-A510-E9EB18AA49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51200" y="1855627"/>
              <a:ext cx="0" cy="29950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DA606312-6431-42D0-872F-C804274F5835}"/>
                </a:ext>
              </a:extLst>
            </p:cNvPr>
            <p:cNvSpPr/>
            <p:nvPr/>
          </p:nvSpPr>
          <p:spPr>
            <a:xfrm>
              <a:off x="6096000" y="4171167"/>
              <a:ext cx="5594002" cy="369332"/>
            </a:xfrm>
            <a:prstGeom prst="roundRect">
              <a:avLst/>
            </a:prstGeom>
            <a:solidFill>
              <a:srgbClr val="E2AC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Ledarna – organiserar chefer </a:t>
              </a:r>
            </a:p>
          </p:txBody>
        </p:sp>
        <p:sp>
          <p:nvSpPr>
            <p:cNvPr id="14" name="Rektangel: rundade hörn 13">
              <a:extLst>
                <a:ext uri="{FF2B5EF4-FFF2-40B4-BE49-F238E27FC236}">
                  <a16:creationId xmlns:a16="http://schemas.microsoft.com/office/drawing/2014/main" id="{7B6C5046-3911-41F9-9263-1CC7A81F8EAC}"/>
                </a:ext>
              </a:extLst>
            </p:cNvPr>
            <p:cNvSpPr/>
            <p:nvPr/>
          </p:nvSpPr>
          <p:spPr>
            <a:xfrm>
              <a:off x="6057099" y="4851727"/>
              <a:ext cx="1433465" cy="1219244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Seko, IF Metall; Byggnads</a:t>
              </a:r>
            </a:p>
            <a:p>
              <a:pPr algn="ctr"/>
              <a:r>
                <a:rPr lang="sv-SE" dirty="0"/>
                <a:t>m fl</a:t>
              </a:r>
            </a:p>
          </p:txBody>
        </p:sp>
        <p:sp>
          <p:nvSpPr>
            <p:cNvPr id="13" name="Rektangel: rundade hörn 12">
              <a:extLst>
                <a:ext uri="{FF2B5EF4-FFF2-40B4-BE49-F238E27FC236}">
                  <a16:creationId xmlns:a16="http://schemas.microsoft.com/office/drawing/2014/main" id="{2F4FFBFA-E1F7-4A0B-A61F-15C3DE8B9CF3}"/>
                </a:ext>
              </a:extLst>
            </p:cNvPr>
            <p:cNvSpPr/>
            <p:nvPr/>
          </p:nvSpPr>
          <p:spPr>
            <a:xfrm>
              <a:off x="8392438" y="4868405"/>
              <a:ext cx="1433465" cy="1219244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Sveriges Ingenjörer, Akavia m </a:t>
              </a:r>
              <a:r>
                <a:rPr lang="sv-SE" dirty="0" err="1"/>
                <a:t>fl</a:t>
              </a:r>
              <a:endParaRPr lang="sv-SE" dirty="0"/>
            </a:p>
          </p:txBody>
        </p:sp>
        <p:sp>
          <p:nvSpPr>
            <p:cNvPr id="9" name="Rektangel: rundade hörn 8">
              <a:extLst>
                <a:ext uri="{FF2B5EF4-FFF2-40B4-BE49-F238E27FC236}">
                  <a16:creationId xmlns:a16="http://schemas.microsoft.com/office/drawing/2014/main" id="{C0734847-1858-4CEA-A781-99A13D216C52}"/>
                </a:ext>
              </a:extLst>
            </p:cNvPr>
            <p:cNvSpPr/>
            <p:nvPr/>
          </p:nvSpPr>
          <p:spPr>
            <a:xfrm>
              <a:off x="8540214" y="2248238"/>
              <a:ext cx="1189973" cy="1058634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Saco</a:t>
              </a:r>
            </a:p>
          </p:txBody>
        </p:sp>
        <p:sp>
          <p:nvSpPr>
            <p:cNvPr id="10" name="Rektangel: rundade hörn 9">
              <a:extLst>
                <a:ext uri="{FF2B5EF4-FFF2-40B4-BE49-F238E27FC236}">
                  <a16:creationId xmlns:a16="http://schemas.microsoft.com/office/drawing/2014/main" id="{802A6F42-1E8A-4B01-958E-0E1E6D5B25B0}"/>
                </a:ext>
              </a:extLst>
            </p:cNvPr>
            <p:cNvSpPr/>
            <p:nvPr/>
          </p:nvSpPr>
          <p:spPr>
            <a:xfrm>
              <a:off x="10313598" y="2248237"/>
              <a:ext cx="1189973" cy="1058634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TCO</a:t>
              </a:r>
            </a:p>
          </p:txBody>
        </p:sp>
        <p:sp>
          <p:nvSpPr>
            <p:cNvPr id="8" name="Rektangel: rundade hörn 7">
              <a:extLst>
                <a:ext uri="{FF2B5EF4-FFF2-40B4-BE49-F238E27FC236}">
                  <a16:creationId xmlns:a16="http://schemas.microsoft.com/office/drawing/2014/main" id="{FA527485-F4B8-4E75-A5F8-383C5987B4F4}"/>
                </a:ext>
              </a:extLst>
            </p:cNvPr>
            <p:cNvSpPr/>
            <p:nvPr/>
          </p:nvSpPr>
          <p:spPr>
            <a:xfrm>
              <a:off x="8822367" y="1640932"/>
              <a:ext cx="2334261" cy="363254"/>
            </a:xfrm>
            <a:prstGeom prst="roundRect">
              <a:avLst/>
            </a:prstGeom>
            <a:solidFill>
              <a:srgbClr val="00924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PTK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783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A558562C-D812-4250-B082-D17B0F2DB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799" y="1907999"/>
            <a:ext cx="8754437" cy="4320000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Juridisk hjälp genom arbetsgivarorganisationen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Enhetliga regler som gäller alla anställda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Komplett villkorspaket som är anpassat till sektorn/företaget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Lokala avtal speciellt anpassade till arbetsplatsen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Kvalitetsstämpel vid rekrytering - transparenta villkor, lätt jämförbara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En förhandlingspart på arbetsplatsen (endast parterna i kollektivavtalet)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Den lokala arbetstagarorganisationen är ett viktigt bollplank med kunskap om arbetsplatsen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Marknadsanpassade villkor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Fredsplikt under avtalets giltighetstid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89BFD46-BD55-4A6A-B10E-BDEE42F48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b="1" dirty="0"/>
              <a:t>Fördelar med kollektivavtal för arbetsgivare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24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AE1F9AA0-B15B-45D2-B3EB-BA58A85C4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945" y="782763"/>
            <a:ext cx="9360000" cy="864000"/>
          </a:xfrm>
        </p:spPr>
        <p:txBody>
          <a:bodyPr/>
          <a:lstStyle/>
          <a:p>
            <a:r>
              <a:rPr lang="sv-SE" sz="2800" b="1" dirty="0"/>
              <a:t>Medbestämmandelagen - förhandling före beslut</a:t>
            </a:r>
            <a:br>
              <a:rPr lang="sv-SE" sz="2800" b="1" dirty="0"/>
            </a:b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6A9B8680-7C72-4DF3-8A91-BE3D0A0C8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6945" y="1908000"/>
            <a:ext cx="4572000" cy="43200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v-SE" sz="2000" b="1" dirty="0"/>
              <a:t>MBL:s mål </a:t>
            </a:r>
            <a:r>
              <a:rPr lang="sv-SE" sz="2000" dirty="0"/>
              <a:t>är att ge: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De fackliga organisationerna information och insyn i arbetsgivarens planering för företaget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De fackliga organisationerna möjlighet att påverka arbetsgivarens beslut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Arbetsgivaren värdefull information om verksamheten ur de anställdas perspektiv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sv-SE" sz="2000" dirty="0"/>
          </a:p>
          <a:p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754A62F4-3D8C-43A5-BF86-794E828F75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sv-SE" sz="2000" dirty="0"/>
              <a:t>MBL bygger på att arbetsgivare och anställda har </a:t>
            </a:r>
            <a:r>
              <a:rPr lang="sv-SE" sz="2000" b="1" dirty="0"/>
              <a:t>gemensamma intressen</a:t>
            </a:r>
            <a:r>
              <a:rPr lang="sv-SE" sz="2000" dirty="0"/>
              <a:t>.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sv-SE" sz="2000" dirty="0"/>
              <a:t>Beslut i annat land som rör svensk verksamhet oavsett (global) nivå måste </a:t>
            </a:r>
            <a:r>
              <a:rPr lang="sv-SE" sz="2000" b="1" dirty="0"/>
              <a:t>förhandlas enligt MBL i Sverige</a:t>
            </a:r>
            <a:r>
              <a:rPr lang="sv-SE" sz="2000" dirty="0"/>
              <a:t>, innan beslut tas.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sv-SE" sz="2000" dirty="0"/>
              <a:t>MBL interagerar med den svenska </a:t>
            </a:r>
            <a:r>
              <a:rPr lang="sv-SE" sz="2000" b="1" dirty="0"/>
              <a:t>arbetsmiljölagen</a:t>
            </a:r>
            <a:r>
              <a:rPr lang="sv-SE" sz="2000" dirty="0"/>
              <a:t> som sätter ramarna vid förändringar i verksamheten.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9214431"/>
      </p:ext>
    </p:extLst>
  </p:cSld>
  <p:clrMapOvr>
    <a:masterClrMapping/>
  </p:clrMapOvr>
</p:sld>
</file>

<file path=ppt/theme/theme1.xml><?xml version="1.0" encoding="utf-8"?>
<a:theme xmlns:a="http://schemas.openxmlformats.org/drawingml/2006/main" name="Sveriges Ingenjörer 2020, v0,9">
  <a:themeElements>
    <a:clrScheme name="Version 0,9">
      <a:dk1>
        <a:srgbClr val="000000"/>
      </a:dk1>
      <a:lt1>
        <a:srgbClr val="FFFFFF"/>
      </a:lt1>
      <a:dk2>
        <a:srgbClr val="7B878E"/>
      </a:dk2>
      <a:lt2>
        <a:srgbClr val="F5F6F7"/>
      </a:lt2>
      <a:accent1>
        <a:srgbClr val="0099CC"/>
      </a:accent1>
      <a:accent2>
        <a:srgbClr val="E36190"/>
      </a:accent2>
      <a:accent3>
        <a:srgbClr val="B1C3C9"/>
      </a:accent3>
      <a:accent4>
        <a:srgbClr val="5CD6FF"/>
      </a:accent4>
      <a:accent5>
        <a:srgbClr val="006B8F"/>
      </a:accent5>
      <a:accent6>
        <a:srgbClr val="DC2E6B"/>
      </a:accent6>
      <a:hlink>
        <a:srgbClr val="0563C1"/>
      </a:hlink>
      <a:folHlink>
        <a:srgbClr val="954F72"/>
      </a:folHlink>
    </a:clrScheme>
    <a:fontScheme name="Sveriges Ingenjör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27784"/>
        </a:solidFill>
        <a:ln>
          <a:noFill/>
        </a:ln>
      </a:spPr>
      <a:bodyPr rtlCol="0" anchor="ctr"/>
      <a:lstStyle>
        <a:defPPr algn="ctr">
          <a:defRPr dirty="0">
            <a:ln w="0">
              <a:noFill/>
            </a:ln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veriges Ingenjörer Mall" id="{87A1B75F-FF2E-AB40-9358-22F0E5C8B765}" vid="{B1165ED6-1901-F64F-8A32-9E7B694573B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78BD38D2482A45B259B10CD24C2698" ma:contentTypeVersion="12" ma:contentTypeDescription="Skapa ett nytt dokument." ma:contentTypeScope="" ma:versionID="6df72a2cfc41b53fa35e46bdca97e805">
  <xsd:schema xmlns:xsd="http://www.w3.org/2001/XMLSchema" xmlns:xs="http://www.w3.org/2001/XMLSchema" xmlns:p="http://schemas.microsoft.com/office/2006/metadata/properties" xmlns:ns2="338166e3-3174-4fc2-9c17-16a589e3932d" xmlns:ns3="dd1234b8-a07f-4315-b19a-b24e42894ecf" targetNamespace="http://schemas.microsoft.com/office/2006/metadata/properties" ma:root="true" ma:fieldsID="3ef544192101ee3b1e9a3fe739815f21" ns2:_="" ns3:_="">
    <xsd:import namespace="338166e3-3174-4fc2-9c17-16a589e3932d"/>
    <xsd:import namespace="dd1234b8-a07f-4315-b19a-b24e42894e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166e3-3174-4fc2-9c17-16a589e39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234b8-a07f-4315-b19a-b24e42894e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F299CD-5F34-4A8E-861C-B6B30C2164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B4F8B3-0C50-4A37-9E49-D2027FB4A82A}">
  <ds:schemaRefs>
    <ds:schemaRef ds:uri="http://purl.org/dc/terms/"/>
    <ds:schemaRef ds:uri="http://www.w3.org/XML/1998/namespace"/>
    <ds:schemaRef ds:uri="http://schemas.microsoft.com/office/2006/documentManagement/types"/>
    <ds:schemaRef ds:uri="51ba92bc-af1a-4dc1-ba6e-0ca47ae0286b"/>
    <ds:schemaRef ds:uri="8a1a1e35-260c-4351-9ffe-67b8df93a0f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CCA0771-BE19-4339-8DDB-68AB1D5CF4BA}"/>
</file>

<file path=docProps/app.xml><?xml version="1.0" encoding="utf-8"?>
<Properties xmlns="http://schemas.openxmlformats.org/officeDocument/2006/extended-properties" xmlns:vt="http://schemas.openxmlformats.org/officeDocument/2006/docPropsVTypes">
  <TotalTime>7455</TotalTime>
  <Words>688</Words>
  <Application>Microsoft Office PowerPoint</Application>
  <PresentationFormat>Bredbild</PresentationFormat>
  <Paragraphs>70</Paragraphs>
  <Slides>8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Wingdings</vt:lpstr>
      <vt:lpstr>Sveriges Ingenjörer 2020, v0,9</vt:lpstr>
      <vt:lpstr>Den svenska modellen - samverkan lönar sig</vt:lpstr>
      <vt:lpstr>PowerPoint-presentation</vt:lpstr>
      <vt:lpstr>Den svenska modellen</vt:lpstr>
      <vt:lpstr>Kollektivavtal (KA) </vt:lpstr>
      <vt:lpstr>Kollektivavtal (KA) </vt:lpstr>
      <vt:lpstr>PowerPoint-presentation</vt:lpstr>
      <vt:lpstr>Fördelar med kollektivavtal för arbetsgivare </vt:lpstr>
      <vt:lpstr>Medbestämmandelagen - förhandling före beslut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Teknik som en digital förmån</dc:title>
  <dc:creator>Daniel Bergqvist</dc:creator>
  <cp:lastModifiedBy>Jenny Forsberg</cp:lastModifiedBy>
  <cp:revision>68</cp:revision>
  <dcterms:created xsi:type="dcterms:W3CDTF">2020-08-21T09:23:01Z</dcterms:created>
  <dcterms:modified xsi:type="dcterms:W3CDTF">2022-02-22T13:58:08Z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0x010100F578BD38D2482A45B259B10CD24C2698</vt:lpwstr>
  </property>
</Properties>
</file>