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70" r:id="rId4"/>
    <p:sldId id="258" r:id="rId5"/>
    <p:sldId id="260" r:id="rId6"/>
    <p:sldId id="273" r:id="rId7"/>
    <p:sldId id="261" r:id="rId8"/>
    <p:sldId id="262" r:id="rId9"/>
    <p:sldId id="263" r:id="rId10"/>
    <p:sldId id="264" r:id="rId11"/>
    <p:sldId id="265" r:id="rId12"/>
    <p:sldId id="266" r:id="rId13"/>
    <p:sldId id="267" r:id="rId14"/>
    <p:sldId id="268"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14" d="100"/>
          <a:sy n="114" d="100"/>
        </p:scale>
        <p:origin x="-1554" y="12"/>
      </p:cViewPr>
      <p:guideLst>
        <p:guide orient="horz" pos="4065"/>
        <p:guide pos="50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2A153E-643F-484B-AF83-1EAF63963D77}" type="datetimeFigureOut">
              <a:rPr lang="sv-SE" smtClean="0"/>
              <a:pPr/>
              <a:t>2013-04-19</a:t>
            </a:fld>
            <a:endParaRPr lang="sv-SE" dirty="0"/>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1F573C-C6CA-4F4D-940D-2A4BAAE00D9D}" type="slidenum">
              <a:rPr lang="sv-SE" smtClean="0"/>
              <a:pPr/>
              <a:t>‹#›</a:t>
            </a:fld>
            <a:endParaRPr lang="sv-SE" dirty="0"/>
          </a:p>
        </p:txBody>
      </p:sp>
    </p:spTree>
    <p:extLst>
      <p:ext uri="{BB962C8B-B14F-4D97-AF65-F5344CB8AC3E}">
        <p14:creationId xmlns:p14="http://schemas.microsoft.com/office/powerpoint/2010/main" val="1787162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Förstasida">
    <p:spTree>
      <p:nvGrpSpPr>
        <p:cNvPr id="1" name=""/>
        <p:cNvGrpSpPr/>
        <p:nvPr/>
      </p:nvGrpSpPr>
      <p:grpSpPr>
        <a:xfrm>
          <a:off x="0" y="0"/>
          <a:ext cx="0" cy="0"/>
          <a:chOff x="0" y="0"/>
          <a:chExt cx="0" cy="0"/>
        </a:xfrm>
      </p:grpSpPr>
      <p:pic>
        <p:nvPicPr>
          <p:cNvPr id="4" name="Bildobjekt 3" descr="SI_logo1_cmyk.png"/>
          <p:cNvPicPr>
            <a:picLocks noChangeAspect="1"/>
          </p:cNvPicPr>
          <p:nvPr userDrawn="1"/>
        </p:nvPicPr>
        <p:blipFill>
          <a:blip r:embed="rId2" cstate="print"/>
          <a:stretch>
            <a:fillRect/>
          </a:stretch>
        </p:blipFill>
        <p:spPr>
          <a:xfrm>
            <a:off x="2409676" y="1098909"/>
            <a:ext cx="4317921" cy="4644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sida">
    <p:spTree>
      <p:nvGrpSpPr>
        <p:cNvPr id="1" name=""/>
        <p:cNvGrpSpPr/>
        <p:nvPr/>
      </p:nvGrpSpPr>
      <p:grpSpPr>
        <a:xfrm>
          <a:off x="0" y="0"/>
          <a:ext cx="0" cy="0"/>
          <a:chOff x="0" y="0"/>
          <a:chExt cx="0" cy="0"/>
        </a:xfrm>
      </p:grpSpPr>
      <p:pic>
        <p:nvPicPr>
          <p:cNvPr id="5" name="Bildobjekt 4" descr="SI_logo2_cmyk.png"/>
          <p:cNvPicPr>
            <a:picLocks noChangeAspect="1"/>
          </p:cNvPicPr>
          <p:nvPr userDrawn="1"/>
        </p:nvPicPr>
        <p:blipFill>
          <a:blip r:embed="rId2" cstate="print"/>
          <a:stretch>
            <a:fillRect/>
          </a:stretch>
        </p:blipFill>
        <p:spPr>
          <a:xfrm>
            <a:off x="357158" y="357166"/>
            <a:ext cx="2725939" cy="571504"/>
          </a:xfrm>
          <a:prstGeom prst="rect">
            <a:avLst/>
          </a:prstGeom>
        </p:spPr>
      </p:pic>
      <p:sp>
        <p:nvSpPr>
          <p:cNvPr id="7" name="Rubrik 1"/>
          <p:cNvSpPr>
            <a:spLocks noGrp="1"/>
          </p:cNvSpPr>
          <p:nvPr>
            <p:ph type="ctrTitle" hasCustomPrompt="1"/>
          </p:nvPr>
        </p:nvSpPr>
        <p:spPr>
          <a:xfrm>
            <a:off x="1214414" y="2000240"/>
            <a:ext cx="6872914" cy="1470025"/>
          </a:xfrm>
        </p:spPr>
        <p:txBody>
          <a:bodyPr/>
          <a:lstStyle>
            <a:lvl1pPr algn="ctr">
              <a:defRPr sz="2800" b="1"/>
            </a:lvl1pPr>
          </a:lstStyle>
          <a:p>
            <a:r>
              <a:rPr lang="sv-SE" dirty="0" smtClean="0"/>
              <a:t>Presentation</a:t>
            </a:r>
            <a:br>
              <a:rPr lang="sv-SE" dirty="0" smtClean="0"/>
            </a:br>
            <a:r>
              <a:rPr lang="sv-SE" dirty="0" smtClean="0"/>
              <a:t>Förnamn Efternamn</a:t>
            </a:r>
            <a:endParaRPr lang="en-GB" dirty="0"/>
          </a:p>
        </p:txBody>
      </p:sp>
      <p:sp>
        <p:nvSpPr>
          <p:cNvPr id="8" name="Underrubrik 2"/>
          <p:cNvSpPr>
            <a:spLocks noGrp="1"/>
          </p:cNvSpPr>
          <p:nvPr>
            <p:ph type="subTitle" idx="1" hasCustomPrompt="1"/>
          </p:nvPr>
        </p:nvSpPr>
        <p:spPr>
          <a:xfrm>
            <a:off x="1215284" y="3643314"/>
            <a:ext cx="6866474" cy="1514474"/>
          </a:xfrm>
        </p:spPr>
        <p:txBody>
          <a:bodyPr/>
          <a:lstStyle>
            <a:lvl1pPr marL="0" indent="0" algn="ctr">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titel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punktlista">
    <p:spTree>
      <p:nvGrpSpPr>
        <p:cNvPr id="1" name=""/>
        <p:cNvGrpSpPr/>
        <p:nvPr/>
      </p:nvGrpSpPr>
      <p:grpSpPr>
        <a:xfrm>
          <a:off x="0" y="0"/>
          <a:ext cx="0" cy="0"/>
          <a:chOff x="0" y="0"/>
          <a:chExt cx="0" cy="0"/>
        </a:xfrm>
      </p:grpSpPr>
      <p:sp>
        <p:nvSpPr>
          <p:cNvPr id="4" name="Platshållare för innehåll 2"/>
          <p:cNvSpPr>
            <a:spLocks noGrp="1"/>
          </p:cNvSpPr>
          <p:nvPr>
            <p:ph idx="1" hasCustomPrompt="1"/>
          </p:nvPr>
        </p:nvSpPr>
        <p:spPr>
          <a:xfrm>
            <a:off x="1643042" y="1848655"/>
            <a:ext cx="6403978" cy="4525963"/>
          </a:xfrm>
        </p:spPr>
        <p:txBody>
          <a:bodyPr/>
          <a:lstStyle>
            <a:lvl1pPr>
              <a:buClr>
                <a:srgbClr val="00ADEF"/>
              </a:buClr>
              <a:defRPr/>
            </a:lvl1pPr>
            <a:lvl2pPr>
              <a:buClr>
                <a:srgbClr val="00ADEF"/>
              </a:buClr>
              <a:defRPr/>
            </a:lvl2pPr>
            <a:lvl3pPr>
              <a:buClr>
                <a:srgbClr val="00ADEF"/>
              </a:buClr>
              <a:defRPr/>
            </a:lvl3pPr>
          </a:lstStyle>
          <a:p>
            <a:pPr lvl="0"/>
            <a:r>
              <a:rPr lang="sv-SE" dirty="0" smtClean="0"/>
              <a:t>Punktlista</a:t>
            </a:r>
          </a:p>
          <a:p>
            <a:pPr lvl="1"/>
            <a:r>
              <a:rPr lang="sv-SE" dirty="0" smtClean="0"/>
              <a:t>Punktlista</a:t>
            </a:r>
          </a:p>
          <a:p>
            <a:pPr lvl="2"/>
            <a:r>
              <a:rPr lang="sv-SE" dirty="0" smtClean="0"/>
              <a:t>Punktlista</a:t>
            </a:r>
          </a:p>
        </p:txBody>
      </p:sp>
      <p:sp>
        <p:nvSpPr>
          <p:cNvPr id="5" name="Rubrik 1"/>
          <p:cNvSpPr>
            <a:spLocks noGrp="1"/>
          </p:cNvSpPr>
          <p:nvPr>
            <p:ph type="title" hasCustomPrompt="1"/>
          </p:nvPr>
        </p:nvSpPr>
        <p:spPr>
          <a:xfrm>
            <a:off x="1609344" y="357166"/>
            <a:ext cx="6391680" cy="1143000"/>
          </a:xfrm>
        </p:spPr>
        <p:txBody>
          <a:bodyPr>
            <a:noAutofit/>
          </a:bodyPr>
          <a:lstStyle>
            <a:lvl1pPr algn="l">
              <a:defRPr sz="2800" b="1"/>
            </a:lvl1pPr>
          </a:lstStyle>
          <a:p>
            <a:r>
              <a:rPr lang="sv-SE" dirty="0" smtClean="0"/>
              <a:t>Presentation</a:t>
            </a:r>
            <a:endParaRPr lang="en-GB" dirty="0"/>
          </a:p>
        </p:txBody>
      </p:sp>
      <p:sp>
        <p:nvSpPr>
          <p:cNvPr id="6" name="Platshållare för datum 4"/>
          <p:cNvSpPr>
            <a:spLocks noGrp="1"/>
          </p:cNvSpPr>
          <p:nvPr>
            <p:ph type="dt" sz="half" idx="2"/>
          </p:nvPr>
        </p:nvSpPr>
        <p:spPr>
          <a:xfrm>
            <a:off x="1646312" y="6453336"/>
            <a:ext cx="105348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F10D1-43F7-4EB2-8083-1D6D97F95B7F}" type="datetimeFigureOut">
              <a:rPr lang="sv-SE" smtClean="0"/>
              <a:pPr/>
              <a:t>2013-04-19</a:t>
            </a:fld>
            <a:endParaRPr lang="sv-SE" dirty="0"/>
          </a:p>
        </p:txBody>
      </p:sp>
      <p:sp>
        <p:nvSpPr>
          <p:cNvPr id="7" name="Platshållare för sidfot 6"/>
          <p:cNvSpPr>
            <a:spLocks noGrp="1"/>
          </p:cNvSpPr>
          <p:nvPr>
            <p:ph type="ftr" sz="quarter" idx="3"/>
          </p:nvPr>
        </p:nvSpPr>
        <p:spPr>
          <a:xfrm>
            <a:off x="2771800" y="6448251"/>
            <a:ext cx="460851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8" name="Platshållare för bildnummer 7"/>
          <p:cNvSpPr>
            <a:spLocks noGrp="1"/>
          </p:cNvSpPr>
          <p:nvPr>
            <p:ph type="sldNum" sz="quarter" idx="4"/>
          </p:nvPr>
        </p:nvSpPr>
        <p:spPr>
          <a:xfrm>
            <a:off x="7452320" y="6448251"/>
            <a:ext cx="5931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771E17-B1DE-44A2-BBDD-6797D685D60A}" type="slidenum">
              <a:rPr lang="sv-SE" smtClean="0"/>
              <a:pPr/>
              <a:t>‹#›</a:t>
            </a:fld>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4" name="Rubrik 1"/>
          <p:cNvSpPr>
            <a:spLocks noGrp="1"/>
          </p:cNvSpPr>
          <p:nvPr>
            <p:ph type="title" hasCustomPrompt="1"/>
          </p:nvPr>
        </p:nvSpPr>
        <p:spPr>
          <a:xfrm>
            <a:off x="1600200" y="357166"/>
            <a:ext cx="6400824" cy="1143000"/>
          </a:xfrm>
        </p:spPr>
        <p:txBody>
          <a:bodyPr/>
          <a:lstStyle>
            <a:lvl1pPr algn="l">
              <a:defRPr sz="2800" b="1"/>
            </a:lvl1pPr>
          </a:lstStyle>
          <a:p>
            <a:r>
              <a:rPr lang="sv-SE" dirty="0" smtClean="0"/>
              <a:t>Presentation</a:t>
            </a:r>
            <a:endParaRPr lang="en-GB" dirty="0"/>
          </a:p>
        </p:txBody>
      </p:sp>
      <p:sp>
        <p:nvSpPr>
          <p:cNvPr id="5" name="Platshållare för innehåll 2"/>
          <p:cNvSpPr>
            <a:spLocks noGrp="1"/>
          </p:cNvSpPr>
          <p:nvPr>
            <p:ph idx="1" hasCustomPrompt="1"/>
          </p:nvPr>
        </p:nvSpPr>
        <p:spPr>
          <a:xfrm>
            <a:off x="1567117" y="1848655"/>
            <a:ext cx="6479903" cy="4525963"/>
          </a:xfrm>
        </p:spPr>
        <p:txBody>
          <a:bodyPr/>
          <a:lstStyle>
            <a:lvl1pPr marL="0" indent="0">
              <a:buNone/>
              <a:defRPr/>
            </a:lvl1pPr>
            <a:lvl2pPr marL="0" indent="0">
              <a:buNone/>
              <a:defRPr/>
            </a:lvl2pPr>
            <a:lvl3pPr marL="0" indent="0">
              <a:buNone/>
              <a:defRPr/>
            </a:lvl3pPr>
            <a:lvl4pPr marL="0" indent="0">
              <a:buNone/>
              <a:defRPr/>
            </a:lvl4pPr>
            <a:lvl5pPr marL="0" indent="0">
              <a:buNone/>
              <a:defRPr/>
            </a:lvl5pPr>
          </a:lstStyle>
          <a:p>
            <a:pPr lvl="0"/>
            <a:r>
              <a:rPr lang="sv-SE" dirty="0" smtClean="0"/>
              <a:t>Text</a:t>
            </a:r>
          </a:p>
        </p:txBody>
      </p:sp>
      <p:sp>
        <p:nvSpPr>
          <p:cNvPr id="9" name="Platshållare för datum 4"/>
          <p:cNvSpPr>
            <a:spLocks noGrp="1"/>
          </p:cNvSpPr>
          <p:nvPr>
            <p:ph type="dt" sz="half" idx="2"/>
          </p:nvPr>
        </p:nvSpPr>
        <p:spPr>
          <a:xfrm>
            <a:off x="1646312" y="6453336"/>
            <a:ext cx="105348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F10D1-43F7-4EB2-8083-1D6D97F95B7F}" type="datetimeFigureOut">
              <a:rPr lang="sv-SE" smtClean="0"/>
              <a:pPr/>
              <a:t>2013-04-19</a:t>
            </a:fld>
            <a:endParaRPr lang="sv-SE" dirty="0"/>
          </a:p>
        </p:txBody>
      </p:sp>
      <p:sp>
        <p:nvSpPr>
          <p:cNvPr id="10" name="Platshållare för sidfot 6"/>
          <p:cNvSpPr>
            <a:spLocks noGrp="1"/>
          </p:cNvSpPr>
          <p:nvPr>
            <p:ph type="ftr" sz="quarter" idx="3"/>
          </p:nvPr>
        </p:nvSpPr>
        <p:spPr>
          <a:xfrm>
            <a:off x="2771800" y="6448251"/>
            <a:ext cx="460851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11" name="Platshållare för bildnummer 7"/>
          <p:cNvSpPr>
            <a:spLocks noGrp="1"/>
          </p:cNvSpPr>
          <p:nvPr>
            <p:ph type="sldNum" sz="quarter" idx="4"/>
          </p:nvPr>
        </p:nvSpPr>
        <p:spPr>
          <a:xfrm>
            <a:off x="7452320" y="6448251"/>
            <a:ext cx="5931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771E17-B1DE-44A2-BBDD-6797D685D60A}" type="slidenum">
              <a:rPr lang="sv-SE" smtClean="0"/>
              <a:pPr/>
              <a:t>‹#›</a:t>
            </a:fld>
            <a:endParaRPr lang="sv-S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 text - punktlista">
    <p:spTree>
      <p:nvGrpSpPr>
        <p:cNvPr id="1" name=""/>
        <p:cNvGrpSpPr/>
        <p:nvPr/>
      </p:nvGrpSpPr>
      <p:grpSpPr>
        <a:xfrm>
          <a:off x="0" y="0"/>
          <a:ext cx="0" cy="0"/>
          <a:chOff x="0" y="0"/>
          <a:chExt cx="0" cy="0"/>
        </a:xfrm>
      </p:grpSpPr>
      <p:sp>
        <p:nvSpPr>
          <p:cNvPr id="5" name="Rubrik 1"/>
          <p:cNvSpPr>
            <a:spLocks noGrp="1"/>
          </p:cNvSpPr>
          <p:nvPr>
            <p:ph type="title"/>
          </p:nvPr>
        </p:nvSpPr>
        <p:spPr>
          <a:xfrm>
            <a:off x="1609344" y="357166"/>
            <a:ext cx="6391680" cy="1143000"/>
          </a:xfrm>
        </p:spPr>
        <p:txBody>
          <a:bodyPr/>
          <a:lstStyle>
            <a:lvl1pPr algn="l">
              <a:defRPr sz="2800" b="1"/>
            </a:lvl1pPr>
          </a:lstStyle>
          <a:p>
            <a:r>
              <a:rPr lang="sv-SE" smtClean="0"/>
              <a:t>Klicka här för att ändra format</a:t>
            </a:r>
            <a:endParaRPr lang="en-GB" dirty="0"/>
          </a:p>
        </p:txBody>
      </p:sp>
      <p:sp>
        <p:nvSpPr>
          <p:cNvPr id="6" name="Platshållare för text 2"/>
          <p:cNvSpPr>
            <a:spLocks noGrp="1"/>
          </p:cNvSpPr>
          <p:nvPr>
            <p:ph type="body" idx="1"/>
          </p:nvPr>
        </p:nvSpPr>
        <p:spPr>
          <a:xfrm>
            <a:off x="1643042" y="1838346"/>
            <a:ext cx="6357981"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7" name="Platshållare för innehåll 3"/>
          <p:cNvSpPr>
            <a:spLocks noGrp="1"/>
          </p:cNvSpPr>
          <p:nvPr>
            <p:ph sz="half" idx="2"/>
          </p:nvPr>
        </p:nvSpPr>
        <p:spPr>
          <a:xfrm>
            <a:off x="1643042" y="2478108"/>
            <a:ext cx="6357981" cy="3951288"/>
          </a:xfrm>
        </p:spPr>
        <p:txBody>
          <a:bodyPr/>
          <a:lstStyle>
            <a:lvl1pPr>
              <a:buClr>
                <a:srgbClr val="00ADEF"/>
              </a:buClr>
              <a:defRPr sz="2000"/>
            </a:lvl1pPr>
            <a:lvl2pPr>
              <a:buClr>
                <a:srgbClr val="00ADEF"/>
              </a:buClr>
              <a:defRPr sz="2000"/>
            </a:lvl2pPr>
            <a:lvl3pPr>
              <a:buClr>
                <a:srgbClr val="00ADEF"/>
              </a:buClr>
              <a:defRPr sz="2000"/>
            </a:lvl3pPr>
            <a:lvl4pPr>
              <a:buClr>
                <a:srgbClr val="00ADEF"/>
              </a:buClr>
              <a:defRPr sz="2000"/>
            </a:lvl4pPr>
            <a:lvl5pPr>
              <a:buClr>
                <a:srgbClr val="00ADEF"/>
              </a:buClr>
              <a:defRPr sz="20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dirty="0"/>
          </a:p>
        </p:txBody>
      </p:sp>
      <p:sp>
        <p:nvSpPr>
          <p:cNvPr id="11" name="Platshållare för datum 4"/>
          <p:cNvSpPr>
            <a:spLocks noGrp="1"/>
          </p:cNvSpPr>
          <p:nvPr>
            <p:ph type="dt" sz="half" idx="10"/>
          </p:nvPr>
        </p:nvSpPr>
        <p:spPr>
          <a:xfrm>
            <a:off x="1646312" y="6453336"/>
            <a:ext cx="105348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F10D1-43F7-4EB2-8083-1D6D97F95B7F}" type="datetimeFigureOut">
              <a:rPr lang="sv-SE" smtClean="0"/>
              <a:pPr/>
              <a:t>2013-04-19</a:t>
            </a:fld>
            <a:endParaRPr lang="sv-SE" dirty="0"/>
          </a:p>
        </p:txBody>
      </p:sp>
      <p:sp>
        <p:nvSpPr>
          <p:cNvPr id="12" name="Platshållare för sidfot 6"/>
          <p:cNvSpPr>
            <a:spLocks noGrp="1"/>
          </p:cNvSpPr>
          <p:nvPr>
            <p:ph type="ftr" sz="quarter" idx="3"/>
          </p:nvPr>
        </p:nvSpPr>
        <p:spPr>
          <a:xfrm>
            <a:off x="2771800" y="6448251"/>
            <a:ext cx="460851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13" name="Platshållare för bildnummer 7"/>
          <p:cNvSpPr>
            <a:spLocks noGrp="1"/>
          </p:cNvSpPr>
          <p:nvPr>
            <p:ph type="sldNum" sz="quarter" idx="4"/>
          </p:nvPr>
        </p:nvSpPr>
        <p:spPr>
          <a:xfrm>
            <a:off x="7452320" y="6448251"/>
            <a:ext cx="5931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771E17-B1DE-44A2-BBDD-6797D685D60A}" type="slidenum">
              <a:rPr lang="sv-SE" smtClean="0"/>
              <a:pPr/>
              <a:t>‹#›</a:t>
            </a:fld>
            <a:endParaRPr lang="sv-S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vå innehållsdelar - punktlistor">
    <p:spTree>
      <p:nvGrpSpPr>
        <p:cNvPr id="1" name=""/>
        <p:cNvGrpSpPr/>
        <p:nvPr/>
      </p:nvGrpSpPr>
      <p:grpSpPr>
        <a:xfrm>
          <a:off x="0" y="0"/>
          <a:ext cx="0" cy="0"/>
          <a:chOff x="0" y="0"/>
          <a:chExt cx="0" cy="0"/>
        </a:xfrm>
      </p:grpSpPr>
      <p:sp>
        <p:nvSpPr>
          <p:cNvPr id="5" name="Rubrik 1"/>
          <p:cNvSpPr>
            <a:spLocks noGrp="1"/>
          </p:cNvSpPr>
          <p:nvPr>
            <p:ph type="title" hasCustomPrompt="1"/>
          </p:nvPr>
        </p:nvSpPr>
        <p:spPr>
          <a:xfrm>
            <a:off x="1609344" y="357166"/>
            <a:ext cx="6391680" cy="1143000"/>
          </a:xfrm>
        </p:spPr>
        <p:txBody>
          <a:bodyPr/>
          <a:lstStyle>
            <a:lvl1pPr algn="l">
              <a:defRPr sz="2800" b="1"/>
            </a:lvl1pPr>
          </a:lstStyle>
          <a:p>
            <a:r>
              <a:rPr lang="sv-SE" dirty="0" smtClean="0"/>
              <a:t>Presentation</a:t>
            </a:r>
            <a:endParaRPr lang="en-GB" dirty="0"/>
          </a:p>
        </p:txBody>
      </p:sp>
      <p:sp>
        <p:nvSpPr>
          <p:cNvPr id="6" name="Platshållare för innehåll 2"/>
          <p:cNvSpPr>
            <a:spLocks noGrp="1"/>
          </p:cNvSpPr>
          <p:nvPr>
            <p:ph sz="half" idx="1" hasCustomPrompt="1"/>
          </p:nvPr>
        </p:nvSpPr>
        <p:spPr>
          <a:xfrm>
            <a:off x="1625596" y="1831995"/>
            <a:ext cx="3160718" cy="4525963"/>
          </a:xfrm>
        </p:spPr>
        <p:txBody>
          <a:bodyPr/>
          <a:lstStyle>
            <a:lvl1pPr>
              <a:buClr>
                <a:schemeClr val="accent1"/>
              </a:buCl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smtClean="0"/>
              <a:t>Punktlista</a:t>
            </a:r>
          </a:p>
        </p:txBody>
      </p:sp>
      <p:sp>
        <p:nvSpPr>
          <p:cNvPr id="7" name="Platshållare för innehåll 3"/>
          <p:cNvSpPr>
            <a:spLocks noGrp="1"/>
          </p:cNvSpPr>
          <p:nvPr>
            <p:ph sz="half" idx="2" hasCustomPrompt="1"/>
          </p:nvPr>
        </p:nvSpPr>
        <p:spPr>
          <a:xfrm>
            <a:off x="4857752" y="1831995"/>
            <a:ext cx="3171822" cy="4525963"/>
          </a:xfrm>
        </p:spPr>
        <p:txBody>
          <a:bodyPr/>
          <a:lstStyle>
            <a:lvl1pPr>
              <a:buClr>
                <a:schemeClr val="accent1"/>
              </a:buCl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smtClean="0"/>
              <a:t>Punktlista</a:t>
            </a:r>
          </a:p>
        </p:txBody>
      </p:sp>
      <p:sp>
        <p:nvSpPr>
          <p:cNvPr id="11" name="Platshållare för datum 4"/>
          <p:cNvSpPr>
            <a:spLocks noGrp="1"/>
          </p:cNvSpPr>
          <p:nvPr>
            <p:ph type="dt" sz="half" idx="10"/>
          </p:nvPr>
        </p:nvSpPr>
        <p:spPr>
          <a:xfrm>
            <a:off x="1646312" y="6453336"/>
            <a:ext cx="105348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F10D1-43F7-4EB2-8083-1D6D97F95B7F}" type="datetimeFigureOut">
              <a:rPr lang="sv-SE" smtClean="0"/>
              <a:pPr/>
              <a:t>2013-04-19</a:t>
            </a:fld>
            <a:endParaRPr lang="sv-SE" dirty="0"/>
          </a:p>
        </p:txBody>
      </p:sp>
      <p:sp>
        <p:nvSpPr>
          <p:cNvPr id="12" name="Platshållare för sidfot 6"/>
          <p:cNvSpPr>
            <a:spLocks noGrp="1"/>
          </p:cNvSpPr>
          <p:nvPr>
            <p:ph type="ftr" sz="quarter" idx="3"/>
          </p:nvPr>
        </p:nvSpPr>
        <p:spPr>
          <a:xfrm>
            <a:off x="2771800" y="6448251"/>
            <a:ext cx="460851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13" name="Platshållare för bildnummer 7"/>
          <p:cNvSpPr>
            <a:spLocks noGrp="1"/>
          </p:cNvSpPr>
          <p:nvPr>
            <p:ph type="sldNum" sz="quarter" idx="4"/>
          </p:nvPr>
        </p:nvSpPr>
        <p:spPr>
          <a:xfrm>
            <a:off x="7452320" y="6448251"/>
            <a:ext cx="5931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771E17-B1DE-44A2-BBDD-6797D685D60A}" type="slidenum">
              <a:rPr lang="sv-SE" smtClean="0"/>
              <a:pPr/>
              <a:t>‹#›</a:t>
            </a:fld>
            <a:endParaRPr lang="sv-S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vå innehållsdelar - punktlistor">
    <p:spTree>
      <p:nvGrpSpPr>
        <p:cNvPr id="1" name=""/>
        <p:cNvGrpSpPr/>
        <p:nvPr/>
      </p:nvGrpSpPr>
      <p:grpSpPr>
        <a:xfrm>
          <a:off x="0" y="0"/>
          <a:ext cx="0" cy="0"/>
          <a:chOff x="0" y="0"/>
          <a:chExt cx="0" cy="0"/>
        </a:xfrm>
      </p:grpSpPr>
      <p:sp>
        <p:nvSpPr>
          <p:cNvPr id="5" name="Rubrik 1"/>
          <p:cNvSpPr>
            <a:spLocks noGrp="1"/>
          </p:cNvSpPr>
          <p:nvPr>
            <p:ph type="title" hasCustomPrompt="1"/>
          </p:nvPr>
        </p:nvSpPr>
        <p:spPr>
          <a:xfrm>
            <a:off x="1609344" y="357166"/>
            <a:ext cx="6391680" cy="1143000"/>
          </a:xfrm>
        </p:spPr>
        <p:txBody>
          <a:bodyPr/>
          <a:lstStyle>
            <a:lvl1pPr algn="l">
              <a:defRPr sz="2800" b="1"/>
            </a:lvl1pPr>
          </a:lstStyle>
          <a:p>
            <a:r>
              <a:rPr lang="sv-SE" dirty="0" smtClean="0"/>
              <a:t>Presentation</a:t>
            </a:r>
            <a:endParaRPr lang="en-GB" dirty="0"/>
          </a:p>
        </p:txBody>
      </p:sp>
      <p:sp>
        <p:nvSpPr>
          <p:cNvPr id="6" name="Platshållare för innehåll 2"/>
          <p:cNvSpPr>
            <a:spLocks noGrp="1"/>
          </p:cNvSpPr>
          <p:nvPr>
            <p:ph sz="half" idx="1" hasCustomPrompt="1"/>
          </p:nvPr>
        </p:nvSpPr>
        <p:spPr>
          <a:xfrm>
            <a:off x="1625596" y="1831995"/>
            <a:ext cx="3160718" cy="4525963"/>
          </a:xfrm>
        </p:spPr>
        <p:txBody>
          <a:bodyPr/>
          <a:lstStyle>
            <a:lvl1pPr>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smtClean="0"/>
              <a:t>Text</a:t>
            </a:r>
          </a:p>
        </p:txBody>
      </p:sp>
      <p:sp>
        <p:nvSpPr>
          <p:cNvPr id="7" name="Platshållare för innehåll 3"/>
          <p:cNvSpPr>
            <a:spLocks noGrp="1"/>
          </p:cNvSpPr>
          <p:nvPr>
            <p:ph sz="half" idx="2" hasCustomPrompt="1"/>
          </p:nvPr>
        </p:nvSpPr>
        <p:spPr>
          <a:xfrm>
            <a:off x="4857752" y="1831995"/>
            <a:ext cx="3171822" cy="4525963"/>
          </a:xfrm>
        </p:spPr>
        <p:txBody>
          <a:bodyPr/>
          <a:lstStyle>
            <a:lvl1pPr>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smtClean="0"/>
              <a:t>Text</a:t>
            </a:r>
          </a:p>
        </p:txBody>
      </p:sp>
      <p:sp>
        <p:nvSpPr>
          <p:cNvPr id="11" name="Platshållare för datum 4"/>
          <p:cNvSpPr>
            <a:spLocks noGrp="1"/>
          </p:cNvSpPr>
          <p:nvPr>
            <p:ph type="dt" sz="half" idx="10"/>
          </p:nvPr>
        </p:nvSpPr>
        <p:spPr>
          <a:xfrm>
            <a:off x="1646312" y="6453336"/>
            <a:ext cx="105348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F10D1-43F7-4EB2-8083-1D6D97F95B7F}" type="datetimeFigureOut">
              <a:rPr lang="sv-SE" smtClean="0"/>
              <a:pPr/>
              <a:t>2013-04-19</a:t>
            </a:fld>
            <a:endParaRPr lang="sv-SE" dirty="0"/>
          </a:p>
        </p:txBody>
      </p:sp>
      <p:sp>
        <p:nvSpPr>
          <p:cNvPr id="12" name="Platshållare för sidfot 6"/>
          <p:cNvSpPr>
            <a:spLocks noGrp="1"/>
          </p:cNvSpPr>
          <p:nvPr>
            <p:ph type="ftr" sz="quarter" idx="3"/>
          </p:nvPr>
        </p:nvSpPr>
        <p:spPr>
          <a:xfrm>
            <a:off x="2771800" y="6448251"/>
            <a:ext cx="460851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13" name="Platshållare för bildnummer 7"/>
          <p:cNvSpPr>
            <a:spLocks noGrp="1"/>
          </p:cNvSpPr>
          <p:nvPr>
            <p:ph type="sldNum" sz="quarter" idx="4"/>
          </p:nvPr>
        </p:nvSpPr>
        <p:spPr>
          <a:xfrm>
            <a:off x="7452320" y="6448251"/>
            <a:ext cx="5931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771E17-B1DE-44A2-BBDD-6797D685D60A}" type="slidenum">
              <a:rPr lang="sv-SE" smtClean="0"/>
              <a:pPr/>
              <a:t>‹#›</a:t>
            </a:fld>
            <a:endParaRPr lang="sv-S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2143108" y="357166"/>
            <a:ext cx="5857916" cy="1143000"/>
          </a:xfrm>
          <a:prstGeom prst="rect">
            <a:avLst/>
          </a:prstGeom>
        </p:spPr>
        <p:txBody>
          <a:bodyPr vert="horz" lIns="91440" tIns="45720" rIns="91440" bIns="45720" rtlCol="0" anchor="ctr">
            <a:noAutofit/>
          </a:bodyPr>
          <a:lstStyle/>
          <a:p>
            <a:r>
              <a:rPr lang="sv-SE" dirty="0" smtClean="0"/>
              <a:t>Klicka här för att ändra format</a:t>
            </a:r>
            <a:endParaRPr lang="en-GB" dirty="0"/>
          </a:p>
        </p:txBody>
      </p:sp>
      <p:sp>
        <p:nvSpPr>
          <p:cNvPr id="3" name="Platshållare för text 2"/>
          <p:cNvSpPr>
            <a:spLocks noGrp="1"/>
          </p:cNvSpPr>
          <p:nvPr>
            <p:ph type="body" idx="1"/>
          </p:nvPr>
        </p:nvSpPr>
        <p:spPr>
          <a:xfrm>
            <a:off x="2143108" y="1848655"/>
            <a:ext cx="5903912" cy="4525963"/>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en-GB" dirty="0"/>
          </a:p>
        </p:txBody>
      </p:sp>
      <p:pic>
        <p:nvPicPr>
          <p:cNvPr id="6" name="Bildobjekt 5" descr="SI_symbol_cmyk.png"/>
          <p:cNvPicPr>
            <a:picLocks noChangeAspect="1"/>
          </p:cNvPicPr>
          <p:nvPr/>
        </p:nvPicPr>
        <p:blipFill>
          <a:blip r:embed="rId10" cstate="print"/>
          <a:stretch>
            <a:fillRect/>
          </a:stretch>
        </p:blipFill>
        <p:spPr>
          <a:xfrm>
            <a:off x="360000" y="360000"/>
            <a:ext cx="864000" cy="864000"/>
          </a:xfrm>
          <a:prstGeom prst="rect">
            <a:avLst/>
          </a:prstGeom>
        </p:spPr>
      </p:pic>
      <p:sp>
        <p:nvSpPr>
          <p:cNvPr id="5" name="Platshållare för datum 4"/>
          <p:cNvSpPr>
            <a:spLocks noGrp="1"/>
          </p:cNvSpPr>
          <p:nvPr>
            <p:ph type="dt" sz="half" idx="2"/>
          </p:nvPr>
        </p:nvSpPr>
        <p:spPr>
          <a:xfrm>
            <a:off x="2150368" y="6448251"/>
            <a:ext cx="105348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F10D1-43F7-4EB2-8083-1D6D97F95B7F}" type="datetimeFigureOut">
              <a:rPr lang="sv-SE" smtClean="0"/>
              <a:pPr/>
              <a:t>2013-04-19</a:t>
            </a:fld>
            <a:endParaRPr lang="sv-SE" dirty="0"/>
          </a:p>
        </p:txBody>
      </p:sp>
      <p:sp>
        <p:nvSpPr>
          <p:cNvPr id="7" name="Platshållare för sidfot 6"/>
          <p:cNvSpPr>
            <a:spLocks noGrp="1"/>
          </p:cNvSpPr>
          <p:nvPr>
            <p:ph type="ftr" sz="quarter" idx="3"/>
          </p:nvPr>
        </p:nvSpPr>
        <p:spPr>
          <a:xfrm>
            <a:off x="3275856" y="6448251"/>
            <a:ext cx="410445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8" name="Platshållare för bildnummer 7"/>
          <p:cNvSpPr>
            <a:spLocks noGrp="1"/>
          </p:cNvSpPr>
          <p:nvPr>
            <p:ph type="sldNum" sz="quarter" idx="4"/>
          </p:nvPr>
        </p:nvSpPr>
        <p:spPr>
          <a:xfrm>
            <a:off x="7452320" y="6448251"/>
            <a:ext cx="5931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771E17-B1DE-44A2-BBDD-6797D685D60A}" type="slidenum">
              <a:rPr lang="sv-SE" smtClean="0"/>
              <a:pPr/>
              <a:t>‹#›</a:t>
            </a:fld>
            <a:endParaRPr lang="sv-SE" dirty="0"/>
          </a:p>
        </p:txBody>
      </p:sp>
    </p:spTree>
  </p:cSld>
  <p:clrMap bg1="lt1" tx1="dk1" bg2="lt2" tx2="dk2" accent1="accent1" accent2="accent2" accent3="accent3" accent4="accent4" accent5="accent5" accent6="accent6" hlink="hlink" folHlink="folHlink"/>
  <p:sldLayoutIdLst>
    <p:sldLayoutId id="2147483672" r:id="rId1"/>
    <p:sldLayoutId id="2147483661" r:id="rId2"/>
    <p:sldLayoutId id="2147483662" r:id="rId3"/>
    <p:sldLayoutId id="2147483673" r:id="rId4"/>
    <p:sldLayoutId id="2147483675" r:id="rId5"/>
    <p:sldLayoutId id="2147483664" r:id="rId6"/>
    <p:sldLayoutId id="2147483676" r:id="rId7"/>
    <p:sldLayoutId id="2147483667" r:id="rId8"/>
  </p:sldLayoutIdLst>
  <p:hf hdr="0"/>
  <p:txStyles>
    <p:titleStyle>
      <a:lvl1pPr algn="l" defTabSz="914400" rtl="0" eaLnBrk="1" latinLnBrk="0" hangingPunct="1">
        <a:spcBef>
          <a:spcPct val="0"/>
        </a:spcBef>
        <a:buNone/>
        <a:defRPr sz="36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j-lt"/>
          <a:ea typeface="+mn-ea"/>
          <a:cs typeface="+mn-cs"/>
        </a:defRPr>
      </a:lvl1pPr>
      <a:lvl2pPr marL="742950" indent="-385763"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2pPr>
      <a:lvl3pPr marL="984250" indent="-20955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3pPr>
      <a:lvl4pPr marL="1341438" indent="-322263"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1706563" indent="-347663"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hyperlink" Target="Utv&#228;rdering%20%20L&#246;neprocessen%20%20.doc" TargetMode="External"/><Relationship Id="rId7" Type="http://schemas.openxmlformats.org/officeDocument/2006/relationships/slide" Target="slide11.xml"/><Relationship Id="rId2" Type="http://schemas.openxmlformats.org/officeDocument/2006/relationships/hyperlink" Target="http://www.sverigesingenjorer.se/Global/Dokumentbibliotek/Kollektivavtal/SKL/Enk%c3%a4t%20%20L%c3%b6neprocessen%20FLM.doc" TargetMode="External"/><Relationship Id="rId1" Type="http://schemas.openxmlformats.org/officeDocument/2006/relationships/slideLayout" Target="../slideLayouts/slideLayout3.xml"/><Relationship Id="rId6" Type="http://schemas.openxmlformats.org/officeDocument/2006/relationships/slide" Target="slide10.xml"/><Relationship Id="rId11" Type="http://schemas.openxmlformats.org/officeDocument/2006/relationships/slide" Target="slide4.xml"/><Relationship Id="rId5" Type="http://schemas.openxmlformats.org/officeDocument/2006/relationships/slide" Target="slide8.xml"/><Relationship Id="rId10" Type="http://schemas.openxmlformats.org/officeDocument/2006/relationships/slide" Target="slide12.xml"/><Relationship Id="rId4" Type="http://schemas.openxmlformats.org/officeDocument/2006/relationships/slide" Target="slide7.xml"/><Relationship Id="rId9" Type="http://schemas.openxmlformats.org/officeDocument/2006/relationships/slide" Target="slide5.xml"/></Relationships>
</file>

<file path=ppt/slides/_rels/slide11.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slide" Target="slide7.xml"/><Relationship Id="rId7" Type="http://schemas.openxmlformats.org/officeDocument/2006/relationships/slide" Target="slide14.xml"/><Relationship Id="rId2" Type="http://schemas.openxmlformats.org/officeDocument/2006/relationships/hyperlink" Target="http://www.sverigesingenjorer.se/Global/Dokumentbibliotek/Kollektivavtal/SKL/Checklista%20Avst%c3%a4mning2.pdf" TargetMode="External"/><Relationship Id="rId1" Type="http://schemas.openxmlformats.org/officeDocument/2006/relationships/slideLayout" Target="../slideLayouts/slideLayout3.xml"/><Relationship Id="rId6" Type="http://schemas.openxmlformats.org/officeDocument/2006/relationships/slide" Target="slide11.xml"/><Relationship Id="rId5" Type="http://schemas.openxmlformats.org/officeDocument/2006/relationships/slide" Target="slide10.xml"/><Relationship Id="rId10" Type="http://schemas.openxmlformats.org/officeDocument/2006/relationships/slide" Target="slide4.xml"/><Relationship Id="rId4" Type="http://schemas.openxmlformats.org/officeDocument/2006/relationships/slide" Target="slide8.xml"/><Relationship Id="rId9" Type="http://schemas.openxmlformats.org/officeDocument/2006/relationships/slide" Target="slide12.xml"/></Relationships>
</file>

<file path=ppt/slides/_rels/slide12.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8.xml"/><Relationship Id="rId7" Type="http://schemas.openxmlformats.org/officeDocument/2006/relationships/slide" Target="slide5.xml"/><Relationship Id="rId2" Type="http://schemas.openxmlformats.org/officeDocument/2006/relationships/slide" Target="slide7.xml"/><Relationship Id="rId1" Type="http://schemas.openxmlformats.org/officeDocument/2006/relationships/slideLayout" Target="../slideLayouts/slideLayout3.xml"/><Relationship Id="rId6" Type="http://schemas.openxmlformats.org/officeDocument/2006/relationships/slide" Target="slide14.xml"/><Relationship Id="rId5" Type="http://schemas.openxmlformats.org/officeDocument/2006/relationships/slide" Target="slide11.xml"/><Relationship Id="rId4" Type="http://schemas.openxmlformats.org/officeDocument/2006/relationships/slide" Target="slide10.xml"/><Relationship Id="rId9" Type="http://schemas.openxmlformats.org/officeDocument/2006/relationships/slide" Target="slide4.xml"/></Relationships>
</file>

<file path=ppt/slides/_rels/slide13.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8.xml"/><Relationship Id="rId7" Type="http://schemas.openxmlformats.org/officeDocument/2006/relationships/slide" Target="slide5.xml"/><Relationship Id="rId2" Type="http://schemas.openxmlformats.org/officeDocument/2006/relationships/slide" Target="slide7.xml"/><Relationship Id="rId1" Type="http://schemas.openxmlformats.org/officeDocument/2006/relationships/slideLayout" Target="../slideLayouts/slideLayout3.xml"/><Relationship Id="rId6" Type="http://schemas.openxmlformats.org/officeDocument/2006/relationships/slide" Target="slide14.xml"/><Relationship Id="rId5" Type="http://schemas.openxmlformats.org/officeDocument/2006/relationships/slide" Target="slide11.xml"/><Relationship Id="rId4" Type="http://schemas.openxmlformats.org/officeDocument/2006/relationships/slide" Target="slide10.xml"/><Relationship Id="rId9" Type="http://schemas.openxmlformats.org/officeDocument/2006/relationships/slide" Target="slide4.xml"/></Relationships>
</file>

<file path=ppt/slides/_rels/slide14.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slide" Target="slide7.xml"/><Relationship Id="rId7" Type="http://schemas.openxmlformats.org/officeDocument/2006/relationships/slide" Target="slide14.xml"/><Relationship Id="rId2" Type="http://schemas.openxmlformats.org/officeDocument/2006/relationships/hyperlink" Target="mailto:statistikerna@sverigesingenjorer.se" TargetMode="External"/><Relationship Id="rId1" Type="http://schemas.openxmlformats.org/officeDocument/2006/relationships/slideLayout" Target="../slideLayouts/slideLayout3.xml"/><Relationship Id="rId6" Type="http://schemas.openxmlformats.org/officeDocument/2006/relationships/slide" Target="slide11.xml"/><Relationship Id="rId5" Type="http://schemas.openxmlformats.org/officeDocument/2006/relationships/slide" Target="slide10.xml"/><Relationship Id="rId10" Type="http://schemas.openxmlformats.org/officeDocument/2006/relationships/slide" Target="slide4.xml"/><Relationship Id="rId4" Type="http://schemas.openxmlformats.org/officeDocument/2006/relationships/slide" Target="slide8.xml"/><Relationship Id="rId9" Type="http://schemas.openxmlformats.org/officeDocument/2006/relationships/slide" Target="slide12.xml"/></Relationships>
</file>

<file path=ppt/slides/_rels/slide15.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hyperlink" Target="http://www.sverigesingenjorer.se/Fortroendevald/Jamstalldhetsarbete/" TargetMode="External"/><Relationship Id="rId7" Type="http://schemas.openxmlformats.org/officeDocument/2006/relationships/slide" Target="slide11.xml"/><Relationship Id="rId2" Type="http://schemas.openxmlformats.org/officeDocument/2006/relationships/hyperlink" Target="http://www.riksdagen.se/sv/Dokument-Lagar/Lagar/Svenskforfattningssamling/Diskrimineringslag-2008567_sfs-2008-567/" TargetMode="External"/><Relationship Id="rId1" Type="http://schemas.openxmlformats.org/officeDocument/2006/relationships/slideLayout" Target="../slideLayouts/slideLayout3.xml"/><Relationship Id="rId6" Type="http://schemas.openxmlformats.org/officeDocument/2006/relationships/slide" Target="slide10.xml"/><Relationship Id="rId11" Type="http://schemas.openxmlformats.org/officeDocument/2006/relationships/slide" Target="slide4.xml"/><Relationship Id="rId5" Type="http://schemas.openxmlformats.org/officeDocument/2006/relationships/slide" Target="slide8.xml"/><Relationship Id="rId10" Type="http://schemas.openxmlformats.org/officeDocument/2006/relationships/slide" Target="slide12.xml"/><Relationship Id="rId4" Type="http://schemas.openxmlformats.org/officeDocument/2006/relationships/slide" Target="slide7.xml"/><Relationship Id="rId9" Type="http://schemas.openxmlformats.org/officeDocument/2006/relationships/slide" Target="slide5.xml"/></Relationships>
</file>

<file path=ppt/slides/_rels/slide16.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4.xml"/><Relationship Id="rId3" Type="http://schemas.openxmlformats.org/officeDocument/2006/relationships/hyperlink" Target="http://www.sverigesingenjorer.se/Documents/AID2010.pdf" TargetMode="External"/><Relationship Id="rId7" Type="http://schemas.openxmlformats.org/officeDocument/2006/relationships/slide" Target="slide8.xml"/><Relationship Id="rId12" Type="http://schemas.openxmlformats.org/officeDocument/2006/relationships/slide" Target="slide12.xml"/><Relationship Id="rId2" Type="http://schemas.openxmlformats.org/officeDocument/2006/relationships/hyperlink" Target="mailto:info@sverigesingenjorer.se" TargetMode="External"/><Relationship Id="rId1" Type="http://schemas.openxmlformats.org/officeDocument/2006/relationships/slideLayout" Target="../slideLayouts/slideLayout3.xml"/><Relationship Id="rId6" Type="http://schemas.openxmlformats.org/officeDocument/2006/relationships/slide" Target="slide7.xml"/><Relationship Id="rId11" Type="http://schemas.openxmlformats.org/officeDocument/2006/relationships/slide" Target="slide5.xml"/><Relationship Id="rId5" Type="http://schemas.openxmlformats.org/officeDocument/2006/relationships/hyperlink" Target="http://sverigesingenjorer.se/medlem/dinlon/lonestatistik/Sidor/default.aspx" TargetMode="External"/><Relationship Id="rId10" Type="http://schemas.openxmlformats.org/officeDocument/2006/relationships/slide" Target="slide14.xml"/><Relationship Id="rId4" Type="http://schemas.openxmlformats.org/officeDocument/2006/relationships/hyperlink" Target="http://www.sverigesingenjorer.se/Loner-avtal-lagar/din-lon/Lonestatistik/" TargetMode="External"/><Relationship Id="rId9" Type="http://schemas.openxmlformats.org/officeDocument/2006/relationships/slide" Target="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slide" Target="slide8.xml"/><Relationship Id="rId7" Type="http://schemas.openxmlformats.org/officeDocument/2006/relationships/slide" Target="slide13.xml"/><Relationship Id="rId2"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10.xml"/><Relationship Id="rId10" Type="http://schemas.openxmlformats.org/officeDocument/2006/relationships/slide" Target="slide12.xml"/><Relationship Id="rId4" Type="http://schemas.openxmlformats.org/officeDocument/2006/relationships/slide" Target="slide9.xml"/><Relationship Id="rId9" Type="http://schemas.openxmlformats.org/officeDocument/2006/relationships/slide" Target="slide5.xml"/></Relationships>
</file>

<file path=ppt/slides/_rels/slide5.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8.xml"/><Relationship Id="rId7" Type="http://schemas.openxmlformats.org/officeDocument/2006/relationships/slide" Target="slide5.xml"/><Relationship Id="rId2" Type="http://schemas.openxmlformats.org/officeDocument/2006/relationships/slide" Target="slide7.xml"/><Relationship Id="rId1" Type="http://schemas.openxmlformats.org/officeDocument/2006/relationships/slideLayout" Target="../slideLayouts/slideLayout3.xml"/><Relationship Id="rId6" Type="http://schemas.openxmlformats.org/officeDocument/2006/relationships/slide" Target="slide14.xml"/><Relationship Id="rId5" Type="http://schemas.openxmlformats.org/officeDocument/2006/relationships/slide" Target="slide11.xml"/><Relationship Id="rId4" Type="http://schemas.openxmlformats.org/officeDocument/2006/relationships/slide" Target="slide10.xml"/><Relationship Id="rId9" Type="http://schemas.openxmlformats.org/officeDocument/2006/relationships/slide" Target="slide4.xml"/></Relationships>
</file>

<file path=ppt/slides/_rels/slide6.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12.xml"/><Relationship Id="rId3" Type="http://schemas.openxmlformats.org/officeDocument/2006/relationships/hyperlink" Target="http://www.konj.se/729.html" TargetMode="External"/><Relationship Id="rId7" Type="http://schemas.openxmlformats.org/officeDocument/2006/relationships/slide" Target="slide7.xml"/><Relationship Id="rId12" Type="http://schemas.openxmlformats.org/officeDocument/2006/relationships/slide" Target="slide5.xml"/><Relationship Id="rId2" Type="http://schemas.openxmlformats.org/officeDocument/2006/relationships/hyperlink" Target="http://www.arbetsformedlingen.se/Om-oss/Statistik-prognoser/Prognoser/Yrkeskompassen-extern-sokning.html?url=1886496582/bladdraYKyrken01.aspx&amp;sv.url=12.172a79512211e45f0d800035" TargetMode="External"/><Relationship Id="rId1" Type="http://schemas.openxmlformats.org/officeDocument/2006/relationships/slideLayout" Target="../slideLayouts/slideLayout3.xml"/><Relationship Id="rId6" Type="http://schemas.openxmlformats.org/officeDocument/2006/relationships/hyperlink" Target="http://www.sverigesingenjorer.se/Global/Dokumentbibliotek/L%c3%b6nestatistik/statistikunderlag_kommuner.pdf" TargetMode="External"/><Relationship Id="rId11" Type="http://schemas.openxmlformats.org/officeDocument/2006/relationships/slide" Target="slide14.xml"/><Relationship Id="rId5" Type="http://schemas.openxmlformats.org/officeDocument/2006/relationships/hyperlink" Target="http://www.sverigesingenjorer.se/Global/Dokumentbibliotek/L%c3%b6nestatistik/Statistikunderlag_Landsting_Regioner.pdf" TargetMode="External"/><Relationship Id="rId10" Type="http://schemas.openxmlformats.org/officeDocument/2006/relationships/slide" Target="slide11.xml"/><Relationship Id="rId4" Type="http://schemas.openxmlformats.org/officeDocument/2006/relationships/hyperlink" Target="http://www.sverigesingenjorer.se/" TargetMode="External"/><Relationship Id="rId9" Type="http://schemas.openxmlformats.org/officeDocument/2006/relationships/slide" Target="slide10.xml"/><Relationship Id="rId14" Type="http://schemas.openxmlformats.org/officeDocument/2006/relationships/slide" Target="slide4.xml"/></Relationships>
</file>

<file path=ppt/slides/_rels/slide7.xml.rels><?xml version="1.0" encoding="UTF-8" standalone="yes"?>
<Relationships xmlns="http://schemas.openxmlformats.org/package/2006/relationships"><Relationship Id="rId8" Type="http://schemas.openxmlformats.org/officeDocument/2006/relationships/slide" Target="slide14.xml"/><Relationship Id="rId3" Type="http://schemas.openxmlformats.org/officeDocument/2006/relationships/hyperlink" Target="http://www.sverigesingenjorer.se/Global/Dokumentbibliotek/Kollektivavtal/SKL/Checklista%20%c3%96verl%c3%a4ggning2.pdf" TargetMode="External"/><Relationship Id="rId7" Type="http://schemas.openxmlformats.org/officeDocument/2006/relationships/slide" Target="slide11.xml"/><Relationship Id="rId2" Type="http://schemas.openxmlformats.org/officeDocument/2006/relationships/hyperlink" Target="Checklista%20&#246;verl&#228;ggning.pdf" TargetMode="External"/><Relationship Id="rId1" Type="http://schemas.openxmlformats.org/officeDocument/2006/relationships/slideLayout" Target="../slideLayouts/slideLayout3.xml"/><Relationship Id="rId6" Type="http://schemas.openxmlformats.org/officeDocument/2006/relationships/slide" Target="slide10.xml"/><Relationship Id="rId11" Type="http://schemas.openxmlformats.org/officeDocument/2006/relationships/slide" Target="slide4.xml"/><Relationship Id="rId5" Type="http://schemas.openxmlformats.org/officeDocument/2006/relationships/slide" Target="slide8.xml"/><Relationship Id="rId10" Type="http://schemas.openxmlformats.org/officeDocument/2006/relationships/slide" Target="slide12.xml"/><Relationship Id="rId4" Type="http://schemas.openxmlformats.org/officeDocument/2006/relationships/slide" Target="slide7.xml"/><Relationship Id="rId9" Type="http://schemas.openxmlformats.org/officeDocument/2006/relationships/slide" Target="slide5.xml"/></Relationships>
</file>

<file path=ppt/slides/_rels/slide8.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4.xml"/><Relationship Id="rId3" Type="http://schemas.openxmlformats.org/officeDocument/2006/relationships/hyperlink" Target="http://www.sverigesingenjorer.se/Documents/loneoversyn_kommunalsektor.pdf" TargetMode="External"/><Relationship Id="rId7" Type="http://schemas.openxmlformats.org/officeDocument/2006/relationships/slide" Target="slide8.xml"/><Relationship Id="rId12" Type="http://schemas.openxmlformats.org/officeDocument/2006/relationships/slide" Target="slide12.xml"/><Relationship Id="rId2" Type="http://schemas.openxmlformats.org/officeDocument/2006/relationships/hyperlink" Target="http://lsok.saco.se/sasdav/login/sverigesingenjorer65641C3C8583_medlem.html" TargetMode="External"/><Relationship Id="rId1" Type="http://schemas.openxmlformats.org/officeDocument/2006/relationships/slideLayout" Target="../slideLayouts/slideLayout3.xml"/><Relationship Id="rId6" Type="http://schemas.openxmlformats.org/officeDocument/2006/relationships/slide" Target="slide7.xml"/><Relationship Id="rId11" Type="http://schemas.openxmlformats.org/officeDocument/2006/relationships/slide" Target="slide5.xml"/><Relationship Id="rId5" Type="http://schemas.openxmlformats.org/officeDocument/2006/relationships/hyperlink" Target="http://www.sverigesingenjorer.se/Global/Dokumentbibliotek/Kollektivavtal/SKL/E-brevmall_i_Word_Din_Nya_L%c3%b6n_2012.doc" TargetMode="External"/><Relationship Id="rId10" Type="http://schemas.openxmlformats.org/officeDocument/2006/relationships/slide" Target="slide14.xml"/><Relationship Id="rId4" Type="http://schemas.openxmlformats.org/officeDocument/2006/relationships/hyperlink" Target="http://www.sverigesingenjorer.se/Loner-avtal-lagar/din-lon/Ditt-lonesamtal/det_lonesattande_samtalet/" TargetMode="External"/><Relationship Id="rId9" Type="http://schemas.openxmlformats.org/officeDocument/2006/relationships/slide" Target="slide11.xml"/></Relationships>
</file>

<file path=ppt/slides/_rels/slide9.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8.xml"/><Relationship Id="rId7" Type="http://schemas.openxmlformats.org/officeDocument/2006/relationships/slide" Target="slide5.xml"/><Relationship Id="rId2" Type="http://schemas.openxmlformats.org/officeDocument/2006/relationships/slide" Target="slide7.xml"/><Relationship Id="rId1" Type="http://schemas.openxmlformats.org/officeDocument/2006/relationships/slideLayout" Target="../slideLayouts/slideLayout3.xml"/><Relationship Id="rId6" Type="http://schemas.openxmlformats.org/officeDocument/2006/relationships/slide" Target="slide14.xml"/><Relationship Id="rId5" Type="http://schemas.openxmlformats.org/officeDocument/2006/relationships/slide" Target="slide11.xml"/><Relationship Id="rId4" Type="http://schemas.openxmlformats.org/officeDocument/2006/relationships/slide" Target="slide10.xml"/><Relationship Id="rId9"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1643042" y="1484785"/>
            <a:ext cx="6403978" cy="4889834"/>
          </a:xfrm>
        </p:spPr>
        <p:txBody>
          <a:bodyPr/>
          <a:lstStyle/>
          <a:p>
            <a:pPr marL="0" indent="0">
              <a:buNone/>
            </a:pPr>
            <a:r>
              <a:rPr lang="sv-SE" sz="1200" dirty="0" smtClean="0">
                <a:latin typeface="Calibri" pitchFamily="34" charset="0"/>
              </a:rPr>
              <a:t>Efter att medlemmarna haft sina lönesättande samtal är det viktigt att ni som fackliga företrädare följer upp kvaliteten i de lönesättande samtalen. </a:t>
            </a:r>
          </a:p>
          <a:p>
            <a:pPr marL="0" indent="0">
              <a:buNone/>
            </a:pPr>
            <a:endParaRPr lang="sv-SE" sz="1200" dirty="0">
              <a:latin typeface="Calibri" pitchFamily="34" charset="0"/>
            </a:endParaRPr>
          </a:p>
          <a:p>
            <a:pPr marL="0" indent="0">
              <a:buNone/>
            </a:pPr>
            <a:r>
              <a:rPr lang="sv-SE" sz="1200" dirty="0" smtClean="0">
                <a:latin typeface="Calibri" pitchFamily="34" charset="0"/>
              </a:rPr>
              <a:t>Ibland sker inte processen som man kommit överens om. Sakliga motiveringar kanske saknas, chef och/eller medarbetare har kanske inte förberett sig tillräckligt. Genom att följa upp samtalen har ni större möjlighet att fortsatt påverka processen och därtill få underlag för avstämningen. Sveriges Ingenjörer har här ett förslag på de frågor som man kan ställa till medlemmarna. Checklista </a:t>
            </a:r>
            <a:r>
              <a:rPr lang="sv-SE" sz="1200" dirty="0" smtClean="0">
                <a:solidFill>
                  <a:srgbClr val="FF0000"/>
                </a:solidFill>
                <a:latin typeface="Calibri" pitchFamily="34" charset="0"/>
                <a:hlinkClick r:id="rId2"/>
              </a:rPr>
              <a:t>nr 2</a:t>
            </a:r>
            <a:r>
              <a:rPr lang="sv-SE" sz="1200" dirty="0" smtClean="0">
                <a:solidFill>
                  <a:srgbClr val="FF0000"/>
                </a:solidFill>
                <a:latin typeface="Calibri" pitchFamily="34" charset="0"/>
                <a:hlinkClick r:id="rId3" action="ppaction://hlinkfile"/>
              </a:rPr>
              <a:t>.</a:t>
            </a:r>
            <a:endParaRPr lang="sv-SE" sz="1200" dirty="0" smtClean="0">
              <a:solidFill>
                <a:srgbClr val="FF0000"/>
              </a:solidFill>
              <a:latin typeface="Calibri" pitchFamily="34" charset="0"/>
            </a:endParaRPr>
          </a:p>
          <a:p>
            <a:endParaRPr lang="sv-SE" dirty="0"/>
          </a:p>
        </p:txBody>
      </p:sp>
      <p:sp>
        <p:nvSpPr>
          <p:cNvPr id="3" name="Rubrik 2"/>
          <p:cNvSpPr>
            <a:spLocks noGrp="1"/>
          </p:cNvSpPr>
          <p:nvPr>
            <p:ph type="title"/>
          </p:nvPr>
        </p:nvSpPr>
        <p:spPr>
          <a:xfrm>
            <a:off x="1609344" y="357166"/>
            <a:ext cx="6391680" cy="1127618"/>
          </a:xfrm>
        </p:spPr>
        <p:txBody>
          <a:bodyPr/>
          <a:lstStyle/>
          <a:p>
            <a:pPr algn="ctr"/>
            <a:r>
              <a:rPr lang="sv-SE" dirty="0" smtClean="0">
                <a:latin typeface="Calibri" pitchFamily="34" charset="0"/>
              </a:rPr>
              <a:t>Kontakt med medlem</a:t>
            </a:r>
            <a:endParaRPr lang="sv-SE" dirty="0">
              <a:latin typeface="Calibri" pitchFamily="34" charset="0"/>
            </a:endParaRPr>
          </a:p>
        </p:txBody>
      </p:sp>
      <p:sp>
        <p:nvSpPr>
          <p:cNvPr id="4" name="Platshållare för datum 3"/>
          <p:cNvSpPr>
            <a:spLocks noGrp="1"/>
          </p:cNvSpPr>
          <p:nvPr>
            <p:ph type="dt" sz="half" idx="2"/>
          </p:nvPr>
        </p:nvSpPr>
        <p:spPr/>
        <p:txBody>
          <a:bodyPr/>
          <a:lstStyle/>
          <a:p>
            <a:fld id="{3CF455BF-2489-47F3-9242-6B277DAE78F5}" type="datetime1">
              <a:rPr lang="sv-SE" smtClean="0"/>
              <a:pPr/>
              <a:t>2013-04-19</a:t>
            </a:fld>
            <a:endParaRPr lang="sv-SE" dirty="0"/>
          </a:p>
        </p:txBody>
      </p:sp>
      <p:sp>
        <p:nvSpPr>
          <p:cNvPr id="5" name="Platshållare för sidfot 4"/>
          <p:cNvSpPr>
            <a:spLocks noGrp="1"/>
          </p:cNvSpPr>
          <p:nvPr>
            <p:ph type="ftr" sz="quarter" idx="3"/>
          </p:nvPr>
        </p:nvSpPr>
        <p:spPr/>
        <p:txBody>
          <a:bodyPr/>
          <a:lstStyle/>
          <a:p>
            <a:endParaRPr lang="sv-SE" dirty="0"/>
          </a:p>
        </p:txBody>
      </p:sp>
      <p:sp>
        <p:nvSpPr>
          <p:cNvPr id="6" name="Platshållare för bildnummer 5"/>
          <p:cNvSpPr>
            <a:spLocks noGrp="1"/>
          </p:cNvSpPr>
          <p:nvPr>
            <p:ph type="sldNum" sz="quarter" idx="4"/>
          </p:nvPr>
        </p:nvSpPr>
        <p:spPr/>
        <p:txBody>
          <a:bodyPr/>
          <a:lstStyle/>
          <a:p>
            <a:fld id="{D3771E17-B1DE-44A2-BBDD-6797D685D60A}" type="slidenum">
              <a:rPr lang="sv-SE" smtClean="0"/>
              <a:pPr/>
              <a:t>10</a:t>
            </a:fld>
            <a:endParaRPr lang="sv-SE"/>
          </a:p>
        </p:txBody>
      </p:sp>
      <p:grpSp>
        <p:nvGrpSpPr>
          <p:cNvPr id="7" name="Grupp 6"/>
          <p:cNvGrpSpPr/>
          <p:nvPr/>
        </p:nvGrpSpPr>
        <p:grpSpPr>
          <a:xfrm>
            <a:off x="539552" y="5517232"/>
            <a:ext cx="720080" cy="576064"/>
            <a:chOff x="539552" y="5517232"/>
            <a:chExt cx="720080" cy="576064"/>
          </a:xfrm>
        </p:grpSpPr>
        <p:grpSp>
          <p:nvGrpSpPr>
            <p:cNvPr id="8" name="Grupp 61"/>
            <p:cNvGrpSpPr/>
            <p:nvPr/>
          </p:nvGrpSpPr>
          <p:grpSpPr>
            <a:xfrm>
              <a:off x="539552" y="5517232"/>
              <a:ext cx="648072" cy="576064"/>
              <a:chOff x="1470823" y="535775"/>
              <a:chExt cx="6194049" cy="5856347"/>
            </a:xfrm>
          </p:grpSpPr>
          <p:sp>
            <p:nvSpPr>
              <p:cNvPr id="10" name="Höger 9"/>
              <p:cNvSpPr/>
              <p:nvPr/>
            </p:nvSpPr>
            <p:spPr>
              <a:xfrm rot="1200000">
                <a:off x="5225711" y="955531"/>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1" name="Höger 4"/>
              <p:cNvSpPr/>
              <p:nvPr/>
            </p:nvSpPr>
            <p:spPr>
              <a:xfrm rot="1200000">
                <a:off x="5228513" y="101813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2" name="Ellips 11">
                <a:hlinkClick r:id="rId4" action="ppaction://hlinksldjump"/>
              </p:cNvPr>
              <p:cNvSpPr/>
              <p:nvPr/>
            </p:nvSpPr>
            <p:spPr>
              <a:xfrm>
                <a:off x="5652120" y="83671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Höger 12"/>
              <p:cNvSpPr/>
              <p:nvPr/>
            </p:nvSpPr>
            <p:spPr>
              <a:xfrm rot="3600000">
                <a:off x="6487347" y="2006342"/>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Höger 8"/>
              <p:cNvSpPr/>
              <p:nvPr/>
            </p:nvSpPr>
            <p:spPr>
              <a:xfrm rot="3600000">
                <a:off x="6510576" y="2044606"/>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5" name="Ellips 14">
                <a:hlinkClick r:id="rId5" action="ppaction://hlinksldjump"/>
              </p:cNvPr>
              <p:cNvSpPr/>
              <p:nvPr/>
            </p:nvSpPr>
            <p:spPr>
              <a:xfrm>
                <a:off x="6501950"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Höger 15"/>
              <p:cNvSpPr/>
              <p:nvPr/>
            </p:nvSpPr>
            <p:spPr>
              <a:xfrm rot="6000000">
                <a:off x="6778368" y="3622274"/>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Höger 12"/>
              <p:cNvSpPr/>
              <p:nvPr/>
            </p:nvSpPr>
            <p:spPr>
              <a:xfrm rot="16800000">
                <a:off x="6832893" y="365501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8" name="Ellips 17"/>
              <p:cNvSpPr/>
              <p:nvPr/>
            </p:nvSpPr>
            <p:spPr>
              <a:xfrm>
                <a:off x="6198536" y="410606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Höger 18"/>
              <p:cNvSpPr/>
              <p:nvPr/>
            </p:nvSpPr>
            <p:spPr>
              <a:xfrm rot="8400000">
                <a:off x="5962602" y="504721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0" name="Höger 16"/>
              <p:cNvSpPr/>
              <p:nvPr/>
            </p:nvSpPr>
            <p:spPr>
              <a:xfrm rot="19200000">
                <a:off x="6044648" y="509585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1" name="Ellips 20">
                <a:hlinkClick r:id="rId6" action="ppaction://hlinksldjump"/>
              </p:cNvPr>
              <p:cNvSpPr/>
              <p:nvPr/>
            </p:nvSpPr>
            <p:spPr>
              <a:xfrm>
                <a:off x="4860032" y="522920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Höger 21"/>
              <p:cNvSpPr/>
              <p:nvPr/>
            </p:nvSpPr>
            <p:spPr>
              <a:xfrm rot="10800000">
                <a:off x="4421755" y="5614418"/>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3" name="Höger 20"/>
              <p:cNvSpPr/>
              <p:nvPr/>
            </p:nvSpPr>
            <p:spPr>
              <a:xfrm>
                <a:off x="4514670" y="569291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4" name="Ellips 23">
                <a:hlinkClick r:id="rId7" action="ppaction://hlinksldjump"/>
              </p:cNvPr>
              <p:cNvSpPr/>
              <p:nvPr/>
            </p:nvSpPr>
            <p:spPr>
              <a:xfrm>
                <a:off x="3112740" y="5229200"/>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Höger 24"/>
              <p:cNvSpPr/>
              <p:nvPr/>
            </p:nvSpPr>
            <p:spPr>
              <a:xfrm rot="13200000">
                <a:off x="2771800" y="5157192"/>
                <a:ext cx="278467"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Höger 24"/>
              <p:cNvSpPr/>
              <p:nvPr/>
            </p:nvSpPr>
            <p:spPr>
              <a:xfrm rot="2400000">
                <a:off x="2845568" y="5262538"/>
                <a:ext cx="194927"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7" name="Höger 26"/>
              <p:cNvSpPr/>
              <p:nvPr/>
            </p:nvSpPr>
            <p:spPr>
              <a:xfrm rot="15600000">
                <a:off x="1874374" y="3606346"/>
                <a:ext cx="315129"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8" name="Höger 28"/>
              <p:cNvSpPr/>
              <p:nvPr/>
            </p:nvSpPr>
            <p:spPr>
              <a:xfrm rot="4800000">
                <a:off x="1929852" y="3731394"/>
                <a:ext cx="220590"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9" name="Ellips 28"/>
              <p:cNvSpPr/>
              <p:nvPr/>
            </p:nvSpPr>
            <p:spPr>
              <a:xfrm>
                <a:off x="1470823"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0" name="Höger 29"/>
              <p:cNvSpPr/>
              <p:nvPr/>
            </p:nvSpPr>
            <p:spPr>
              <a:xfrm rot="18000000">
                <a:off x="2329866" y="202152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1" name="Höger 32"/>
              <p:cNvSpPr/>
              <p:nvPr/>
            </p:nvSpPr>
            <p:spPr>
              <a:xfrm rot="18000000">
                <a:off x="2353095" y="214025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32" name="Ellips 31">
                <a:hlinkClick r:id="rId8" action="ppaction://hlinksldjump"/>
              </p:cNvPr>
              <p:cNvSpPr/>
              <p:nvPr/>
            </p:nvSpPr>
            <p:spPr>
              <a:xfrm>
                <a:off x="2344469" y="872116"/>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3" name="Höger 32"/>
              <p:cNvSpPr/>
              <p:nvPr/>
            </p:nvSpPr>
            <p:spPr>
              <a:xfrm rot="20400000">
                <a:off x="3583794" y="961527"/>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4" name="Höger 36"/>
              <p:cNvSpPr/>
              <p:nvPr/>
            </p:nvSpPr>
            <p:spPr>
              <a:xfrm rot="20400000">
                <a:off x="3586596" y="1055913"/>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35" name="Ellips 34">
                <a:hlinkClick r:id="rId9" action="ppaction://hlinksldjump"/>
              </p:cNvPr>
              <p:cNvSpPr/>
              <p:nvPr/>
            </p:nvSpPr>
            <p:spPr>
              <a:xfrm>
                <a:off x="3991783" y="53577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6" name="Ellips 35">
                <a:hlinkClick r:id="rId10" action="ppaction://hlinksldjump"/>
              </p:cNvPr>
              <p:cNvSpPr/>
              <p:nvPr/>
            </p:nvSpPr>
            <p:spPr>
              <a:xfrm>
                <a:off x="1763688" y="4077072"/>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grpSp>
        <p:sp>
          <p:nvSpPr>
            <p:cNvPr id="9" name="textruta 8"/>
            <p:cNvSpPr txBox="1"/>
            <p:nvPr/>
          </p:nvSpPr>
          <p:spPr>
            <a:xfrm>
              <a:off x="611560" y="5733256"/>
              <a:ext cx="648072" cy="215444"/>
            </a:xfrm>
            <a:prstGeom prst="rect">
              <a:avLst/>
            </a:prstGeom>
            <a:noFill/>
          </p:spPr>
          <p:txBody>
            <a:bodyPr wrap="square" rtlCol="0">
              <a:spAutoFit/>
            </a:bodyPr>
            <a:lstStyle/>
            <a:p>
              <a:r>
                <a:rPr lang="sv-SE" sz="800" dirty="0" smtClean="0">
                  <a:hlinkClick r:id="rId11" action="ppaction://hlinksldjump"/>
                </a:rPr>
                <a:t>HÖK-T</a:t>
              </a:r>
              <a:endParaRPr lang="sv-SE" sz="800" dirty="0"/>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0" indent="0">
              <a:buNone/>
            </a:pPr>
            <a:r>
              <a:rPr lang="sv-SE" sz="1200" dirty="0" smtClean="0">
                <a:latin typeface="Calibri" pitchFamily="34" charset="0"/>
              </a:rPr>
              <a:t>I en löneöversyn enligt dialogmodellen är avstämningen det tillfälle där parterna analyserar löneöversynsprocessen. Som en del i avstämningen eftersträvas samsyn kring sambandet mellan överläggning och resultat av löneöversyn, till exempel i diskrimineringsfrågor, prioriteringsfrågor mm. Sveriges Ingenjörer har sammanställt en checklista </a:t>
            </a:r>
            <a:r>
              <a:rPr lang="sv-SE" sz="1200" dirty="0" smtClean="0">
                <a:latin typeface="Calibri" pitchFamily="34" charset="0"/>
                <a:hlinkClick r:id="rId2"/>
              </a:rPr>
              <a:t>nr 3 </a:t>
            </a:r>
            <a:r>
              <a:rPr lang="sv-SE" sz="1200" dirty="0" smtClean="0">
                <a:latin typeface="Calibri" pitchFamily="34" charset="0"/>
              </a:rPr>
              <a:t>med förslag på vad man bör ta upp under avstämningen.</a:t>
            </a:r>
          </a:p>
          <a:p>
            <a:endParaRPr lang="sv-SE" sz="1200" dirty="0" smtClean="0"/>
          </a:p>
          <a:p>
            <a:pPr marL="0" indent="0">
              <a:buNone/>
            </a:pPr>
            <a:r>
              <a:rPr lang="sv-SE" sz="1200" dirty="0" smtClean="0">
                <a:latin typeface="Calibri" pitchFamily="34" charset="0"/>
              </a:rPr>
              <a:t>Om ni kommit överens om att arbeta efter dialogmodellen ska nu arbetsgivaren till dig som förtroendevald meddela sitt samlade förslag till ny lön på individnivå. Förslaget och dialogens kvalitet stäms av mellan dig och arbetsgivaren. Avstämningen ska ske senast två veckor efter det att förslaget meddelats dig, såvida ni inte kommit överens om annat.</a:t>
            </a:r>
          </a:p>
          <a:p>
            <a:endParaRPr lang="sv-SE" sz="1200" dirty="0" smtClean="0">
              <a:latin typeface="Calibri" pitchFamily="34" charset="0"/>
            </a:endParaRPr>
          </a:p>
          <a:p>
            <a:pPr marL="0" indent="0">
              <a:buNone/>
            </a:pPr>
            <a:r>
              <a:rPr lang="sv-SE" sz="1200" dirty="0" smtClean="0">
                <a:latin typeface="Calibri" pitchFamily="34" charset="0"/>
              </a:rPr>
              <a:t>Vid avstämningen ska även den kommande löneöversynen gås igenom särskilt vad avser samarbetsformer, chefernas roll, lönedialogen, kopplingen till budgetarbetet och analysen. Resultatet av avstämningen ska således utgöra avstamp inför kommande översyn. </a:t>
            </a:r>
            <a:r>
              <a:rPr lang="sv-SE" sz="1200" i="1" dirty="0" smtClean="0">
                <a:latin typeface="Calibri" pitchFamily="34" charset="0"/>
              </a:rPr>
              <a:t>(</a:t>
            </a:r>
            <a:r>
              <a:rPr lang="sv-SE" sz="1200" i="1" dirty="0" err="1" smtClean="0">
                <a:latin typeface="Calibri" pitchFamily="34" charset="0"/>
              </a:rPr>
              <a:t>Hänvisn</a:t>
            </a:r>
            <a:r>
              <a:rPr lang="sv-SE" sz="1200" i="1" dirty="0" smtClean="0">
                <a:latin typeface="Calibri" pitchFamily="34" charset="0"/>
              </a:rPr>
              <a:t>. till HÖK, se bild 1)</a:t>
            </a:r>
            <a:endParaRPr lang="sv-SE" sz="1200" dirty="0" smtClean="0">
              <a:latin typeface="Calibri" pitchFamily="34" charset="0"/>
            </a:endParaRPr>
          </a:p>
          <a:p>
            <a:endParaRPr lang="sv-SE" dirty="0"/>
          </a:p>
        </p:txBody>
      </p:sp>
      <p:sp>
        <p:nvSpPr>
          <p:cNvPr id="3" name="Rubrik 2"/>
          <p:cNvSpPr>
            <a:spLocks noGrp="1"/>
          </p:cNvSpPr>
          <p:nvPr>
            <p:ph type="title"/>
          </p:nvPr>
        </p:nvSpPr>
        <p:spPr/>
        <p:txBody>
          <a:bodyPr/>
          <a:lstStyle/>
          <a:p>
            <a:pPr algn="ctr"/>
            <a:r>
              <a:rPr lang="sv-SE" dirty="0" smtClean="0">
                <a:latin typeface="Calibri" pitchFamily="34" charset="0"/>
              </a:rPr>
              <a:t>Avstämning</a:t>
            </a:r>
            <a:endParaRPr lang="sv-SE" dirty="0">
              <a:latin typeface="Calibri" pitchFamily="34" charset="0"/>
            </a:endParaRPr>
          </a:p>
        </p:txBody>
      </p:sp>
      <p:sp>
        <p:nvSpPr>
          <p:cNvPr id="4" name="Platshållare för datum 3"/>
          <p:cNvSpPr>
            <a:spLocks noGrp="1"/>
          </p:cNvSpPr>
          <p:nvPr>
            <p:ph type="dt" sz="half" idx="2"/>
          </p:nvPr>
        </p:nvSpPr>
        <p:spPr/>
        <p:txBody>
          <a:bodyPr/>
          <a:lstStyle/>
          <a:p>
            <a:fld id="{2274A8CB-D427-4F28-AA42-583AD9B2E95B}" type="datetime1">
              <a:rPr lang="sv-SE" smtClean="0"/>
              <a:pPr/>
              <a:t>2013-04-19</a:t>
            </a:fld>
            <a:endParaRPr lang="sv-SE" dirty="0"/>
          </a:p>
        </p:txBody>
      </p:sp>
      <p:sp>
        <p:nvSpPr>
          <p:cNvPr id="5" name="Platshållare för sidfot 4"/>
          <p:cNvSpPr>
            <a:spLocks noGrp="1"/>
          </p:cNvSpPr>
          <p:nvPr>
            <p:ph type="ftr" sz="quarter" idx="3"/>
          </p:nvPr>
        </p:nvSpPr>
        <p:spPr/>
        <p:txBody>
          <a:bodyPr/>
          <a:lstStyle/>
          <a:p>
            <a:endParaRPr lang="sv-SE" dirty="0"/>
          </a:p>
        </p:txBody>
      </p:sp>
      <p:sp>
        <p:nvSpPr>
          <p:cNvPr id="6" name="Platshållare för bildnummer 5"/>
          <p:cNvSpPr>
            <a:spLocks noGrp="1"/>
          </p:cNvSpPr>
          <p:nvPr>
            <p:ph type="sldNum" sz="quarter" idx="4"/>
          </p:nvPr>
        </p:nvSpPr>
        <p:spPr/>
        <p:txBody>
          <a:bodyPr/>
          <a:lstStyle/>
          <a:p>
            <a:fld id="{D3771E17-B1DE-44A2-BBDD-6797D685D60A}" type="slidenum">
              <a:rPr lang="sv-SE" smtClean="0"/>
              <a:pPr/>
              <a:t>11</a:t>
            </a:fld>
            <a:endParaRPr lang="sv-SE"/>
          </a:p>
        </p:txBody>
      </p:sp>
      <p:grpSp>
        <p:nvGrpSpPr>
          <p:cNvPr id="7" name="Grupp 6"/>
          <p:cNvGrpSpPr/>
          <p:nvPr/>
        </p:nvGrpSpPr>
        <p:grpSpPr>
          <a:xfrm>
            <a:off x="539552" y="5517232"/>
            <a:ext cx="720080" cy="576064"/>
            <a:chOff x="539552" y="5517232"/>
            <a:chExt cx="720080" cy="576064"/>
          </a:xfrm>
        </p:grpSpPr>
        <p:grpSp>
          <p:nvGrpSpPr>
            <p:cNvPr id="8" name="Grupp 61"/>
            <p:cNvGrpSpPr/>
            <p:nvPr/>
          </p:nvGrpSpPr>
          <p:grpSpPr>
            <a:xfrm>
              <a:off x="539552" y="5517232"/>
              <a:ext cx="648072" cy="576064"/>
              <a:chOff x="1470823" y="535775"/>
              <a:chExt cx="6194049" cy="5856347"/>
            </a:xfrm>
          </p:grpSpPr>
          <p:sp>
            <p:nvSpPr>
              <p:cNvPr id="10" name="Höger 9"/>
              <p:cNvSpPr/>
              <p:nvPr/>
            </p:nvSpPr>
            <p:spPr>
              <a:xfrm rot="1200000">
                <a:off x="5225711" y="955531"/>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1" name="Höger 4"/>
              <p:cNvSpPr/>
              <p:nvPr/>
            </p:nvSpPr>
            <p:spPr>
              <a:xfrm rot="1200000">
                <a:off x="5228513" y="101813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2" name="Ellips 11">
                <a:hlinkClick r:id="rId3" action="ppaction://hlinksldjump"/>
              </p:cNvPr>
              <p:cNvSpPr/>
              <p:nvPr/>
            </p:nvSpPr>
            <p:spPr>
              <a:xfrm>
                <a:off x="5652120" y="83671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Höger 12"/>
              <p:cNvSpPr/>
              <p:nvPr/>
            </p:nvSpPr>
            <p:spPr>
              <a:xfrm rot="3600000">
                <a:off x="6487347" y="2006342"/>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Höger 8"/>
              <p:cNvSpPr/>
              <p:nvPr/>
            </p:nvSpPr>
            <p:spPr>
              <a:xfrm rot="3600000">
                <a:off x="6510576" y="2044606"/>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5" name="Ellips 14">
                <a:hlinkClick r:id="rId4" action="ppaction://hlinksldjump"/>
              </p:cNvPr>
              <p:cNvSpPr/>
              <p:nvPr/>
            </p:nvSpPr>
            <p:spPr>
              <a:xfrm>
                <a:off x="6501950"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Höger 15"/>
              <p:cNvSpPr/>
              <p:nvPr/>
            </p:nvSpPr>
            <p:spPr>
              <a:xfrm rot="6000000">
                <a:off x="6778368" y="3622274"/>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Höger 12"/>
              <p:cNvSpPr/>
              <p:nvPr/>
            </p:nvSpPr>
            <p:spPr>
              <a:xfrm rot="16800000">
                <a:off x="6832893" y="365501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8" name="Ellips 17"/>
              <p:cNvSpPr/>
              <p:nvPr/>
            </p:nvSpPr>
            <p:spPr>
              <a:xfrm>
                <a:off x="6198536" y="410606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Höger 18"/>
              <p:cNvSpPr/>
              <p:nvPr/>
            </p:nvSpPr>
            <p:spPr>
              <a:xfrm rot="8400000">
                <a:off x="5962602" y="504721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0" name="Höger 16"/>
              <p:cNvSpPr/>
              <p:nvPr/>
            </p:nvSpPr>
            <p:spPr>
              <a:xfrm rot="19200000">
                <a:off x="6044648" y="509585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1" name="Ellips 20">
                <a:hlinkClick r:id="rId5" action="ppaction://hlinksldjump"/>
              </p:cNvPr>
              <p:cNvSpPr/>
              <p:nvPr/>
            </p:nvSpPr>
            <p:spPr>
              <a:xfrm>
                <a:off x="4860032" y="522920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Höger 21"/>
              <p:cNvSpPr/>
              <p:nvPr/>
            </p:nvSpPr>
            <p:spPr>
              <a:xfrm rot="10800000">
                <a:off x="4421755" y="5614418"/>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3" name="Höger 20"/>
              <p:cNvSpPr/>
              <p:nvPr/>
            </p:nvSpPr>
            <p:spPr>
              <a:xfrm>
                <a:off x="4514670" y="569291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4" name="Ellips 23">
                <a:hlinkClick r:id="rId6" action="ppaction://hlinksldjump"/>
              </p:cNvPr>
              <p:cNvSpPr/>
              <p:nvPr/>
            </p:nvSpPr>
            <p:spPr>
              <a:xfrm>
                <a:off x="3112740" y="5229200"/>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Höger 24"/>
              <p:cNvSpPr/>
              <p:nvPr/>
            </p:nvSpPr>
            <p:spPr>
              <a:xfrm rot="13200000">
                <a:off x="2771800" y="5157192"/>
                <a:ext cx="278467"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Höger 24"/>
              <p:cNvSpPr/>
              <p:nvPr/>
            </p:nvSpPr>
            <p:spPr>
              <a:xfrm rot="2400000">
                <a:off x="2845568" y="5262538"/>
                <a:ext cx="194927"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7" name="Höger 26"/>
              <p:cNvSpPr/>
              <p:nvPr/>
            </p:nvSpPr>
            <p:spPr>
              <a:xfrm rot="15600000">
                <a:off x="1874374" y="3606346"/>
                <a:ext cx="315129"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8" name="Höger 28"/>
              <p:cNvSpPr/>
              <p:nvPr/>
            </p:nvSpPr>
            <p:spPr>
              <a:xfrm rot="4800000">
                <a:off x="1929852" y="3731394"/>
                <a:ext cx="220590"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9" name="Ellips 28"/>
              <p:cNvSpPr/>
              <p:nvPr/>
            </p:nvSpPr>
            <p:spPr>
              <a:xfrm>
                <a:off x="1470823"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0" name="Höger 29"/>
              <p:cNvSpPr/>
              <p:nvPr/>
            </p:nvSpPr>
            <p:spPr>
              <a:xfrm rot="18000000">
                <a:off x="2329866" y="202152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1" name="Höger 32"/>
              <p:cNvSpPr/>
              <p:nvPr/>
            </p:nvSpPr>
            <p:spPr>
              <a:xfrm rot="18000000">
                <a:off x="2353095" y="214025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32" name="Ellips 31">
                <a:hlinkClick r:id="rId7" action="ppaction://hlinksldjump"/>
              </p:cNvPr>
              <p:cNvSpPr/>
              <p:nvPr/>
            </p:nvSpPr>
            <p:spPr>
              <a:xfrm>
                <a:off x="2344469" y="872116"/>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3" name="Höger 32"/>
              <p:cNvSpPr/>
              <p:nvPr/>
            </p:nvSpPr>
            <p:spPr>
              <a:xfrm rot="20400000">
                <a:off x="3583794" y="961527"/>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4" name="Höger 36"/>
              <p:cNvSpPr/>
              <p:nvPr/>
            </p:nvSpPr>
            <p:spPr>
              <a:xfrm rot="20400000">
                <a:off x="3586596" y="1055913"/>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35" name="Ellips 34">
                <a:hlinkClick r:id="rId8" action="ppaction://hlinksldjump"/>
              </p:cNvPr>
              <p:cNvSpPr/>
              <p:nvPr/>
            </p:nvSpPr>
            <p:spPr>
              <a:xfrm>
                <a:off x="3991783" y="53577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6" name="Ellips 35">
                <a:hlinkClick r:id="rId9" action="ppaction://hlinksldjump"/>
              </p:cNvPr>
              <p:cNvSpPr/>
              <p:nvPr/>
            </p:nvSpPr>
            <p:spPr>
              <a:xfrm>
                <a:off x="1763688" y="4077072"/>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grpSp>
        <p:sp>
          <p:nvSpPr>
            <p:cNvPr id="9" name="textruta 8"/>
            <p:cNvSpPr txBox="1"/>
            <p:nvPr/>
          </p:nvSpPr>
          <p:spPr>
            <a:xfrm>
              <a:off x="611560" y="5733256"/>
              <a:ext cx="648072" cy="215444"/>
            </a:xfrm>
            <a:prstGeom prst="rect">
              <a:avLst/>
            </a:prstGeom>
            <a:noFill/>
          </p:spPr>
          <p:txBody>
            <a:bodyPr wrap="square" rtlCol="0">
              <a:spAutoFit/>
            </a:bodyPr>
            <a:lstStyle/>
            <a:p>
              <a:r>
                <a:rPr lang="sv-SE" sz="800" dirty="0" smtClean="0">
                  <a:hlinkClick r:id="rId10" action="ppaction://hlinksldjump"/>
                </a:rPr>
                <a:t>HÖK-T</a:t>
              </a:r>
              <a:endParaRPr lang="sv-SE" sz="800" dirty="0"/>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0" indent="0">
              <a:buNone/>
            </a:pPr>
            <a:r>
              <a:rPr lang="sv-SE" sz="1200" dirty="0" smtClean="0">
                <a:latin typeface="Calibri" pitchFamily="34" charset="0"/>
              </a:rPr>
              <a:t>Efter avstämningen anses arbetsgivarens förslag till nya löner fastställda och de ingår i det lokala kollektivavtalet om lön och allmänna anställningsvillkor.</a:t>
            </a:r>
          </a:p>
          <a:p>
            <a:pPr>
              <a:buNone/>
            </a:pPr>
            <a:endParaRPr lang="sv-SE" sz="1200" dirty="0" smtClean="0">
              <a:latin typeface="Calibri" pitchFamily="34" charset="0"/>
            </a:endParaRPr>
          </a:p>
          <a:p>
            <a:pPr marL="0" indent="0">
              <a:buNone/>
            </a:pPr>
            <a:r>
              <a:rPr lang="sv-SE" sz="1200" dirty="0" smtClean="0">
                <a:latin typeface="Calibri" pitchFamily="34" charset="0"/>
              </a:rPr>
              <a:t>När avtalet är undertecknat är det arbetsgivarens ansvar att genom lönesättande chefer informera medlemmarna om den nya lönen i det så kallade lönebeskedssamtalet. </a:t>
            </a:r>
          </a:p>
          <a:p>
            <a:endParaRPr lang="sv-SE" sz="1200" dirty="0" smtClean="0">
              <a:latin typeface="Calibri" pitchFamily="34" charset="0"/>
            </a:endParaRPr>
          </a:p>
          <a:p>
            <a:pPr marL="0" indent="0">
              <a:buNone/>
            </a:pPr>
            <a:r>
              <a:rPr lang="sv-SE" sz="1200" dirty="0" smtClean="0">
                <a:latin typeface="Calibri" pitchFamily="34" charset="0"/>
              </a:rPr>
              <a:t>Lönebeskedsamtalet ska vara ett kvitto på vad som sades under det lönesättande samtalet och syfta till att koppla samman hela löneprocessen för chef/medarbetare. Vid samtalet ska chefen tydligt motivera löneökningen så att den anställde får klart för sig vad dennes lön grundar sig på. </a:t>
            </a:r>
          </a:p>
          <a:p>
            <a:endParaRPr lang="sv-SE" dirty="0"/>
          </a:p>
        </p:txBody>
      </p:sp>
      <p:sp>
        <p:nvSpPr>
          <p:cNvPr id="3" name="Rubrik 2"/>
          <p:cNvSpPr>
            <a:spLocks noGrp="1"/>
          </p:cNvSpPr>
          <p:nvPr>
            <p:ph type="title"/>
          </p:nvPr>
        </p:nvSpPr>
        <p:spPr/>
        <p:txBody>
          <a:bodyPr/>
          <a:lstStyle/>
          <a:p>
            <a:pPr algn="ctr"/>
            <a:r>
              <a:rPr lang="sv-SE" dirty="0" smtClean="0">
                <a:latin typeface="Calibri" pitchFamily="34" charset="0"/>
              </a:rPr>
              <a:t>Lönebeskedssamtal</a:t>
            </a:r>
            <a:endParaRPr lang="sv-SE" dirty="0">
              <a:latin typeface="Calibri" pitchFamily="34" charset="0"/>
            </a:endParaRPr>
          </a:p>
        </p:txBody>
      </p:sp>
      <p:sp>
        <p:nvSpPr>
          <p:cNvPr id="4" name="Platshållare för datum 3"/>
          <p:cNvSpPr>
            <a:spLocks noGrp="1"/>
          </p:cNvSpPr>
          <p:nvPr>
            <p:ph type="dt" sz="half" idx="2"/>
          </p:nvPr>
        </p:nvSpPr>
        <p:spPr/>
        <p:txBody>
          <a:bodyPr/>
          <a:lstStyle/>
          <a:p>
            <a:fld id="{3965A4DE-E6AD-45F0-B115-EACC7DBBE1EA}" type="datetime1">
              <a:rPr lang="sv-SE" smtClean="0"/>
              <a:pPr/>
              <a:t>2013-04-19</a:t>
            </a:fld>
            <a:endParaRPr lang="sv-SE" dirty="0"/>
          </a:p>
        </p:txBody>
      </p:sp>
      <p:sp>
        <p:nvSpPr>
          <p:cNvPr id="5" name="Platshållare för sidfot 4"/>
          <p:cNvSpPr>
            <a:spLocks noGrp="1"/>
          </p:cNvSpPr>
          <p:nvPr>
            <p:ph type="ftr" sz="quarter" idx="3"/>
          </p:nvPr>
        </p:nvSpPr>
        <p:spPr/>
        <p:txBody>
          <a:bodyPr/>
          <a:lstStyle/>
          <a:p>
            <a:endParaRPr lang="sv-SE" dirty="0"/>
          </a:p>
        </p:txBody>
      </p:sp>
      <p:sp>
        <p:nvSpPr>
          <p:cNvPr id="6" name="Platshållare för bildnummer 5"/>
          <p:cNvSpPr>
            <a:spLocks noGrp="1"/>
          </p:cNvSpPr>
          <p:nvPr>
            <p:ph type="sldNum" sz="quarter" idx="4"/>
          </p:nvPr>
        </p:nvSpPr>
        <p:spPr/>
        <p:txBody>
          <a:bodyPr/>
          <a:lstStyle/>
          <a:p>
            <a:fld id="{D3771E17-B1DE-44A2-BBDD-6797D685D60A}" type="slidenum">
              <a:rPr lang="sv-SE" smtClean="0"/>
              <a:pPr/>
              <a:t>12</a:t>
            </a:fld>
            <a:endParaRPr lang="sv-SE" dirty="0"/>
          </a:p>
        </p:txBody>
      </p:sp>
      <p:grpSp>
        <p:nvGrpSpPr>
          <p:cNvPr id="7" name="Grupp 6"/>
          <p:cNvGrpSpPr/>
          <p:nvPr/>
        </p:nvGrpSpPr>
        <p:grpSpPr>
          <a:xfrm>
            <a:off x="539552" y="5517232"/>
            <a:ext cx="720080" cy="576064"/>
            <a:chOff x="539552" y="5517232"/>
            <a:chExt cx="720080" cy="576064"/>
          </a:xfrm>
        </p:grpSpPr>
        <p:grpSp>
          <p:nvGrpSpPr>
            <p:cNvPr id="8" name="Grupp 61"/>
            <p:cNvGrpSpPr/>
            <p:nvPr/>
          </p:nvGrpSpPr>
          <p:grpSpPr>
            <a:xfrm>
              <a:off x="539552" y="5517232"/>
              <a:ext cx="648072" cy="576064"/>
              <a:chOff x="1470823" y="535775"/>
              <a:chExt cx="6194049" cy="5856347"/>
            </a:xfrm>
          </p:grpSpPr>
          <p:sp>
            <p:nvSpPr>
              <p:cNvPr id="10" name="Höger 9"/>
              <p:cNvSpPr/>
              <p:nvPr/>
            </p:nvSpPr>
            <p:spPr>
              <a:xfrm rot="1200000">
                <a:off x="5225711" y="955531"/>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1" name="Höger 4"/>
              <p:cNvSpPr/>
              <p:nvPr/>
            </p:nvSpPr>
            <p:spPr>
              <a:xfrm rot="1200000">
                <a:off x="5228513" y="101813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2" name="Ellips 11">
                <a:hlinkClick r:id="rId2" action="ppaction://hlinksldjump"/>
              </p:cNvPr>
              <p:cNvSpPr/>
              <p:nvPr/>
            </p:nvSpPr>
            <p:spPr>
              <a:xfrm>
                <a:off x="5652120" y="83671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Höger 12"/>
              <p:cNvSpPr/>
              <p:nvPr/>
            </p:nvSpPr>
            <p:spPr>
              <a:xfrm rot="3600000">
                <a:off x="6487347" y="2006342"/>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Höger 8"/>
              <p:cNvSpPr/>
              <p:nvPr/>
            </p:nvSpPr>
            <p:spPr>
              <a:xfrm rot="3600000">
                <a:off x="6510576" y="2044606"/>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5" name="Ellips 14">
                <a:hlinkClick r:id="rId3" action="ppaction://hlinksldjump"/>
              </p:cNvPr>
              <p:cNvSpPr/>
              <p:nvPr/>
            </p:nvSpPr>
            <p:spPr>
              <a:xfrm>
                <a:off x="6501950"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Höger 15"/>
              <p:cNvSpPr/>
              <p:nvPr/>
            </p:nvSpPr>
            <p:spPr>
              <a:xfrm rot="6000000">
                <a:off x="6778368" y="3622274"/>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Höger 12"/>
              <p:cNvSpPr/>
              <p:nvPr/>
            </p:nvSpPr>
            <p:spPr>
              <a:xfrm rot="16800000">
                <a:off x="6832893" y="365501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8" name="Ellips 17"/>
              <p:cNvSpPr/>
              <p:nvPr/>
            </p:nvSpPr>
            <p:spPr>
              <a:xfrm>
                <a:off x="6198536" y="410606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Höger 18"/>
              <p:cNvSpPr/>
              <p:nvPr/>
            </p:nvSpPr>
            <p:spPr>
              <a:xfrm rot="8400000">
                <a:off x="5962602" y="504721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0" name="Höger 16"/>
              <p:cNvSpPr/>
              <p:nvPr/>
            </p:nvSpPr>
            <p:spPr>
              <a:xfrm rot="19200000">
                <a:off x="6044648" y="509585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1" name="Ellips 20">
                <a:hlinkClick r:id="rId4" action="ppaction://hlinksldjump"/>
              </p:cNvPr>
              <p:cNvSpPr/>
              <p:nvPr/>
            </p:nvSpPr>
            <p:spPr>
              <a:xfrm>
                <a:off x="4860032" y="522920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Höger 21"/>
              <p:cNvSpPr/>
              <p:nvPr/>
            </p:nvSpPr>
            <p:spPr>
              <a:xfrm rot="10800000">
                <a:off x="4421755" y="5614418"/>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3" name="Höger 20"/>
              <p:cNvSpPr/>
              <p:nvPr/>
            </p:nvSpPr>
            <p:spPr>
              <a:xfrm>
                <a:off x="4514670" y="569291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4" name="Ellips 23">
                <a:hlinkClick r:id="rId5" action="ppaction://hlinksldjump"/>
              </p:cNvPr>
              <p:cNvSpPr/>
              <p:nvPr/>
            </p:nvSpPr>
            <p:spPr>
              <a:xfrm>
                <a:off x="3112740" y="5229200"/>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Höger 24"/>
              <p:cNvSpPr/>
              <p:nvPr/>
            </p:nvSpPr>
            <p:spPr>
              <a:xfrm rot="13200000">
                <a:off x="2771800" y="5157192"/>
                <a:ext cx="278467"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Höger 24"/>
              <p:cNvSpPr/>
              <p:nvPr/>
            </p:nvSpPr>
            <p:spPr>
              <a:xfrm rot="2400000">
                <a:off x="2845568" y="5262538"/>
                <a:ext cx="194927"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7" name="Höger 26"/>
              <p:cNvSpPr/>
              <p:nvPr/>
            </p:nvSpPr>
            <p:spPr>
              <a:xfrm rot="15600000">
                <a:off x="1874374" y="3606346"/>
                <a:ext cx="315129"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8" name="Höger 28"/>
              <p:cNvSpPr/>
              <p:nvPr/>
            </p:nvSpPr>
            <p:spPr>
              <a:xfrm rot="4800000">
                <a:off x="1929852" y="3731394"/>
                <a:ext cx="220590"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9" name="Ellips 28"/>
              <p:cNvSpPr/>
              <p:nvPr/>
            </p:nvSpPr>
            <p:spPr>
              <a:xfrm>
                <a:off x="1470823"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0" name="Höger 29"/>
              <p:cNvSpPr/>
              <p:nvPr/>
            </p:nvSpPr>
            <p:spPr>
              <a:xfrm rot="18000000">
                <a:off x="2329866" y="202152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1" name="Höger 32"/>
              <p:cNvSpPr/>
              <p:nvPr/>
            </p:nvSpPr>
            <p:spPr>
              <a:xfrm rot="18000000">
                <a:off x="2353095" y="214025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32" name="Ellips 31">
                <a:hlinkClick r:id="rId6" action="ppaction://hlinksldjump"/>
              </p:cNvPr>
              <p:cNvSpPr/>
              <p:nvPr/>
            </p:nvSpPr>
            <p:spPr>
              <a:xfrm>
                <a:off x="2344469" y="872116"/>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3" name="Höger 32"/>
              <p:cNvSpPr/>
              <p:nvPr/>
            </p:nvSpPr>
            <p:spPr>
              <a:xfrm rot="20400000">
                <a:off x="3583794" y="961527"/>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4" name="Höger 36"/>
              <p:cNvSpPr/>
              <p:nvPr/>
            </p:nvSpPr>
            <p:spPr>
              <a:xfrm rot="20400000">
                <a:off x="3586596" y="1055913"/>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35" name="Ellips 34">
                <a:hlinkClick r:id="rId7" action="ppaction://hlinksldjump"/>
              </p:cNvPr>
              <p:cNvSpPr/>
              <p:nvPr/>
            </p:nvSpPr>
            <p:spPr>
              <a:xfrm>
                <a:off x="3991783" y="53577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6" name="Ellips 35">
                <a:hlinkClick r:id="rId8" action="ppaction://hlinksldjump"/>
              </p:cNvPr>
              <p:cNvSpPr/>
              <p:nvPr/>
            </p:nvSpPr>
            <p:spPr>
              <a:xfrm>
                <a:off x="1763688" y="4077072"/>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grpSp>
        <p:sp>
          <p:nvSpPr>
            <p:cNvPr id="9" name="textruta 8"/>
            <p:cNvSpPr txBox="1"/>
            <p:nvPr/>
          </p:nvSpPr>
          <p:spPr>
            <a:xfrm>
              <a:off x="611560" y="5733256"/>
              <a:ext cx="648072" cy="215444"/>
            </a:xfrm>
            <a:prstGeom prst="rect">
              <a:avLst/>
            </a:prstGeom>
            <a:noFill/>
          </p:spPr>
          <p:txBody>
            <a:bodyPr wrap="square" rtlCol="0">
              <a:spAutoFit/>
            </a:bodyPr>
            <a:lstStyle/>
            <a:p>
              <a:r>
                <a:rPr lang="sv-SE" sz="800" dirty="0" smtClean="0">
                  <a:hlinkClick r:id="rId9" action="ppaction://hlinksldjump"/>
                </a:rPr>
                <a:t>HÖK-T</a:t>
              </a:r>
              <a:endParaRPr lang="sv-SE" sz="800" dirty="0"/>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0" indent="0">
              <a:buNone/>
            </a:pPr>
            <a:r>
              <a:rPr lang="sv-SE" sz="1200" dirty="0" smtClean="0">
                <a:latin typeface="Calibri" pitchFamily="34" charset="0"/>
              </a:rPr>
              <a:t>För att få en fungerande och framförallt sammanhållen löneprocess förutsätts att man även har ett medarbetarsamtal (utvecklingssamtal). Obeaktat vad man kallar samtalet krävs ett förberett, årligen återkommande samtal mellan chef och medlem. Vid samtalet bör diskuteras mål, motivation, trivsel, framtid och nya individuella mål som ska bli underlag i en individuell mål- och utvecklingsplan. Det är sedan till dessa mål man återkopplar i det lönesättande samtalet. </a:t>
            </a:r>
          </a:p>
          <a:p>
            <a:endParaRPr lang="sv-SE" sz="1200" dirty="0" smtClean="0">
              <a:latin typeface="Calibri" pitchFamily="34" charset="0"/>
            </a:endParaRPr>
          </a:p>
          <a:p>
            <a:pPr marL="0" indent="0">
              <a:buNone/>
            </a:pPr>
            <a:r>
              <a:rPr lang="sv-SE" sz="1200" dirty="0" smtClean="0">
                <a:latin typeface="Calibri" pitchFamily="34" charset="0"/>
              </a:rPr>
              <a:t>För Sveriges Ingenjörers medlemmar är detta samtal även till gagn för den personliga utvecklingen. Ett väl genomfört utvecklingssamtal där chef och medarbetare öppet samtalar kring framtiden är grunden för en personlig kompetensutveckling. </a:t>
            </a:r>
          </a:p>
          <a:p>
            <a:endParaRPr lang="sv-SE" dirty="0"/>
          </a:p>
        </p:txBody>
      </p:sp>
      <p:sp>
        <p:nvSpPr>
          <p:cNvPr id="3" name="Rubrik 2"/>
          <p:cNvSpPr>
            <a:spLocks noGrp="1"/>
          </p:cNvSpPr>
          <p:nvPr>
            <p:ph type="title"/>
          </p:nvPr>
        </p:nvSpPr>
        <p:spPr/>
        <p:txBody>
          <a:bodyPr/>
          <a:lstStyle/>
          <a:p>
            <a:pPr algn="ctr"/>
            <a:r>
              <a:rPr lang="sv-SE" dirty="0" smtClean="0">
                <a:latin typeface="Calibri" pitchFamily="34" charset="0"/>
              </a:rPr>
              <a:t>Utvecklingssamtal</a:t>
            </a:r>
            <a:endParaRPr lang="sv-SE" dirty="0"/>
          </a:p>
        </p:txBody>
      </p:sp>
      <p:sp>
        <p:nvSpPr>
          <p:cNvPr id="4" name="Platshållare för datum 3"/>
          <p:cNvSpPr>
            <a:spLocks noGrp="1"/>
          </p:cNvSpPr>
          <p:nvPr>
            <p:ph type="dt" sz="half" idx="2"/>
          </p:nvPr>
        </p:nvSpPr>
        <p:spPr/>
        <p:txBody>
          <a:bodyPr/>
          <a:lstStyle/>
          <a:p>
            <a:fld id="{9708B9A4-AA2E-4846-9514-0CF56516436B}" type="datetime1">
              <a:rPr lang="sv-SE" smtClean="0"/>
              <a:pPr/>
              <a:t>2013-04-19</a:t>
            </a:fld>
            <a:endParaRPr lang="sv-SE" dirty="0"/>
          </a:p>
        </p:txBody>
      </p:sp>
      <p:sp>
        <p:nvSpPr>
          <p:cNvPr id="5" name="Platshållare för sidfot 4"/>
          <p:cNvSpPr>
            <a:spLocks noGrp="1"/>
          </p:cNvSpPr>
          <p:nvPr>
            <p:ph type="ftr" sz="quarter" idx="3"/>
          </p:nvPr>
        </p:nvSpPr>
        <p:spPr/>
        <p:txBody>
          <a:bodyPr/>
          <a:lstStyle/>
          <a:p>
            <a:endParaRPr lang="sv-SE" dirty="0"/>
          </a:p>
        </p:txBody>
      </p:sp>
      <p:sp>
        <p:nvSpPr>
          <p:cNvPr id="6" name="Platshållare för bildnummer 5"/>
          <p:cNvSpPr>
            <a:spLocks noGrp="1"/>
          </p:cNvSpPr>
          <p:nvPr>
            <p:ph type="sldNum" sz="quarter" idx="4"/>
          </p:nvPr>
        </p:nvSpPr>
        <p:spPr/>
        <p:txBody>
          <a:bodyPr/>
          <a:lstStyle/>
          <a:p>
            <a:fld id="{D3771E17-B1DE-44A2-BBDD-6797D685D60A}" type="slidenum">
              <a:rPr lang="sv-SE" smtClean="0"/>
              <a:pPr/>
              <a:t>13</a:t>
            </a:fld>
            <a:endParaRPr lang="sv-SE" dirty="0"/>
          </a:p>
        </p:txBody>
      </p:sp>
      <p:grpSp>
        <p:nvGrpSpPr>
          <p:cNvPr id="7" name="Grupp 6"/>
          <p:cNvGrpSpPr/>
          <p:nvPr/>
        </p:nvGrpSpPr>
        <p:grpSpPr>
          <a:xfrm>
            <a:off x="539552" y="5517232"/>
            <a:ext cx="720080" cy="576064"/>
            <a:chOff x="539552" y="5517232"/>
            <a:chExt cx="720080" cy="576064"/>
          </a:xfrm>
        </p:grpSpPr>
        <p:grpSp>
          <p:nvGrpSpPr>
            <p:cNvPr id="8" name="Grupp 61"/>
            <p:cNvGrpSpPr/>
            <p:nvPr/>
          </p:nvGrpSpPr>
          <p:grpSpPr>
            <a:xfrm>
              <a:off x="539552" y="5517232"/>
              <a:ext cx="648072" cy="576064"/>
              <a:chOff x="1470823" y="535775"/>
              <a:chExt cx="6194049" cy="5856347"/>
            </a:xfrm>
          </p:grpSpPr>
          <p:sp>
            <p:nvSpPr>
              <p:cNvPr id="10" name="Höger 9"/>
              <p:cNvSpPr/>
              <p:nvPr/>
            </p:nvSpPr>
            <p:spPr>
              <a:xfrm rot="1200000">
                <a:off x="5225711" y="955531"/>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1" name="Höger 4"/>
              <p:cNvSpPr/>
              <p:nvPr/>
            </p:nvSpPr>
            <p:spPr>
              <a:xfrm rot="1200000">
                <a:off x="5228513" y="101813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2" name="Ellips 11">
                <a:hlinkClick r:id="rId2" action="ppaction://hlinksldjump"/>
              </p:cNvPr>
              <p:cNvSpPr/>
              <p:nvPr/>
            </p:nvSpPr>
            <p:spPr>
              <a:xfrm>
                <a:off x="5652120" y="83671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Höger 12"/>
              <p:cNvSpPr/>
              <p:nvPr/>
            </p:nvSpPr>
            <p:spPr>
              <a:xfrm rot="3600000">
                <a:off x="6487347" y="2006342"/>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Höger 8"/>
              <p:cNvSpPr/>
              <p:nvPr/>
            </p:nvSpPr>
            <p:spPr>
              <a:xfrm rot="3600000">
                <a:off x="6510576" y="2044606"/>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5" name="Ellips 14">
                <a:hlinkClick r:id="rId3" action="ppaction://hlinksldjump"/>
              </p:cNvPr>
              <p:cNvSpPr/>
              <p:nvPr/>
            </p:nvSpPr>
            <p:spPr>
              <a:xfrm>
                <a:off x="6501950"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Höger 15"/>
              <p:cNvSpPr/>
              <p:nvPr/>
            </p:nvSpPr>
            <p:spPr>
              <a:xfrm rot="6000000">
                <a:off x="6778368" y="3622274"/>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Höger 12"/>
              <p:cNvSpPr/>
              <p:nvPr/>
            </p:nvSpPr>
            <p:spPr>
              <a:xfrm rot="16800000">
                <a:off x="6832893" y="365501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8" name="Ellips 17"/>
              <p:cNvSpPr/>
              <p:nvPr/>
            </p:nvSpPr>
            <p:spPr>
              <a:xfrm>
                <a:off x="6198536" y="410606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Höger 18"/>
              <p:cNvSpPr/>
              <p:nvPr/>
            </p:nvSpPr>
            <p:spPr>
              <a:xfrm rot="8400000">
                <a:off x="5962602" y="504721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0" name="Höger 16"/>
              <p:cNvSpPr/>
              <p:nvPr/>
            </p:nvSpPr>
            <p:spPr>
              <a:xfrm rot="19200000">
                <a:off x="6044648" y="509585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1" name="Ellips 20">
                <a:hlinkClick r:id="rId4" action="ppaction://hlinksldjump"/>
              </p:cNvPr>
              <p:cNvSpPr/>
              <p:nvPr/>
            </p:nvSpPr>
            <p:spPr>
              <a:xfrm>
                <a:off x="4860032" y="522920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Höger 21"/>
              <p:cNvSpPr/>
              <p:nvPr/>
            </p:nvSpPr>
            <p:spPr>
              <a:xfrm rot="10800000">
                <a:off x="4421755" y="5614418"/>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3" name="Höger 20"/>
              <p:cNvSpPr/>
              <p:nvPr/>
            </p:nvSpPr>
            <p:spPr>
              <a:xfrm>
                <a:off x="4514670" y="569291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4" name="Ellips 23">
                <a:hlinkClick r:id="rId5" action="ppaction://hlinksldjump"/>
              </p:cNvPr>
              <p:cNvSpPr/>
              <p:nvPr/>
            </p:nvSpPr>
            <p:spPr>
              <a:xfrm>
                <a:off x="3112740" y="5229200"/>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Höger 24"/>
              <p:cNvSpPr/>
              <p:nvPr/>
            </p:nvSpPr>
            <p:spPr>
              <a:xfrm rot="13200000">
                <a:off x="2771800" y="5157192"/>
                <a:ext cx="278467"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Höger 24"/>
              <p:cNvSpPr/>
              <p:nvPr/>
            </p:nvSpPr>
            <p:spPr>
              <a:xfrm rot="2400000">
                <a:off x="2845568" y="5262538"/>
                <a:ext cx="194927"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7" name="Höger 26"/>
              <p:cNvSpPr/>
              <p:nvPr/>
            </p:nvSpPr>
            <p:spPr>
              <a:xfrm rot="15600000">
                <a:off x="1874374" y="3606346"/>
                <a:ext cx="315129"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8" name="Höger 28"/>
              <p:cNvSpPr/>
              <p:nvPr/>
            </p:nvSpPr>
            <p:spPr>
              <a:xfrm rot="4800000">
                <a:off x="1929852" y="3731394"/>
                <a:ext cx="220590"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9" name="Ellips 28"/>
              <p:cNvSpPr/>
              <p:nvPr/>
            </p:nvSpPr>
            <p:spPr>
              <a:xfrm>
                <a:off x="1470823"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0" name="Höger 29"/>
              <p:cNvSpPr/>
              <p:nvPr/>
            </p:nvSpPr>
            <p:spPr>
              <a:xfrm rot="18000000">
                <a:off x="2329866" y="202152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1" name="Höger 32"/>
              <p:cNvSpPr/>
              <p:nvPr/>
            </p:nvSpPr>
            <p:spPr>
              <a:xfrm rot="18000000">
                <a:off x="2353095" y="214025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32" name="Ellips 31">
                <a:hlinkClick r:id="rId6" action="ppaction://hlinksldjump"/>
              </p:cNvPr>
              <p:cNvSpPr/>
              <p:nvPr/>
            </p:nvSpPr>
            <p:spPr>
              <a:xfrm>
                <a:off x="2344469" y="872116"/>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3" name="Höger 32"/>
              <p:cNvSpPr/>
              <p:nvPr/>
            </p:nvSpPr>
            <p:spPr>
              <a:xfrm rot="20400000">
                <a:off x="3583794" y="961527"/>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4" name="Höger 36"/>
              <p:cNvSpPr/>
              <p:nvPr/>
            </p:nvSpPr>
            <p:spPr>
              <a:xfrm rot="20400000">
                <a:off x="3586596" y="1055913"/>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35" name="Ellips 34">
                <a:hlinkClick r:id="rId7" action="ppaction://hlinksldjump"/>
              </p:cNvPr>
              <p:cNvSpPr/>
              <p:nvPr/>
            </p:nvSpPr>
            <p:spPr>
              <a:xfrm>
                <a:off x="3991783" y="53577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6" name="Ellips 35">
                <a:hlinkClick r:id="rId8" action="ppaction://hlinksldjump"/>
              </p:cNvPr>
              <p:cNvSpPr/>
              <p:nvPr/>
            </p:nvSpPr>
            <p:spPr>
              <a:xfrm>
                <a:off x="1763688" y="4077072"/>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grpSp>
        <p:sp>
          <p:nvSpPr>
            <p:cNvPr id="9" name="textruta 8"/>
            <p:cNvSpPr txBox="1"/>
            <p:nvPr/>
          </p:nvSpPr>
          <p:spPr>
            <a:xfrm>
              <a:off x="611560" y="5733256"/>
              <a:ext cx="648072" cy="215444"/>
            </a:xfrm>
            <a:prstGeom prst="rect">
              <a:avLst/>
            </a:prstGeom>
            <a:noFill/>
          </p:spPr>
          <p:txBody>
            <a:bodyPr wrap="square" rtlCol="0">
              <a:spAutoFit/>
            </a:bodyPr>
            <a:lstStyle/>
            <a:p>
              <a:r>
                <a:rPr lang="sv-SE" sz="800" dirty="0" smtClean="0">
                  <a:hlinkClick r:id="rId9" action="ppaction://hlinksldjump"/>
                </a:rPr>
                <a:t>HÖK-T</a:t>
              </a:r>
              <a:endParaRPr lang="sv-SE" sz="800" dirty="0"/>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0" indent="0">
              <a:buNone/>
            </a:pPr>
            <a:r>
              <a:rPr lang="sv-SE" sz="1200" dirty="0" smtClean="0">
                <a:latin typeface="Calibri" pitchFamily="34" charset="0"/>
              </a:rPr>
              <a:t>Minst en gång om året bör arbetsgivaren  göra en analys av sitt löneökningsbehov med beaktande av arbetskraftsbehov, framtida pensionsavgångar, omvärldsbevakning i det geografiska närområdet och lönerelationer i och mellan olika grupper. I analysen tas i beaktande vad som framkommit i samtalen mellan chef och medlem angående arbetsinsatser, kompetensutvecklingsmål och förväntat löneläge</a:t>
            </a:r>
            <a:r>
              <a:rPr lang="sv-SE" sz="1200" i="1" dirty="0" smtClean="0">
                <a:latin typeface="Calibri" pitchFamily="34" charset="0"/>
              </a:rPr>
              <a:t>. </a:t>
            </a:r>
            <a:r>
              <a:rPr lang="sv-SE" sz="1200" dirty="0" smtClean="0">
                <a:latin typeface="Calibri" pitchFamily="34" charset="0"/>
              </a:rPr>
              <a:t>Vid detta tillfälle bör Sveriges Ingenjörer föra fram sina synpunkter och analyser för att arbetsgivaren ska få ett så bra underlag som möjligt. </a:t>
            </a:r>
          </a:p>
          <a:p>
            <a:endParaRPr lang="sv-SE" sz="1200" dirty="0" smtClean="0">
              <a:latin typeface="Calibri" pitchFamily="34" charset="0"/>
            </a:endParaRPr>
          </a:p>
          <a:p>
            <a:pPr marL="0" indent="0">
              <a:buNone/>
            </a:pPr>
            <a:r>
              <a:rPr lang="sv-SE" sz="1200" dirty="0" smtClean="0">
                <a:latin typeface="Calibri" pitchFamily="34" charset="0"/>
              </a:rPr>
              <a:t>Använd avtalet som grund. Sveriges Ingenjörer menar att kompetens och resultat ska avgöra löneutvecklingen. Löneökningar motiverar medlemmarna att fortsätta utveckla sin kompetens och sina arbetsuppgifter. Arbetsgivaren måste ge alla möjlighet att påverka sin löneutveckling. Svag eller utebliven löneökning ska motiveras vid det lönesättande samtalet. Vid sådana situationer ska även en individuell handlingsplan upprättas för den enskilde medlemmen, om medlemmen så önskar.</a:t>
            </a:r>
          </a:p>
          <a:p>
            <a:endParaRPr lang="sv-SE" sz="1200" dirty="0" smtClean="0">
              <a:latin typeface="Calibri" pitchFamily="34" charset="0"/>
            </a:endParaRPr>
          </a:p>
          <a:p>
            <a:pPr marL="0" indent="0">
              <a:buNone/>
            </a:pPr>
            <a:r>
              <a:rPr lang="sv-SE" sz="1200" dirty="0" smtClean="0">
                <a:latin typeface="Calibri" pitchFamily="34" charset="0"/>
              </a:rPr>
              <a:t>Om verksamheten står inför stora pensionsavgångar är det extra viktigt att ta tillvara på äldre medarbetares kompetens och erfarenheter. Det bör också speglas i löneöversynen. Engagemang för och motivation hos äldre medlemmar ökar förutsättningarna för fortsatt verksamhetsutveckling.</a:t>
            </a:r>
          </a:p>
          <a:p>
            <a:pPr>
              <a:buNone/>
            </a:pPr>
            <a:endParaRPr lang="sv-SE" sz="1200" i="1" dirty="0" smtClean="0">
              <a:latin typeface="Calibri" pitchFamily="34" charset="0"/>
            </a:endParaRPr>
          </a:p>
          <a:p>
            <a:pPr marL="0" indent="0">
              <a:buNone/>
            </a:pPr>
            <a:r>
              <a:rPr lang="sv-SE" sz="1200" dirty="0" smtClean="0">
                <a:latin typeface="Calibri" pitchFamily="34" charset="0"/>
              </a:rPr>
              <a:t>Sveriges Ingenjörer tar löpande fram rapporter som kan vara till hjälp i dessa lokala analyser. Utbildningsströmmar, åldersstrukturer, behov och arbetslöshetssiffror kan användas för att visa på de lokala behov som finns. För sådana</a:t>
            </a:r>
            <a:r>
              <a:rPr lang="sv-SE" sz="1200" dirty="0">
                <a:latin typeface="Calibri" pitchFamily="34" charset="0"/>
              </a:rPr>
              <a:t>, mejla </a:t>
            </a:r>
            <a:r>
              <a:rPr lang="sv-SE" sz="1200" dirty="0" smtClean="0">
                <a:latin typeface="Calibri" pitchFamily="34" charset="0"/>
                <a:hlinkClick r:id="rId2"/>
              </a:rPr>
              <a:t>statistikerna@sverigesingenjorer.se</a:t>
            </a:r>
            <a:r>
              <a:rPr lang="sv-SE" sz="1200" dirty="0" smtClean="0">
                <a:latin typeface="Calibri" pitchFamily="34" charset="0"/>
              </a:rPr>
              <a:t> </a:t>
            </a:r>
            <a:endParaRPr lang="sv-SE" sz="1200" dirty="0">
              <a:latin typeface="Calibri" pitchFamily="34" charset="0"/>
            </a:endParaRPr>
          </a:p>
          <a:p>
            <a:pPr marL="0" indent="0">
              <a:buNone/>
            </a:pPr>
            <a:endParaRPr lang="sv-SE" sz="1200" dirty="0" smtClean="0">
              <a:latin typeface="Calibri" pitchFamily="34" charset="0"/>
            </a:endParaRPr>
          </a:p>
          <a:p>
            <a:pPr>
              <a:buNone/>
            </a:pPr>
            <a:endParaRPr lang="sv-SE" dirty="0"/>
          </a:p>
        </p:txBody>
      </p:sp>
      <p:sp>
        <p:nvSpPr>
          <p:cNvPr id="3" name="Rubrik 2"/>
          <p:cNvSpPr>
            <a:spLocks noGrp="1"/>
          </p:cNvSpPr>
          <p:nvPr>
            <p:ph type="title"/>
          </p:nvPr>
        </p:nvSpPr>
        <p:spPr/>
        <p:txBody>
          <a:bodyPr/>
          <a:lstStyle/>
          <a:p>
            <a:pPr algn="ctr"/>
            <a:r>
              <a:rPr lang="sv-SE" dirty="0" smtClean="0">
                <a:latin typeface="Calibri" pitchFamily="34" charset="0"/>
              </a:rPr>
              <a:t>Analys</a:t>
            </a:r>
            <a:endParaRPr lang="sv-SE" dirty="0">
              <a:latin typeface="Calibri" pitchFamily="34" charset="0"/>
            </a:endParaRPr>
          </a:p>
        </p:txBody>
      </p:sp>
      <p:sp>
        <p:nvSpPr>
          <p:cNvPr id="4" name="Platshållare för datum 3"/>
          <p:cNvSpPr>
            <a:spLocks noGrp="1"/>
          </p:cNvSpPr>
          <p:nvPr>
            <p:ph type="dt" sz="half" idx="2"/>
          </p:nvPr>
        </p:nvSpPr>
        <p:spPr/>
        <p:txBody>
          <a:bodyPr/>
          <a:lstStyle/>
          <a:p>
            <a:fld id="{32DBBCDD-3852-4E02-A497-7489C852EBC3}" type="datetime1">
              <a:rPr lang="sv-SE" smtClean="0"/>
              <a:pPr/>
              <a:t>2013-04-19</a:t>
            </a:fld>
            <a:endParaRPr lang="sv-SE" dirty="0"/>
          </a:p>
        </p:txBody>
      </p:sp>
      <p:sp>
        <p:nvSpPr>
          <p:cNvPr id="5" name="Platshållare för sidfot 4"/>
          <p:cNvSpPr>
            <a:spLocks noGrp="1"/>
          </p:cNvSpPr>
          <p:nvPr>
            <p:ph type="ftr" sz="quarter" idx="3"/>
          </p:nvPr>
        </p:nvSpPr>
        <p:spPr/>
        <p:txBody>
          <a:bodyPr/>
          <a:lstStyle/>
          <a:p>
            <a:endParaRPr lang="sv-SE" dirty="0"/>
          </a:p>
        </p:txBody>
      </p:sp>
      <p:sp>
        <p:nvSpPr>
          <p:cNvPr id="6" name="Platshållare för bildnummer 5"/>
          <p:cNvSpPr>
            <a:spLocks noGrp="1"/>
          </p:cNvSpPr>
          <p:nvPr>
            <p:ph type="sldNum" sz="quarter" idx="4"/>
          </p:nvPr>
        </p:nvSpPr>
        <p:spPr/>
        <p:txBody>
          <a:bodyPr/>
          <a:lstStyle/>
          <a:p>
            <a:fld id="{D3771E17-B1DE-44A2-BBDD-6797D685D60A}" type="slidenum">
              <a:rPr lang="sv-SE" smtClean="0"/>
              <a:pPr/>
              <a:t>14</a:t>
            </a:fld>
            <a:endParaRPr lang="sv-SE" dirty="0"/>
          </a:p>
        </p:txBody>
      </p:sp>
      <p:grpSp>
        <p:nvGrpSpPr>
          <p:cNvPr id="7" name="Grupp 6"/>
          <p:cNvGrpSpPr/>
          <p:nvPr/>
        </p:nvGrpSpPr>
        <p:grpSpPr>
          <a:xfrm>
            <a:off x="539552" y="5517232"/>
            <a:ext cx="720080" cy="576064"/>
            <a:chOff x="539552" y="5517232"/>
            <a:chExt cx="720080" cy="576064"/>
          </a:xfrm>
        </p:grpSpPr>
        <p:grpSp>
          <p:nvGrpSpPr>
            <p:cNvPr id="8" name="Grupp 61"/>
            <p:cNvGrpSpPr/>
            <p:nvPr/>
          </p:nvGrpSpPr>
          <p:grpSpPr>
            <a:xfrm>
              <a:off x="539552" y="5517232"/>
              <a:ext cx="648072" cy="576064"/>
              <a:chOff x="1470823" y="535775"/>
              <a:chExt cx="6194049" cy="5856347"/>
            </a:xfrm>
          </p:grpSpPr>
          <p:sp>
            <p:nvSpPr>
              <p:cNvPr id="10" name="Höger 9"/>
              <p:cNvSpPr/>
              <p:nvPr/>
            </p:nvSpPr>
            <p:spPr>
              <a:xfrm rot="1200000">
                <a:off x="5225711" y="955531"/>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1" name="Höger 4"/>
              <p:cNvSpPr/>
              <p:nvPr/>
            </p:nvSpPr>
            <p:spPr>
              <a:xfrm rot="1200000">
                <a:off x="5228513" y="101813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2" name="Ellips 11">
                <a:hlinkClick r:id="rId3" action="ppaction://hlinksldjump"/>
              </p:cNvPr>
              <p:cNvSpPr/>
              <p:nvPr/>
            </p:nvSpPr>
            <p:spPr>
              <a:xfrm>
                <a:off x="5652120" y="83671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Höger 12"/>
              <p:cNvSpPr/>
              <p:nvPr/>
            </p:nvSpPr>
            <p:spPr>
              <a:xfrm rot="3600000">
                <a:off x="6487347" y="2006342"/>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Höger 8"/>
              <p:cNvSpPr/>
              <p:nvPr/>
            </p:nvSpPr>
            <p:spPr>
              <a:xfrm rot="3600000">
                <a:off x="6510576" y="2044606"/>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5" name="Ellips 14">
                <a:hlinkClick r:id="rId4" action="ppaction://hlinksldjump"/>
              </p:cNvPr>
              <p:cNvSpPr/>
              <p:nvPr/>
            </p:nvSpPr>
            <p:spPr>
              <a:xfrm>
                <a:off x="6501950"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Höger 15"/>
              <p:cNvSpPr/>
              <p:nvPr/>
            </p:nvSpPr>
            <p:spPr>
              <a:xfrm rot="6000000">
                <a:off x="6778368" y="3622274"/>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Höger 12"/>
              <p:cNvSpPr/>
              <p:nvPr/>
            </p:nvSpPr>
            <p:spPr>
              <a:xfrm rot="16800000">
                <a:off x="6832893" y="365501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8" name="Ellips 17"/>
              <p:cNvSpPr/>
              <p:nvPr/>
            </p:nvSpPr>
            <p:spPr>
              <a:xfrm>
                <a:off x="6198536" y="410606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Höger 18"/>
              <p:cNvSpPr/>
              <p:nvPr/>
            </p:nvSpPr>
            <p:spPr>
              <a:xfrm rot="8400000">
                <a:off x="5962602" y="504721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0" name="Höger 16"/>
              <p:cNvSpPr/>
              <p:nvPr/>
            </p:nvSpPr>
            <p:spPr>
              <a:xfrm rot="19200000">
                <a:off x="6044648" y="509585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1" name="Ellips 20">
                <a:hlinkClick r:id="rId5" action="ppaction://hlinksldjump"/>
              </p:cNvPr>
              <p:cNvSpPr/>
              <p:nvPr/>
            </p:nvSpPr>
            <p:spPr>
              <a:xfrm>
                <a:off x="4860032" y="522920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Höger 21"/>
              <p:cNvSpPr/>
              <p:nvPr/>
            </p:nvSpPr>
            <p:spPr>
              <a:xfrm rot="10800000">
                <a:off x="4421755" y="5614418"/>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3" name="Höger 20"/>
              <p:cNvSpPr/>
              <p:nvPr/>
            </p:nvSpPr>
            <p:spPr>
              <a:xfrm>
                <a:off x="4514670" y="569291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4" name="Ellips 23">
                <a:hlinkClick r:id="rId6" action="ppaction://hlinksldjump"/>
              </p:cNvPr>
              <p:cNvSpPr/>
              <p:nvPr/>
            </p:nvSpPr>
            <p:spPr>
              <a:xfrm>
                <a:off x="3112740" y="5229200"/>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Höger 24"/>
              <p:cNvSpPr/>
              <p:nvPr/>
            </p:nvSpPr>
            <p:spPr>
              <a:xfrm rot="13200000">
                <a:off x="2771800" y="5157192"/>
                <a:ext cx="278467"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Höger 24"/>
              <p:cNvSpPr/>
              <p:nvPr/>
            </p:nvSpPr>
            <p:spPr>
              <a:xfrm rot="2400000">
                <a:off x="2845568" y="5262538"/>
                <a:ext cx="194927"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7" name="Höger 26"/>
              <p:cNvSpPr/>
              <p:nvPr/>
            </p:nvSpPr>
            <p:spPr>
              <a:xfrm rot="15600000">
                <a:off x="1874374" y="3606346"/>
                <a:ext cx="315129"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8" name="Höger 28"/>
              <p:cNvSpPr/>
              <p:nvPr/>
            </p:nvSpPr>
            <p:spPr>
              <a:xfrm rot="4800000">
                <a:off x="1929852" y="3731394"/>
                <a:ext cx="220590"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9" name="Ellips 28"/>
              <p:cNvSpPr/>
              <p:nvPr/>
            </p:nvSpPr>
            <p:spPr>
              <a:xfrm>
                <a:off x="1470823"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0" name="Höger 29"/>
              <p:cNvSpPr/>
              <p:nvPr/>
            </p:nvSpPr>
            <p:spPr>
              <a:xfrm rot="18000000">
                <a:off x="2329866" y="202152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1" name="Höger 32"/>
              <p:cNvSpPr/>
              <p:nvPr/>
            </p:nvSpPr>
            <p:spPr>
              <a:xfrm rot="18000000">
                <a:off x="2353095" y="214025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32" name="Ellips 31">
                <a:hlinkClick r:id="rId7" action="ppaction://hlinksldjump"/>
              </p:cNvPr>
              <p:cNvSpPr/>
              <p:nvPr/>
            </p:nvSpPr>
            <p:spPr>
              <a:xfrm>
                <a:off x="2344469" y="872116"/>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3" name="Höger 32"/>
              <p:cNvSpPr/>
              <p:nvPr/>
            </p:nvSpPr>
            <p:spPr>
              <a:xfrm rot="20400000">
                <a:off x="3583794" y="961527"/>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4" name="Höger 36"/>
              <p:cNvSpPr/>
              <p:nvPr/>
            </p:nvSpPr>
            <p:spPr>
              <a:xfrm rot="20400000">
                <a:off x="3586596" y="1055913"/>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35" name="Ellips 34">
                <a:hlinkClick r:id="rId8" action="ppaction://hlinksldjump"/>
              </p:cNvPr>
              <p:cNvSpPr/>
              <p:nvPr/>
            </p:nvSpPr>
            <p:spPr>
              <a:xfrm>
                <a:off x="3991783" y="53577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6" name="Ellips 35">
                <a:hlinkClick r:id="rId9" action="ppaction://hlinksldjump"/>
              </p:cNvPr>
              <p:cNvSpPr/>
              <p:nvPr/>
            </p:nvSpPr>
            <p:spPr>
              <a:xfrm>
                <a:off x="1763688" y="4077072"/>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grpSp>
        <p:sp>
          <p:nvSpPr>
            <p:cNvPr id="9" name="textruta 8"/>
            <p:cNvSpPr txBox="1"/>
            <p:nvPr/>
          </p:nvSpPr>
          <p:spPr>
            <a:xfrm>
              <a:off x="611560" y="5733256"/>
              <a:ext cx="648072" cy="215444"/>
            </a:xfrm>
            <a:prstGeom prst="rect">
              <a:avLst/>
            </a:prstGeom>
            <a:noFill/>
          </p:spPr>
          <p:txBody>
            <a:bodyPr wrap="square" rtlCol="0">
              <a:spAutoFit/>
            </a:bodyPr>
            <a:lstStyle/>
            <a:p>
              <a:r>
                <a:rPr lang="sv-SE" sz="800" dirty="0" smtClean="0">
                  <a:hlinkClick r:id="rId10" action="ppaction://hlinksldjump"/>
                </a:rPr>
                <a:t>HÖK-T</a:t>
              </a:r>
              <a:endParaRPr lang="sv-SE" sz="800" dirty="0"/>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0" indent="0">
              <a:buNone/>
            </a:pPr>
            <a:r>
              <a:rPr lang="sv-SE" sz="1200" dirty="0" smtClean="0">
                <a:latin typeface="Calibri" pitchFamily="34" charset="0"/>
              </a:rPr>
              <a:t>Löneavtalet  förutsätter att arbetsgivaren kartlägger och analyserar lönerna som underlag till överläggning inför löneöversyn. Därutöver kräver Diskrimineringslagen lönekartläggning och analys ur jämställdhetssynpunkt (</a:t>
            </a:r>
            <a:r>
              <a:rPr lang="sv-SE" sz="1200" dirty="0" smtClean="0">
                <a:latin typeface="Calibri" pitchFamily="34" charset="0"/>
                <a:hlinkClick r:id="rId2"/>
              </a:rPr>
              <a:t>Länk till Diskrimineringslagen</a:t>
            </a:r>
            <a:r>
              <a:rPr lang="sv-SE" sz="1200" dirty="0" smtClean="0">
                <a:latin typeface="Calibri" pitchFamily="34" charset="0"/>
              </a:rPr>
              <a:t>).</a:t>
            </a:r>
            <a:br>
              <a:rPr lang="sv-SE" sz="1200" dirty="0" smtClean="0">
                <a:latin typeface="Calibri" pitchFamily="34" charset="0"/>
              </a:rPr>
            </a:br>
            <a:r>
              <a:rPr lang="sv-SE" sz="1200" dirty="0" smtClean="0">
                <a:latin typeface="Calibri" pitchFamily="34" charset="0"/>
              </a:rPr>
              <a:t/>
            </a:r>
            <a:br>
              <a:rPr lang="sv-SE" sz="1200" dirty="0" smtClean="0">
                <a:latin typeface="Calibri" pitchFamily="34" charset="0"/>
              </a:rPr>
            </a:br>
            <a:r>
              <a:rPr lang="sv-SE" sz="1200" i="1" dirty="0" smtClean="0">
                <a:latin typeface="Calibri" pitchFamily="34" charset="0"/>
              </a:rPr>
              <a:t>Analysen genomförs också med hjälp av samtal kring lön, där chef och medarbetare går igenom arbetsinnehåll, arbetsinsatser och löneläge. Analysen förutsätter att budskapen i dessa samtal förmedlas upp genom chefsnivåerna till beslutsfattarna för att kunna ligga till grund för arbetsgivarens budgetarbete.</a:t>
            </a:r>
          </a:p>
          <a:p>
            <a:endParaRPr lang="sv-SE" sz="1200" b="1" dirty="0" smtClean="0">
              <a:latin typeface="Calibri" pitchFamily="34" charset="0"/>
            </a:endParaRPr>
          </a:p>
          <a:p>
            <a:pPr marL="0" indent="0">
              <a:buNone/>
            </a:pPr>
            <a:r>
              <a:rPr lang="sv-SE" sz="1200" b="1" dirty="0" smtClean="0">
                <a:latin typeface="Calibri" pitchFamily="34" charset="0"/>
              </a:rPr>
              <a:t>Lönekartläggningen</a:t>
            </a:r>
            <a:r>
              <a:rPr lang="sv-SE" sz="1200" dirty="0" smtClean="0">
                <a:latin typeface="Calibri" pitchFamily="34" charset="0"/>
              </a:rPr>
              <a:t/>
            </a:r>
            <a:br>
              <a:rPr lang="sv-SE" sz="1200" dirty="0" smtClean="0">
                <a:latin typeface="Calibri" pitchFamily="34" charset="0"/>
              </a:rPr>
            </a:br>
            <a:r>
              <a:rPr lang="sv-SE" sz="1200" dirty="0" smtClean="0">
                <a:latin typeface="Calibri" pitchFamily="34" charset="0"/>
              </a:rPr>
              <a:t>Kartläggning och analys av olika arbeten som visar lönenivåer och lönespridning mellan och inom grupper ska göras utifrån lönepolitisk synpunkt, samt utifrån skillnaden i lön mellan kvinnor och män och skillnader i lön mellan kvinno- och mansdominerade grupper. </a:t>
            </a:r>
            <a:r>
              <a:rPr lang="sv-SE" sz="1200" dirty="0" smtClean="0">
                <a:latin typeface="Calibri" pitchFamily="34" charset="0"/>
                <a:hlinkClick r:id="rId3"/>
              </a:rPr>
              <a:t>Se länk till vår jämställdhetssida</a:t>
            </a:r>
            <a:r>
              <a:rPr lang="sv-SE" sz="1200" dirty="0" smtClean="0">
                <a:latin typeface="Calibri" pitchFamily="34" charset="0"/>
              </a:rPr>
              <a:t>.</a:t>
            </a:r>
          </a:p>
          <a:p>
            <a:endParaRPr lang="sv-SE" sz="1200" dirty="0" smtClean="0">
              <a:latin typeface="Calibri" pitchFamily="34" charset="0"/>
            </a:endParaRPr>
          </a:p>
          <a:p>
            <a:pPr marL="0" indent="0">
              <a:buNone/>
            </a:pPr>
            <a:r>
              <a:rPr lang="sv-SE" sz="1200" b="1" dirty="0" smtClean="0">
                <a:latin typeface="Calibri" pitchFamily="34" charset="0"/>
              </a:rPr>
              <a:t>Handlingsplan</a:t>
            </a:r>
            <a:r>
              <a:rPr lang="sv-SE" sz="1200" dirty="0" smtClean="0">
                <a:latin typeface="Calibri" pitchFamily="34" charset="0"/>
              </a:rPr>
              <a:t/>
            </a:r>
            <a:br>
              <a:rPr lang="sv-SE" sz="1200" dirty="0" smtClean="0">
                <a:latin typeface="Calibri" pitchFamily="34" charset="0"/>
              </a:rPr>
            </a:br>
            <a:r>
              <a:rPr lang="sv-SE" sz="1200" dirty="0" smtClean="0">
                <a:latin typeface="Calibri" pitchFamily="34" charset="0"/>
              </a:rPr>
              <a:t>Efter analysen ska en handlingsplan upprättas. Löneanalysen och handlingsplanen ska ses tillsammans med arbetsgivarens övriga ambitioner och prioriteringar – t.ex. för kompetensutveckling – som en helhet. </a:t>
            </a:r>
          </a:p>
          <a:p>
            <a:endParaRPr lang="sv-SE" sz="1200" dirty="0" smtClean="0">
              <a:latin typeface="Calibri" pitchFamily="34" charset="0"/>
            </a:endParaRPr>
          </a:p>
          <a:p>
            <a:pPr marL="0" indent="0">
              <a:buNone/>
            </a:pPr>
            <a:r>
              <a:rPr lang="sv-SE" sz="1200" dirty="0" smtClean="0">
                <a:latin typeface="Calibri" pitchFamily="34" charset="0"/>
              </a:rPr>
              <a:t>Lönerelationerna mellan och inom olika grupper speglar arbetsgivarens ställningstaganden. Därför är det viktigt att ni som förtroendevalda också diskuterar och tar ställning till rådande lönerelationer och önskvärda förändringar.</a:t>
            </a:r>
          </a:p>
          <a:p>
            <a:endParaRPr lang="sv-SE" sz="1200" dirty="0" smtClean="0">
              <a:latin typeface="Calibri" pitchFamily="34" charset="0"/>
            </a:endParaRPr>
          </a:p>
          <a:p>
            <a:endParaRPr lang="sv-SE" dirty="0"/>
          </a:p>
        </p:txBody>
      </p:sp>
      <p:sp>
        <p:nvSpPr>
          <p:cNvPr id="4" name="Platshållare för datum 3"/>
          <p:cNvSpPr>
            <a:spLocks noGrp="1"/>
          </p:cNvSpPr>
          <p:nvPr>
            <p:ph type="dt" sz="half" idx="2"/>
          </p:nvPr>
        </p:nvSpPr>
        <p:spPr/>
        <p:txBody>
          <a:bodyPr/>
          <a:lstStyle/>
          <a:p>
            <a:fld id="{129868DF-C2B4-4953-90AF-C3DE187A842D}" type="datetime1">
              <a:rPr lang="sv-SE" smtClean="0"/>
              <a:pPr/>
              <a:t>2013-04-19</a:t>
            </a:fld>
            <a:endParaRPr lang="sv-SE" dirty="0"/>
          </a:p>
        </p:txBody>
      </p:sp>
      <p:sp>
        <p:nvSpPr>
          <p:cNvPr id="5" name="Platshållare för sidfot 4"/>
          <p:cNvSpPr>
            <a:spLocks noGrp="1"/>
          </p:cNvSpPr>
          <p:nvPr>
            <p:ph type="ftr" sz="quarter" idx="3"/>
          </p:nvPr>
        </p:nvSpPr>
        <p:spPr/>
        <p:txBody>
          <a:bodyPr/>
          <a:lstStyle/>
          <a:p>
            <a:endParaRPr lang="sv-SE" dirty="0"/>
          </a:p>
        </p:txBody>
      </p:sp>
      <p:sp>
        <p:nvSpPr>
          <p:cNvPr id="6" name="Platshållare för bildnummer 5"/>
          <p:cNvSpPr>
            <a:spLocks noGrp="1"/>
          </p:cNvSpPr>
          <p:nvPr>
            <p:ph type="sldNum" sz="quarter" idx="4"/>
          </p:nvPr>
        </p:nvSpPr>
        <p:spPr/>
        <p:txBody>
          <a:bodyPr/>
          <a:lstStyle/>
          <a:p>
            <a:fld id="{D3771E17-B1DE-44A2-BBDD-6797D685D60A}" type="slidenum">
              <a:rPr lang="sv-SE" smtClean="0"/>
              <a:pPr/>
              <a:t>15</a:t>
            </a:fld>
            <a:endParaRPr lang="sv-SE" dirty="0"/>
          </a:p>
        </p:txBody>
      </p:sp>
      <p:sp>
        <p:nvSpPr>
          <p:cNvPr id="7" name="Rubrik 2"/>
          <p:cNvSpPr>
            <a:spLocks noGrp="1"/>
          </p:cNvSpPr>
          <p:nvPr>
            <p:ph type="title"/>
          </p:nvPr>
        </p:nvSpPr>
        <p:spPr>
          <a:xfrm>
            <a:off x="1609344" y="357166"/>
            <a:ext cx="6391680" cy="1143000"/>
          </a:xfrm>
        </p:spPr>
        <p:txBody>
          <a:bodyPr/>
          <a:lstStyle/>
          <a:p>
            <a:r>
              <a:rPr lang="sv-SE" dirty="0" smtClean="0">
                <a:latin typeface="Calibri" pitchFamily="34" charset="0"/>
              </a:rPr>
              <a:t>Forts. analys</a:t>
            </a:r>
            <a:endParaRPr lang="sv-SE" dirty="0">
              <a:latin typeface="Calibri" pitchFamily="34" charset="0"/>
            </a:endParaRPr>
          </a:p>
        </p:txBody>
      </p:sp>
      <p:grpSp>
        <p:nvGrpSpPr>
          <p:cNvPr id="8" name="Grupp 7"/>
          <p:cNvGrpSpPr/>
          <p:nvPr/>
        </p:nvGrpSpPr>
        <p:grpSpPr>
          <a:xfrm>
            <a:off x="539552" y="5517232"/>
            <a:ext cx="720080" cy="576064"/>
            <a:chOff x="539552" y="5517232"/>
            <a:chExt cx="720080" cy="576064"/>
          </a:xfrm>
        </p:grpSpPr>
        <p:grpSp>
          <p:nvGrpSpPr>
            <p:cNvPr id="9" name="Grupp 61"/>
            <p:cNvGrpSpPr/>
            <p:nvPr/>
          </p:nvGrpSpPr>
          <p:grpSpPr>
            <a:xfrm>
              <a:off x="539552" y="5517232"/>
              <a:ext cx="648072" cy="576064"/>
              <a:chOff x="1470823" y="535775"/>
              <a:chExt cx="6194049" cy="5856347"/>
            </a:xfrm>
          </p:grpSpPr>
          <p:sp>
            <p:nvSpPr>
              <p:cNvPr id="11" name="Höger 10"/>
              <p:cNvSpPr/>
              <p:nvPr/>
            </p:nvSpPr>
            <p:spPr>
              <a:xfrm rot="1200000">
                <a:off x="5225711" y="955531"/>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2" name="Höger 4"/>
              <p:cNvSpPr/>
              <p:nvPr/>
            </p:nvSpPr>
            <p:spPr>
              <a:xfrm rot="1200000">
                <a:off x="5228513" y="101813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3" name="Ellips 12">
                <a:hlinkClick r:id="rId4" action="ppaction://hlinksldjump"/>
              </p:cNvPr>
              <p:cNvSpPr/>
              <p:nvPr/>
            </p:nvSpPr>
            <p:spPr>
              <a:xfrm>
                <a:off x="5652120" y="83671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4" name="Höger 13"/>
              <p:cNvSpPr/>
              <p:nvPr/>
            </p:nvSpPr>
            <p:spPr>
              <a:xfrm rot="3600000">
                <a:off x="6487347" y="2006342"/>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 name="Höger 8"/>
              <p:cNvSpPr/>
              <p:nvPr/>
            </p:nvSpPr>
            <p:spPr>
              <a:xfrm rot="3600000">
                <a:off x="6510576" y="2044606"/>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6" name="Ellips 15">
                <a:hlinkClick r:id="rId5" action="ppaction://hlinksldjump"/>
              </p:cNvPr>
              <p:cNvSpPr/>
              <p:nvPr/>
            </p:nvSpPr>
            <p:spPr>
              <a:xfrm>
                <a:off x="6501950"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7" name="Höger 16"/>
              <p:cNvSpPr/>
              <p:nvPr/>
            </p:nvSpPr>
            <p:spPr>
              <a:xfrm rot="6000000">
                <a:off x="6778368" y="3622274"/>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8" name="Höger 12"/>
              <p:cNvSpPr/>
              <p:nvPr/>
            </p:nvSpPr>
            <p:spPr>
              <a:xfrm rot="16800000">
                <a:off x="6832893" y="365501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9" name="Ellips 18"/>
              <p:cNvSpPr/>
              <p:nvPr/>
            </p:nvSpPr>
            <p:spPr>
              <a:xfrm>
                <a:off x="6198536" y="410606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0" name="Höger 19"/>
              <p:cNvSpPr/>
              <p:nvPr/>
            </p:nvSpPr>
            <p:spPr>
              <a:xfrm rot="8400000">
                <a:off x="5962602" y="504721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1" name="Höger 16"/>
              <p:cNvSpPr/>
              <p:nvPr/>
            </p:nvSpPr>
            <p:spPr>
              <a:xfrm rot="19200000">
                <a:off x="6044648" y="509585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2" name="Ellips 21">
                <a:hlinkClick r:id="rId6" action="ppaction://hlinksldjump"/>
              </p:cNvPr>
              <p:cNvSpPr/>
              <p:nvPr/>
            </p:nvSpPr>
            <p:spPr>
              <a:xfrm>
                <a:off x="4860032" y="522920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3" name="Höger 22"/>
              <p:cNvSpPr/>
              <p:nvPr/>
            </p:nvSpPr>
            <p:spPr>
              <a:xfrm rot="10800000">
                <a:off x="4421755" y="5614418"/>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4" name="Höger 20"/>
              <p:cNvSpPr/>
              <p:nvPr/>
            </p:nvSpPr>
            <p:spPr>
              <a:xfrm>
                <a:off x="4514670" y="569291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5" name="Ellips 24">
                <a:hlinkClick r:id="rId7" action="ppaction://hlinksldjump"/>
              </p:cNvPr>
              <p:cNvSpPr/>
              <p:nvPr/>
            </p:nvSpPr>
            <p:spPr>
              <a:xfrm>
                <a:off x="3112740" y="5229200"/>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6" name="Höger 25"/>
              <p:cNvSpPr/>
              <p:nvPr/>
            </p:nvSpPr>
            <p:spPr>
              <a:xfrm rot="13200000">
                <a:off x="2771800" y="5157192"/>
                <a:ext cx="278467"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7" name="Höger 24"/>
              <p:cNvSpPr/>
              <p:nvPr/>
            </p:nvSpPr>
            <p:spPr>
              <a:xfrm rot="2400000">
                <a:off x="2845568" y="5262538"/>
                <a:ext cx="194927"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8" name="Höger 27"/>
              <p:cNvSpPr/>
              <p:nvPr/>
            </p:nvSpPr>
            <p:spPr>
              <a:xfrm rot="15600000">
                <a:off x="1874374" y="3606346"/>
                <a:ext cx="315129"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9" name="Höger 28"/>
              <p:cNvSpPr/>
              <p:nvPr/>
            </p:nvSpPr>
            <p:spPr>
              <a:xfrm rot="4800000">
                <a:off x="1929852" y="3731394"/>
                <a:ext cx="220590"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30" name="Ellips 29"/>
              <p:cNvSpPr/>
              <p:nvPr/>
            </p:nvSpPr>
            <p:spPr>
              <a:xfrm>
                <a:off x="1470823"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1" name="Höger 30"/>
              <p:cNvSpPr/>
              <p:nvPr/>
            </p:nvSpPr>
            <p:spPr>
              <a:xfrm rot="18000000">
                <a:off x="2329866" y="202152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2" name="Höger 32"/>
              <p:cNvSpPr/>
              <p:nvPr/>
            </p:nvSpPr>
            <p:spPr>
              <a:xfrm rot="18000000">
                <a:off x="2353095" y="214025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33" name="Ellips 32">
                <a:hlinkClick r:id="rId8" action="ppaction://hlinksldjump"/>
              </p:cNvPr>
              <p:cNvSpPr/>
              <p:nvPr/>
            </p:nvSpPr>
            <p:spPr>
              <a:xfrm>
                <a:off x="2344469" y="872116"/>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4" name="Höger 33"/>
              <p:cNvSpPr/>
              <p:nvPr/>
            </p:nvSpPr>
            <p:spPr>
              <a:xfrm rot="20400000">
                <a:off x="3583794" y="961527"/>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5" name="Höger 36"/>
              <p:cNvSpPr/>
              <p:nvPr/>
            </p:nvSpPr>
            <p:spPr>
              <a:xfrm rot="20400000">
                <a:off x="3586596" y="1055913"/>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36" name="Ellips 35">
                <a:hlinkClick r:id="rId9" action="ppaction://hlinksldjump"/>
              </p:cNvPr>
              <p:cNvSpPr/>
              <p:nvPr/>
            </p:nvSpPr>
            <p:spPr>
              <a:xfrm>
                <a:off x="3991783" y="53577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7" name="Ellips 36">
                <a:hlinkClick r:id="rId10" action="ppaction://hlinksldjump"/>
              </p:cNvPr>
              <p:cNvSpPr/>
              <p:nvPr/>
            </p:nvSpPr>
            <p:spPr>
              <a:xfrm>
                <a:off x="1763688" y="4077072"/>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grpSp>
        <p:sp>
          <p:nvSpPr>
            <p:cNvPr id="10" name="textruta 9"/>
            <p:cNvSpPr txBox="1"/>
            <p:nvPr/>
          </p:nvSpPr>
          <p:spPr>
            <a:xfrm>
              <a:off x="611560" y="5733256"/>
              <a:ext cx="648072" cy="215444"/>
            </a:xfrm>
            <a:prstGeom prst="rect">
              <a:avLst/>
            </a:prstGeom>
            <a:noFill/>
          </p:spPr>
          <p:txBody>
            <a:bodyPr wrap="square" rtlCol="0">
              <a:spAutoFit/>
            </a:bodyPr>
            <a:lstStyle/>
            <a:p>
              <a:r>
                <a:rPr lang="sv-SE" sz="800" dirty="0" smtClean="0">
                  <a:hlinkClick r:id="rId11" action="ppaction://hlinksldjump"/>
                </a:rPr>
                <a:t>HÖK-T</a:t>
              </a:r>
              <a:endParaRPr lang="sv-SE" sz="800" dirty="0"/>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0" indent="0">
              <a:buNone/>
            </a:pPr>
            <a:r>
              <a:rPr lang="sv-SE" sz="1200" b="1" dirty="0" smtClean="0">
                <a:latin typeface="Calibri" pitchFamily="34" charset="0"/>
              </a:rPr>
              <a:t>Lista över medlemmar</a:t>
            </a:r>
            <a:r>
              <a:rPr lang="sv-SE" sz="1200" dirty="0" smtClean="0">
                <a:latin typeface="Calibri" pitchFamily="34" charset="0"/>
              </a:rPr>
              <a:t/>
            </a:r>
            <a:br>
              <a:rPr lang="sv-SE" sz="1200" dirty="0" smtClean="0">
                <a:latin typeface="Calibri" pitchFamily="34" charset="0"/>
              </a:rPr>
            </a:br>
            <a:r>
              <a:rPr lang="sv-SE" sz="1200" dirty="0" smtClean="0">
                <a:latin typeface="Calibri" pitchFamily="34" charset="0"/>
              </a:rPr>
              <a:t>Om du behöver en förteckning över Sveriges Ingenjörers medlemmar på din arbetsplats kan du använda </a:t>
            </a:r>
            <a:r>
              <a:rPr lang="sv-SE" sz="1200" dirty="0" smtClean="0">
                <a:latin typeface="Calibri" pitchFamily="34" charset="0"/>
              </a:rPr>
              <a:t>funktionen sök medlem.</a:t>
            </a:r>
            <a:r>
              <a:rPr lang="sv-SE" sz="1200" dirty="0" smtClean="0">
                <a:latin typeface="Calibri" pitchFamily="34" charset="0"/>
              </a:rPr>
              <a:t/>
            </a:r>
            <a:br>
              <a:rPr lang="sv-SE" sz="1200" dirty="0" smtClean="0">
                <a:latin typeface="Calibri" pitchFamily="34" charset="0"/>
              </a:rPr>
            </a:br>
            <a:r>
              <a:rPr lang="sv-SE" sz="1000" i="1" dirty="0" smtClean="0">
                <a:latin typeface="Calibri" pitchFamily="34" charset="0"/>
              </a:rPr>
              <a:t>Obs! Listan kan vara ofullständig eftersom vårt register är beroende av att medlemmarna själva uppdaterar sina uppgifter.</a:t>
            </a:r>
          </a:p>
          <a:p>
            <a:pPr marL="0" indent="0">
              <a:buNone/>
            </a:pPr>
            <a:endParaRPr lang="sv-SE" sz="1000" i="1" dirty="0" smtClean="0">
              <a:latin typeface="Calibri" pitchFamily="34" charset="0"/>
            </a:endParaRPr>
          </a:p>
          <a:p>
            <a:pPr marL="0" indent="0">
              <a:buNone/>
            </a:pPr>
            <a:r>
              <a:rPr lang="sv-SE" sz="1200" dirty="0">
                <a:latin typeface="Calibri" pitchFamily="34" charset="0"/>
              </a:rPr>
              <a:t>Ni kan också begära en lista med anställda från arbetsgivaren och sedan be Sveriges Ingenjörer göra ett urval för att se vilka av de anställda som är era medlemmar. Mejla i så fall listan till </a:t>
            </a:r>
            <a:r>
              <a:rPr lang="sv-SE" sz="1200" dirty="0" smtClean="0">
                <a:latin typeface="Calibri" pitchFamily="34" charset="0"/>
                <a:hlinkClick r:id="rId2"/>
              </a:rPr>
              <a:t>info@sverigesingenjorer.se</a:t>
            </a:r>
            <a:r>
              <a:rPr lang="sv-SE" sz="1200" dirty="0" smtClean="0">
                <a:latin typeface="Calibri" pitchFamily="34" charset="0"/>
              </a:rPr>
              <a:t> </a:t>
            </a:r>
            <a:endParaRPr lang="sv-SE" sz="1200" dirty="0">
              <a:latin typeface="Calibri" pitchFamily="34" charset="0"/>
            </a:endParaRPr>
          </a:p>
          <a:p>
            <a:pPr marL="0" indent="0">
              <a:buNone/>
            </a:pPr>
            <a:r>
              <a:rPr lang="sv-SE" sz="1200" dirty="0" smtClean="0">
                <a:latin typeface="Calibri" pitchFamily="34" charset="0"/>
              </a:rPr>
              <a:t/>
            </a:r>
            <a:br>
              <a:rPr lang="sv-SE" sz="1200" dirty="0" smtClean="0">
                <a:latin typeface="Calibri" pitchFamily="34" charset="0"/>
              </a:rPr>
            </a:br>
            <a:r>
              <a:rPr lang="sv-SE" sz="1200" dirty="0" smtClean="0">
                <a:latin typeface="Calibri" pitchFamily="34" charset="0"/>
              </a:rPr>
              <a:t>Komplettera sedan listan med uppgifter från arbetsgivaren: Anställningsår, arbetsinnehåll, AID-kod, lön och andra förmåner och om medlemmen har övertidsersättning. </a:t>
            </a:r>
            <a:r>
              <a:rPr lang="sv-SE" sz="1200" dirty="0" smtClean="0">
                <a:latin typeface="Calibri" pitchFamily="34" charset="0"/>
                <a:hlinkClick r:id="rId3" tooltip="Mer information om AID-kod"/>
              </a:rPr>
              <a:t>Vad är AID-kod? Läs mer  »</a:t>
            </a:r>
            <a:endParaRPr lang="sv-SE" sz="1200" dirty="0" smtClean="0">
              <a:latin typeface="Calibri" pitchFamily="34" charset="0"/>
            </a:endParaRPr>
          </a:p>
          <a:p>
            <a:pPr marL="0" indent="0">
              <a:buNone/>
            </a:pPr>
            <a:endParaRPr lang="sv-SE" sz="1200" dirty="0" smtClean="0">
              <a:latin typeface="Calibri" pitchFamily="34" charset="0"/>
            </a:endParaRPr>
          </a:p>
          <a:p>
            <a:pPr marL="0" indent="0">
              <a:buNone/>
            </a:pPr>
            <a:r>
              <a:rPr lang="sv-SE" sz="1200" dirty="0" smtClean="0">
                <a:latin typeface="Calibri" pitchFamily="34" charset="0"/>
              </a:rPr>
              <a:t>När du har alla uppgifter analyserar du löneläget. </a:t>
            </a:r>
          </a:p>
          <a:p>
            <a:pPr lvl="0"/>
            <a:r>
              <a:rPr lang="sv-SE" sz="1000" i="1" dirty="0" smtClean="0">
                <a:latin typeface="Calibri" pitchFamily="34" charset="0"/>
              </a:rPr>
              <a:t>Är lönerna marknadsmässiga? </a:t>
            </a:r>
          </a:p>
          <a:p>
            <a:pPr lvl="0"/>
            <a:r>
              <a:rPr lang="sv-SE" sz="1000" i="1" dirty="0" smtClean="0">
                <a:latin typeface="Calibri" pitchFamily="34" charset="0"/>
              </a:rPr>
              <a:t>Svarar de mot medlemmarnas kompetens? </a:t>
            </a:r>
          </a:p>
          <a:p>
            <a:pPr lvl="0"/>
            <a:r>
              <a:rPr lang="sv-SE" sz="1000" i="1" dirty="0" smtClean="0">
                <a:latin typeface="Calibri" pitchFamily="34" charset="0"/>
              </a:rPr>
              <a:t>Svarar de mot medlemmarnas erfarenhet? </a:t>
            </a:r>
          </a:p>
          <a:p>
            <a:pPr lvl="0"/>
            <a:r>
              <a:rPr lang="sv-SE" sz="1000" i="1" dirty="0" smtClean="0">
                <a:latin typeface="Calibri" pitchFamily="34" charset="0"/>
              </a:rPr>
              <a:t>Svarar de mot uppnådda resultat? </a:t>
            </a:r>
          </a:p>
          <a:p>
            <a:pPr lvl="0"/>
            <a:r>
              <a:rPr lang="sv-SE" sz="1000" i="1" dirty="0" smtClean="0">
                <a:latin typeface="Calibri" pitchFamily="34" charset="0"/>
              </a:rPr>
              <a:t>Finns det någon obalans i lönestrukturen som kan vara diskriminerande?</a:t>
            </a:r>
          </a:p>
          <a:p>
            <a:pPr lvl="0"/>
            <a:endParaRPr lang="sv-SE" sz="1000" i="1" dirty="0" smtClean="0">
              <a:latin typeface="Calibri" pitchFamily="34" charset="0"/>
            </a:endParaRPr>
          </a:p>
          <a:p>
            <a:pPr marL="0" indent="0">
              <a:buNone/>
            </a:pPr>
            <a:r>
              <a:rPr lang="sv-SE" sz="1200" dirty="0" smtClean="0">
                <a:latin typeface="Calibri" pitchFamily="34" charset="0"/>
              </a:rPr>
              <a:t>Använd gärna </a:t>
            </a:r>
            <a:r>
              <a:rPr lang="sv-SE" sz="1200" dirty="0" smtClean="0">
                <a:latin typeface="Calibri" pitchFamily="34" charset="0"/>
                <a:hlinkClick r:id="rId4"/>
              </a:rPr>
              <a:t>lönestatistiken</a:t>
            </a:r>
            <a:r>
              <a:rPr lang="sv-SE" sz="1200" dirty="0" smtClean="0">
                <a:latin typeface="Calibri" pitchFamily="34" charset="0"/>
                <a:hlinkClick r:id="rId5"/>
              </a:rPr>
              <a:t> </a:t>
            </a:r>
            <a:r>
              <a:rPr lang="sv-SE" sz="1200" dirty="0" smtClean="0">
                <a:latin typeface="Calibri" pitchFamily="34" charset="0"/>
              </a:rPr>
              <a:t>som verktyg. </a:t>
            </a:r>
          </a:p>
          <a:p>
            <a:pPr marL="0" indent="0">
              <a:buNone/>
            </a:pPr>
            <a:r>
              <a:rPr lang="sv-SE" sz="1200" dirty="0" smtClean="0">
                <a:latin typeface="Calibri" pitchFamily="34" charset="0"/>
              </a:rPr>
              <a:t>Diskutera gärna med medlemmarna om löneläget och delge dem din analys. Det ger ofta värdefulla synpunkter inför överläggningarna med arbetsgivaren.</a:t>
            </a:r>
          </a:p>
          <a:p>
            <a:endParaRPr lang="sv-SE" dirty="0"/>
          </a:p>
        </p:txBody>
      </p:sp>
      <p:sp>
        <p:nvSpPr>
          <p:cNvPr id="4" name="Platshållare för datum 3"/>
          <p:cNvSpPr>
            <a:spLocks noGrp="1"/>
          </p:cNvSpPr>
          <p:nvPr>
            <p:ph type="dt" sz="half" idx="2"/>
          </p:nvPr>
        </p:nvSpPr>
        <p:spPr/>
        <p:txBody>
          <a:bodyPr/>
          <a:lstStyle/>
          <a:p>
            <a:fld id="{6C0A15D2-8E26-4157-927F-BF5B14C2DC63}" type="datetime1">
              <a:rPr lang="sv-SE" smtClean="0"/>
              <a:pPr/>
              <a:t>2013-04-19</a:t>
            </a:fld>
            <a:endParaRPr lang="sv-SE" dirty="0"/>
          </a:p>
        </p:txBody>
      </p:sp>
      <p:sp>
        <p:nvSpPr>
          <p:cNvPr id="5" name="Platshållare för sidfot 4"/>
          <p:cNvSpPr>
            <a:spLocks noGrp="1"/>
          </p:cNvSpPr>
          <p:nvPr>
            <p:ph type="ftr" sz="quarter" idx="3"/>
          </p:nvPr>
        </p:nvSpPr>
        <p:spPr/>
        <p:txBody>
          <a:bodyPr/>
          <a:lstStyle/>
          <a:p>
            <a:endParaRPr lang="sv-SE" dirty="0"/>
          </a:p>
        </p:txBody>
      </p:sp>
      <p:sp>
        <p:nvSpPr>
          <p:cNvPr id="6" name="Platshållare för bildnummer 5"/>
          <p:cNvSpPr>
            <a:spLocks noGrp="1"/>
          </p:cNvSpPr>
          <p:nvPr>
            <p:ph type="sldNum" sz="quarter" idx="4"/>
          </p:nvPr>
        </p:nvSpPr>
        <p:spPr/>
        <p:txBody>
          <a:bodyPr/>
          <a:lstStyle/>
          <a:p>
            <a:fld id="{D3771E17-B1DE-44A2-BBDD-6797D685D60A}" type="slidenum">
              <a:rPr lang="sv-SE" smtClean="0"/>
              <a:pPr/>
              <a:t>16</a:t>
            </a:fld>
            <a:endParaRPr lang="sv-SE" dirty="0"/>
          </a:p>
        </p:txBody>
      </p:sp>
      <p:sp>
        <p:nvSpPr>
          <p:cNvPr id="7" name="Rubrik 2"/>
          <p:cNvSpPr>
            <a:spLocks noGrp="1"/>
          </p:cNvSpPr>
          <p:nvPr>
            <p:ph type="title"/>
          </p:nvPr>
        </p:nvSpPr>
        <p:spPr>
          <a:xfrm>
            <a:off x="1609344" y="357166"/>
            <a:ext cx="6391680" cy="1143000"/>
          </a:xfrm>
        </p:spPr>
        <p:txBody>
          <a:bodyPr/>
          <a:lstStyle/>
          <a:p>
            <a:r>
              <a:rPr lang="sv-SE" dirty="0" smtClean="0">
                <a:latin typeface="Calibri" pitchFamily="34" charset="0"/>
              </a:rPr>
              <a:t>Forts. analys</a:t>
            </a:r>
            <a:endParaRPr lang="sv-SE" dirty="0">
              <a:latin typeface="Calibri" pitchFamily="34" charset="0"/>
            </a:endParaRPr>
          </a:p>
        </p:txBody>
      </p:sp>
      <p:grpSp>
        <p:nvGrpSpPr>
          <p:cNvPr id="8" name="Grupp 7"/>
          <p:cNvGrpSpPr/>
          <p:nvPr/>
        </p:nvGrpSpPr>
        <p:grpSpPr>
          <a:xfrm>
            <a:off x="539552" y="5517232"/>
            <a:ext cx="720080" cy="576064"/>
            <a:chOff x="539552" y="5517232"/>
            <a:chExt cx="720080" cy="576064"/>
          </a:xfrm>
        </p:grpSpPr>
        <p:grpSp>
          <p:nvGrpSpPr>
            <p:cNvPr id="9" name="Grupp 61"/>
            <p:cNvGrpSpPr/>
            <p:nvPr/>
          </p:nvGrpSpPr>
          <p:grpSpPr>
            <a:xfrm>
              <a:off x="539552" y="5517232"/>
              <a:ext cx="648072" cy="576064"/>
              <a:chOff x="1470823" y="535775"/>
              <a:chExt cx="6194049" cy="5856347"/>
            </a:xfrm>
          </p:grpSpPr>
          <p:sp>
            <p:nvSpPr>
              <p:cNvPr id="11" name="Höger 10"/>
              <p:cNvSpPr/>
              <p:nvPr/>
            </p:nvSpPr>
            <p:spPr>
              <a:xfrm rot="1200000">
                <a:off x="5225711" y="955531"/>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2" name="Höger 4"/>
              <p:cNvSpPr/>
              <p:nvPr/>
            </p:nvSpPr>
            <p:spPr>
              <a:xfrm rot="1200000">
                <a:off x="5228513" y="101813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3" name="Ellips 12">
                <a:hlinkClick r:id="rId6" action="ppaction://hlinksldjump"/>
              </p:cNvPr>
              <p:cNvSpPr/>
              <p:nvPr/>
            </p:nvSpPr>
            <p:spPr>
              <a:xfrm>
                <a:off x="5652120" y="83671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4" name="Höger 13"/>
              <p:cNvSpPr/>
              <p:nvPr/>
            </p:nvSpPr>
            <p:spPr>
              <a:xfrm rot="3600000">
                <a:off x="6487347" y="2006342"/>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5" name="Höger 8"/>
              <p:cNvSpPr/>
              <p:nvPr/>
            </p:nvSpPr>
            <p:spPr>
              <a:xfrm rot="3600000">
                <a:off x="6510576" y="2044606"/>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6" name="Ellips 15">
                <a:hlinkClick r:id="rId7" action="ppaction://hlinksldjump"/>
              </p:cNvPr>
              <p:cNvSpPr/>
              <p:nvPr/>
            </p:nvSpPr>
            <p:spPr>
              <a:xfrm>
                <a:off x="6501950"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7" name="Höger 16"/>
              <p:cNvSpPr/>
              <p:nvPr/>
            </p:nvSpPr>
            <p:spPr>
              <a:xfrm rot="6000000">
                <a:off x="6778368" y="3622274"/>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8" name="Höger 12"/>
              <p:cNvSpPr/>
              <p:nvPr/>
            </p:nvSpPr>
            <p:spPr>
              <a:xfrm rot="16800000">
                <a:off x="6832893" y="365501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19" name="Ellips 18"/>
              <p:cNvSpPr/>
              <p:nvPr/>
            </p:nvSpPr>
            <p:spPr>
              <a:xfrm>
                <a:off x="6198536" y="410606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0" name="Höger 19"/>
              <p:cNvSpPr/>
              <p:nvPr/>
            </p:nvSpPr>
            <p:spPr>
              <a:xfrm rot="8400000">
                <a:off x="5962602" y="504721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1" name="Höger 16"/>
              <p:cNvSpPr/>
              <p:nvPr/>
            </p:nvSpPr>
            <p:spPr>
              <a:xfrm rot="19200000">
                <a:off x="6044648" y="509585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2" name="Ellips 21">
                <a:hlinkClick r:id="rId8" action="ppaction://hlinksldjump"/>
              </p:cNvPr>
              <p:cNvSpPr/>
              <p:nvPr/>
            </p:nvSpPr>
            <p:spPr>
              <a:xfrm>
                <a:off x="4860032" y="522920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3" name="Höger 22"/>
              <p:cNvSpPr/>
              <p:nvPr/>
            </p:nvSpPr>
            <p:spPr>
              <a:xfrm rot="10800000">
                <a:off x="4421755" y="5614418"/>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4" name="Höger 20"/>
              <p:cNvSpPr/>
              <p:nvPr/>
            </p:nvSpPr>
            <p:spPr>
              <a:xfrm>
                <a:off x="4514670" y="569291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5" name="Ellips 24">
                <a:hlinkClick r:id="rId9" action="ppaction://hlinksldjump"/>
              </p:cNvPr>
              <p:cNvSpPr/>
              <p:nvPr/>
            </p:nvSpPr>
            <p:spPr>
              <a:xfrm>
                <a:off x="3112740" y="5229200"/>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6" name="Höger 25"/>
              <p:cNvSpPr/>
              <p:nvPr/>
            </p:nvSpPr>
            <p:spPr>
              <a:xfrm rot="13200000">
                <a:off x="2771800" y="5157192"/>
                <a:ext cx="278467"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7" name="Höger 24"/>
              <p:cNvSpPr/>
              <p:nvPr/>
            </p:nvSpPr>
            <p:spPr>
              <a:xfrm rot="2400000">
                <a:off x="2845568" y="5262538"/>
                <a:ext cx="194927"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28" name="Höger 27"/>
              <p:cNvSpPr/>
              <p:nvPr/>
            </p:nvSpPr>
            <p:spPr>
              <a:xfrm rot="15600000">
                <a:off x="1874374" y="3606346"/>
                <a:ext cx="315129"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9" name="Höger 28"/>
              <p:cNvSpPr/>
              <p:nvPr/>
            </p:nvSpPr>
            <p:spPr>
              <a:xfrm rot="4800000">
                <a:off x="1929852" y="3731394"/>
                <a:ext cx="220590"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30" name="Ellips 29"/>
              <p:cNvSpPr/>
              <p:nvPr/>
            </p:nvSpPr>
            <p:spPr>
              <a:xfrm>
                <a:off x="1470823"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1" name="Höger 30"/>
              <p:cNvSpPr/>
              <p:nvPr/>
            </p:nvSpPr>
            <p:spPr>
              <a:xfrm rot="18000000">
                <a:off x="2329866" y="202152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2" name="Höger 32"/>
              <p:cNvSpPr/>
              <p:nvPr/>
            </p:nvSpPr>
            <p:spPr>
              <a:xfrm rot="18000000">
                <a:off x="2353095" y="214025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33" name="Ellips 32">
                <a:hlinkClick r:id="rId10" action="ppaction://hlinksldjump"/>
              </p:cNvPr>
              <p:cNvSpPr/>
              <p:nvPr/>
            </p:nvSpPr>
            <p:spPr>
              <a:xfrm>
                <a:off x="2344469" y="872116"/>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4" name="Höger 33"/>
              <p:cNvSpPr/>
              <p:nvPr/>
            </p:nvSpPr>
            <p:spPr>
              <a:xfrm rot="20400000">
                <a:off x="3583794" y="961527"/>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5" name="Höger 36"/>
              <p:cNvSpPr/>
              <p:nvPr/>
            </p:nvSpPr>
            <p:spPr>
              <a:xfrm rot="20400000">
                <a:off x="3586596" y="1055913"/>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sp>
            <p:nvSpPr>
              <p:cNvPr id="36" name="Ellips 35">
                <a:hlinkClick r:id="rId11" action="ppaction://hlinksldjump"/>
              </p:cNvPr>
              <p:cNvSpPr/>
              <p:nvPr/>
            </p:nvSpPr>
            <p:spPr>
              <a:xfrm>
                <a:off x="3991783" y="53577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7" name="Ellips 36">
                <a:hlinkClick r:id="rId12" action="ppaction://hlinksldjump"/>
              </p:cNvPr>
              <p:cNvSpPr/>
              <p:nvPr/>
            </p:nvSpPr>
            <p:spPr>
              <a:xfrm>
                <a:off x="1763688" y="4077072"/>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grpSp>
        <p:sp>
          <p:nvSpPr>
            <p:cNvPr id="10" name="textruta 9"/>
            <p:cNvSpPr txBox="1"/>
            <p:nvPr/>
          </p:nvSpPr>
          <p:spPr>
            <a:xfrm>
              <a:off x="611560" y="5733256"/>
              <a:ext cx="648072" cy="215444"/>
            </a:xfrm>
            <a:prstGeom prst="rect">
              <a:avLst/>
            </a:prstGeom>
            <a:noFill/>
          </p:spPr>
          <p:txBody>
            <a:bodyPr wrap="square" rtlCol="0">
              <a:spAutoFit/>
            </a:bodyPr>
            <a:lstStyle/>
            <a:p>
              <a:r>
                <a:rPr lang="sv-SE" sz="800" dirty="0" smtClean="0">
                  <a:hlinkClick r:id="rId13" action="ppaction://hlinksldjump"/>
                </a:rPr>
                <a:t>HÖK-T</a:t>
              </a:r>
              <a:endParaRPr lang="sv-SE" sz="800" dirty="0"/>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txBox="1">
            <a:spLocks noGrp="1"/>
          </p:cNvSpPr>
          <p:nvPr>
            <p:ph type="ctrTitle"/>
          </p:nvPr>
        </p:nvSpPr>
        <p:spPr>
          <a:xfrm>
            <a:off x="755576" y="1340892"/>
            <a:ext cx="7776864" cy="461665"/>
          </a:xfrm>
          <a:prstGeom prst="rect">
            <a:avLst/>
          </a:prstGeom>
          <a:noFill/>
          <a:ln>
            <a:noFill/>
            <a:prstDash val="sysDot"/>
          </a:ln>
          <a:effectLst>
            <a:softEdge rad="12700"/>
          </a:effectLst>
        </p:spPr>
        <p:txBody>
          <a:bodyPr wrap="square">
            <a:spAutoFit/>
          </a:bodyPr>
          <a:lstStyle/>
          <a:p>
            <a:pPr fontAlgn="auto">
              <a:spcBef>
                <a:spcPts val="0"/>
              </a:spcBef>
              <a:spcAft>
                <a:spcPts val="0"/>
              </a:spcAft>
              <a:defRPr/>
            </a:pPr>
            <a:r>
              <a:rPr lang="sv-SE" sz="2400" b="1" dirty="0">
                <a:latin typeface="Calibri" pitchFamily="34" charset="0"/>
                <a:cs typeface="Arial" pitchFamily="34" charset="0"/>
              </a:rPr>
              <a:t>Lönebildningsprocessen enligt </a:t>
            </a:r>
            <a:r>
              <a:rPr lang="sv-SE" sz="2400" b="1" dirty="0" smtClean="0">
                <a:latin typeface="Calibri" pitchFamily="34" charset="0"/>
                <a:cs typeface="Arial" pitchFamily="34" charset="0"/>
              </a:rPr>
              <a:t>HÖK (Dialogmodell</a:t>
            </a:r>
            <a:r>
              <a:rPr lang="sv-SE" sz="2400" b="1" dirty="0">
                <a:latin typeface="Calibri" pitchFamily="34" charset="0"/>
                <a:cs typeface="Arial" pitchFamily="34" charset="0"/>
              </a:rPr>
              <a:t>)</a:t>
            </a:r>
          </a:p>
        </p:txBody>
      </p:sp>
      <p:grpSp>
        <p:nvGrpSpPr>
          <p:cNvPr id="9" name="Grupp 8"/>
          <p:cNvGrpSpPr/>
          <p:nvPr/>
        </p:nvGrpSpPr>
        <p:grpSpPr>
          <a:xfrm>
            <a:off x="3635896" y="3212976"/>
            <a:ext cx="454858" cy="360040"/>
            <a:chOff x="3724853" y="1488912"/>
            <a:chExt cx="454858" cy="578771"/>
          </a:xfrm>
        </p:grpSpPr>
        <p:sp>
          <p:nvSpPr>
            <p:cNvPr id="10" name="Höger 9"/>
            <p:cNvSpPr/>
            <p:nvPr/>
          </p:nvSpPr>
          <p:spPr>
            <a:xfrm rot="18900000">
              <a:off x="3724853" y="1488912"/>
              <a:ext cx="454858" cy="578771"/>
            </a:xfrm>
            <a:prstGeom prst="rightArrow">
              <a:avLst>
                <a:gd name="adj1" fmla="val 60000"/>
                <a:gd name="adj2" fmla="val 50000"/>
              </a:avLst>
            </a:prstGeom>
            <a:solidFill>
              <a:srgbClr val="5C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11" name="Höger 4"/>
            <p:cNvSpPr/>
            <p:nvPr/>
          </p:nvSpPr>
          <p:spPr>
            <a:xfrm rot="18900000">
              <a:off x="3744837" y="1652911"/>
              <a:ext cx="318401" cy="3472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sv-SE" sz="2400" kern="1200" dirty="0"/>
            </a:p>
          </p:txBody>
        </p:sp>
      </p:grpSp>
      <p:grpSp>
        <p:nvGrpSpPr>
          <p:cNvPr id="27" name="Grupp 26"/>
          <p:cNvGrpSpPr/>
          <p:nvPr/>
        </p:nvGrpSpPr>
        <p:grpSpPr>
          <a:xfrm>
            <a:off x="5292080" y="3429000"/>
            <a:ext cx="1440160" cy="1440160"/>
            <a:chOff x="4013674" y="2027"/>
            <a:chExt cx="1714879" cy="1714879"/>
          </a:xfrm>
        </p:grpSpPr>
        <p:sp>
          <p:nvSpPr>
            <p:cNvPr id="28" name="Ellips 27"/>
            <p:cNvSpPr/>
            <p:nvPr/>
          </p:nvSpPr>
          <p:spPr>
            <a:xfrm>
              <a:off x="4013674" y="2027"/>
              <a:ext cx="1714879" cy="1714879"/>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9" name="Ellips 4"/>
            <p:cNvSpPr/>
            <p:nvPr/>
          </p:nvSpPr>
          <p:spPr>
            <a:xfrm>
              <a:off x="4264812" y="253165"/>
              <a:ext cx="1212603" cy="12126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sv-SE" sz="1200" kern="1200" dirty="0" smtClean="0">
                  <a:solidFill>
                    <a:schemeClr val="tx1"/>
                  </a:solidFill>
                  <a:latin typeface="Calibri" pitchFamily="34" charset="0"/>
                  <a:cs typeface="Arial" pitchFamily="34" charset="0"/>
                </a:rPr>
                <a:t>Samtal</a:t>
              </a:r>
              <a:endParaRPr lang="sv-SE" sz="1200" kern="1200" dirty="0">
                <a:solidFill>
                  <a:schemeClr val="tx1"/>
                </a:solidFill>
                <a:latin typeface="Calibri" pitchFamily="34" charset="0"/>
                <a:cs typeface="Arial" pitchFamily="34" charset="0"/>
              </a:endParaRPr>
            </a:p>
          </p:txBody>
        </p:sp>
      </p:grpSp>
      <p:grpSp>
        <p:nvGrpSpPr>
          <p:cNvPr id="30" name="Grupp 29"/>
          <p:cNvGrpSpPr/>
          <p:nvPr/>
        </p:nvGrpSpPr>
        <p:grpSpPr>
          <a:xfrm rot="10800000">
            <a:off x="5089161" y="4670007"/>
            <a:ext cx="454858" cy="360040"/>
            <a:chOff x="3724853" y="1488912"/>
            <a:chExt cx="454858" cy="578771"/>
          </a:xfrm>
        </p:grpSpPr>
        <p:sp>
          <p:nvSpPr>
            <p:cNvPr id="31" name="Höger 30"/>
            <p:cNvSpPr/>
            <p:nvPr/>
          </p:nvSpPr>
          <p:spPr>
            <a:xfrm rot="18900000">
              <a:off x="3724853" y="1488912"/>
              <a:ext cx="454858" cy="578771"/>
            </a:xfrm>
            <a:prstGeom prst="rightArrow">
              <a:avLst>
                <a:gd name="adj1" fmla="val 60000"/>
                <a:gd name="adj2" fmla="val 50000"/>
              </a:avLst>
            </a:prstGeom>
            <a:solidFill>
              <a:srgbClr val="5C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2" name="Höger 4"/>
            <p:cNvSpPr/>
            <p:nvPr/>
          </p:nvSpPr>
          <p:spPr>
            <a:xfrm rot="18900000">
              <a:off x="3744837" y="1652911"/>
              <a:ext cx="318401" cy="3472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sv-SE" sz="2400" kern="1200" dirty="0"/>
            </a:p>
          </p:txBody>
        </p:sp>
      </p:grpSp>
      <p:grpSp>
        <p:nvGrpSpPr>
          <p:cNvPr id="33" name="Grupp 32"/>
          <p:cNvGrpSpPr/>
          <p:nvPr/>
        </p:nvGrpSpPr>
        <p:grpSpPr>
          <a:xfrm rot="16200000">
            <a:off x="3588487" y="4700545"/>
            <a:ext cx="454858" cy="360040"/>
            <a:chOff x="3724853" y="1488912"/>
            <a:chExt cx="454858" cy="578771"/>
          </a:xfrm>
        </p:grpSpPr>
        <p:sp>
          <p:nvSpPr>
            <p:cNvPr id="34" name="Höger 33"/>
            <p:cNvSpPr/>
            <p:nvPr/>
          </p:nvSpPr>
          <p:spPr>
            <a:xfrm rot="18900000">
              <a:off x="3724853" y="1488912"/>
              <a:ext cx="454858" cy="578771"/>
            </a:xfrm>
            <a:prstGeom prst="rightArrow">
              <a:avLst>
                <a:gd name="adj1" fmla="val 60000"/>
                <a:gd name="adj2" fmla="val 50000"/>
              </a:avLst>
            </a:prstGeom>
            <a:solidFill>
              <a:srgbClr val="5C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5" name="Höger 4"/>
            <p:cNvSpPr/>
            <p:nvPr/>
          </p:nvSpPr>
          <p:spPr>
            <a:xfrm rot="18900000">
              <a:off x="3744837" y="1652911"/>
              <a:ext cx="318401" cy="3472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sv-SE" sz="2400" kern="1200" dirty="0"/>
            </a:p>
          </p:txBody>
        </p:sp>
      </p:grpSp>
      <p:grpSp>
        <p:nvGrpSpPr>
          <p:cNvPr id="36" name="Grupp 35"/>
          <p:cNvGrpSpPr/>
          <p:nvPr/>
        </p:nvGrpSpPr>
        <p:grpSpPr>
          <a:xfrm rot="5400000">
            <a:off x="5041269" y="3270239"/>
            <a:ext cx="454858" cy="360040"/>
            <a:chOff x="3724853" y="1488912"/>
            <a:chExt cx="454858" cy="578771"/>
          </a:xfrm>
        </p:grpSpPr>
        <p:sp>
          <p:nvSpPr>
            <p:cNvPr id="37" name="Höger 36"/>
            <p:cNvSpPr/>
            <p:nvPr/>
          </p:nvSpPr>
          <p:spPr>
            <a:xfrm rot="18900000">
              <a:off x="3724853" y="1488912"/>
              <a:ext cx="454858" cy="578771"/>
            </a:xfrm>
            <a:prstGeom prst="rightArrow">
              <a:avLst>
                <a:gd name="adj1" fmla="val 60000"/>
                <a:gd name="adj2" fmla="val 50000"/>
              </a:avLst>
            </a:prstGeom>
            <a:solidFill>
              <a:srgbClr val="5C0000"/>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8" name="Höger 4"/>
            <p:cNvSpPr/>
            <p:nvPr/>
          </p:nvSpPr>
          <p:spPr>
            <a:xfrm rot="18900000">
              <a:off x="3744837" y="1652911"/>
              <a:ext cx="318401" cy="34726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sv-SE" sz="2400" kern="1200" dirty="0"/>
            </a:p>
          </p:txBody>
        </p:sp>
      </p:grpSp>
      <p:sp>
        <p:nvSpPr>
          <p:cNvPr id="39" name="textruta 38"/>
          <p:cNvSpPr txBox="1"/>
          <p:nvPr/>
        </p:nvSpPr>
        <p:spPr>
          <a:xfrm>
            <a:off x="4067944" y="2564904"/>
            <a:ext cx="1008112" cy="276999"/>
          </a:xfrm>
          <a:prstGeom prst="rect">
            <a:avLst/>
          </a:prstGeom>
          <a:noFill/>
        </p:spPr>
        <p:txBody>
          <a:bodyPr wrap="square" rtlCol="0">
            <a:spAutoFit/>
          </a:bodyPr>
          <a:lstStyle/>
          <a:p>
            <a:r>
              <a:rPr lang="sv-SE" sz="1200" dirty="0" smtClean="0">
                <a:latin typeface="Calibri" pitchFamily="34" charset="0"/>
              </a:rPr>
              <a:t>Överläggning</a:t>
            </a:r>
            <a:endParaRPr lang="sv-SE" sz="1200" dirty="0">
              <a:latin typeface="Calibri" pitchFamily="34" charset="0"/>
            </a:endParaRPr>
          </a:p>
        </p:txBody>
      </p:sp>
      <p:grpSp>
        <p:nvGrpSpPr>
          <p:cNvPr id="40" name="Grupp 39"/>
          <p:cNvGrpSpPr/>
          <p:nvPr/>
        </p:nvGrpSpPr>
        <p:grpSpPr>
          <a:xfrm>
            <a:off x="2411760" y="3429000"/>
            <a:ext cx="1440160" cy="1440160"/>
            <a:chOff x="4013674" y="2027"/>
            <a:chExt cx="1714879" cy="1714879"/>
          </a:xfrm>
        </p:grpSpPr>
        <p:sp>
          <p:nvSpPr>
            <p:cNvPr id="41" name="Ellips 40"/>
            <p:cNvSpPr/>
            <p:nvPr/>
          </p:nvSpPr>
          <p:spPr>
            <a:xfrm>
              <a:off x="4013674" y="2027"/>
              <a:ext cx="1714879" cy="1714879"/>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2" name="Ellips 4"/>
            <p:cNvSpPr/>
            <p:nvPr/>
          </p:nvSpPr>
          <p:spPr>
            <a:xfrm>
              <a:off x="4264812" y="253165"/>
              <a:ext cx="1212603" cy="12126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sv-SE" sz="1200" kern="1200" dirty="0" smtClean="0">
                  <a:solidFill>
                    <a:schemeClr val="tx1"/>
                  </a:solidFill>
                  <a:latin typeface="Calibri" pitchFamily="34" charset="0"/>
                  <a:cs typeface="Arial" pitchFamily="34" charset="0"/>
                </a:rPr>
                <a:t>Förberedelse/ Analys</a:t>
              </a:r>
              <a:endParaRPr lang="sv-SE" sz="1200" kern="1200" dirty="0">
                <a:solidFill>
                  <a:schemeClr val="tx1"/>
                </a:solidFill>
                <a:latin typeface="Calibri" pitchFamily="34" charset="0"/>
                <a:cs typeface="Arial" pitchFamily="34" charset="0"/>
              </a:endParaRPr>
            </a:p>
          </p:txBody>
        </p:sp>
      </p:grpSp>
      <p:grpSp>
        <p:nvGrpSpPr>
          <p:cNvPr id="43" name="Grupp 42"/>
          <p:cNvGrpSpPr/>
          <p:nvPr/>
        </p:nvGrpSpPr>
        <p:grpSpPr>
          <a:xfrm>
            <a:off x="3851920" y="4869160"/>
            <a:ext cx="1440160" cy="1440160"/>
            <a:chOff x="4013674" y="2027"/>
            <a:chExt cx="1714879" cy="1714879"/>
          </a:xfrm>
        </p:grpSpPr>
        <p:sp>
          <p:nvSpPr>
            <p:cNvPr id="44" name="Ellips 43"/>
            <p:cNvSpPr/>
            <p:nvPr/>
          </p:nvSpPr>
          <p:spPr>
            <a:xfrm>
              <a:off x="4013674" y="2027"/>
              <a:ext cx="1714879" cy="1714879"/>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5" name="Ellips 4"/>
            <p:cNvSpPr/>
            <p:nvPr/>
          </p:nvSpPr>
          <p:spPr>
            <a:xfrm>
              <a:off x="4264812" y="253165"/>
              <a:ext cx="1212603" cy="12126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sv-SE" sz="1200" kern="1200" dirty="0" smtClean="0">
                  <a:solidFill>
                    <a:schemeClr val="tx1"/>
                  </a:solidFill>
                  <a:latin typeface="Calibri" pitchFamily="34" charset="0"/>
                  <a:cs typeface="Arial" pitchFamily="34" charset="0"/>
                </a:rPr>
                <a:t>Avstämning</a:t>
              </a:r>
              <a:endParaRPr lang="sv-SE" sz="1200" kern="1200" dirty="0">
                <a:solidFill>
                  <a:schemeClr val="tx1"/>
                </a:solidFill>
                <a:latin typeface="Calibri" pitchFamily="34" charset="0"/>
                <a:cs typeface="Arial" pitchFamily="34" charset="0"/>
              </a:endParaRPr>
            </a:p>
          </p:txBody>
        </p:sp>
      </p:grpSp>
      <p:grpSp>
        <p:nvGrpSpPr>
          <p:cNvPr id="46" name="Grupp 45"/>
          <p:cNvGrpSpPr/>
          <p:nvPr/>
        </p:nvGrpSpPr>
        <p:grpSpPr>
          <a:xfrm>
            <a:off x="3851920" y="1988840"/>
            <a:ext cx="1440160" cy="1440160"/>
            <a:chOff x="4013674" y="2027"/>
            <a:chExt cx="1714879" cy="1714879"/>
          </a:xfrm>
        </p:grpSpPr>
        <p:sp>
          <p:nvSpPr>
            <p:cNvPr id="47" name="Ellips 46"/>
            <p:cNvSpPr/>
            <p:nvPr/>
          </p:nvSpPr>
          <p:spPr>
            <a:xfrm>
              <a:off x="4013674" y="2027"/>
              <a:ext cx="1714879" cy="1714879"/>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8" name="Ellips 4"/>
            <p:cNvSpPr/>
            <p:nvPr/>
          </p:nvSpPr>
          <p:spPr>
            <a:xfrm>
              <a:off x="4264812" y="253165"/>
              <a:ext cx="1212603" cy="12126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sv-SE" sz="1200" kern="1200" dirty="0" smtClean="0">
                  <a:solidFill>
                    <a:schemeClr val="tx1"/>
                  </a:solidFill>
                  <a:latin typeface="Calibri" pitchFamily="34" charset="0"/>
                  <a:cs typeface="Arial" pitchFamily="34" charset="0"/>
                </a:rPr>
                <a:t>Överläggning</a:t>
              </a:r>
              <a:endParaRPr lang="sv-SE" sz="1200" kern="1200" dirty="0">
                <a:solidFill>
                  <a:schemeClr val="tx1"/>
                </a:solidFill>
                <a:latin typeface="Calibri" pitchFamily="34" charset="0"/>
                <a:cs typeface="Arial" pitchFamily="34" charset="0"/>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pPr algn="ctr"/>
            <a:r>
              <a:rPr lang="sv-SE" dirty="0" smtClean="0">
                <a:latin typeface="Calibri" pitchFamily="34" charset="0"/>
              </a:rPr>
              <a:t>Vad står i avtalet</a:t>
            </a:r>
            <a:endParaRPr lang="sv-SE" dirty="0">
              <a:latin typeface="Calibri" pitchFamily="34" charset="0"/>
            </a:endParaRPr>
          </a:p>
        </p:txBody>
      </p:sp>
      <p:sp>
        <p:nvSpPr>
          <p:cNvPr id="5" name="Platshållare för innehåll 4"/>
          <p:cNvSpPr>
            <a:spLocks noGrp="1"/>
          </p:cNvSpPr>
          <p:nvPr>
            <p:ph idx="1"/>
          </p:nvPr>
        </p:nvSpPr>
        <p:spPr/>
        <p:txBody>
          <a:bodyPr/>
          <a:lstStyle/>
          <a:p>
            <a:r>
              <a:rPr lang="sv-SE" sz="1200" u="sng" dirty="0" smtClean="0">
                <a:latin typeface="Calibri" pitchFamily="34" charset="0"/>
              </a:rPr>
              <a:t>Förberedelse/analys</a:t>
            </a:r>
            <a:r>
              <a:rPr lang="sv-SE" sz="1200" dirty="0" smtClean="0">
                <a:latin typeface="Calibri" pitchFamily="34" charset="0"/>
              </a:rPr>
              <a:t>: Analys av löneökningsbehovet (behov av rekrytering, analys ur jämställdhetssynpunkt, behov av att behålla personal, arbetstagarnas bidrag till verksamheten, lönerelationsförändringar mm.) (</a:t>
            </a:r>
            <a:r>
              <a:rPr lang="sv-SE" sz="1200" i="1" dirty="0" smtClean="0">
                <a:latin typeface="Calibri" pitchFamily="34" charset="0"/>
              </a:rPr>
              <a:t>HÖK-T Bilaga 5 Analys av löner </a:t>
            </a:r>
            <a:r>
              <a:rPr lang="sv-SE" sz="1200" dirty="0" smtClean="0">
                <a:latin typeface="Calibri" pitchFamily="34" charset="0"/>
              </a:rPr>
              <a:t>och</a:t>
            </a:r>
            <a:r>
              <a:rPr lang="sv-SE" sz="1200" i="1" dirty="0" smtClean="0">
                <a:latin typeface="Calibri" pitchFamily="34" charset="0"/>
              </a:rPr>
              <a:t> Inför löneöversyn)</a:t>
            </a:r>
          </a:p>
          <a:p>
            <a:endParaRPr lang="sv-SE" sz="1200" dirty="0" smtClean="0">
              <a:latin typeface="Calibri" pitchFamily="34" charset="0"/>
            </a:endParaRPr>
          </a:p>
          <a:p>
            <a:r>
              <a:rPr lang="sv-SE" sz="1200" u="sng" dirty="0" smtClean="0">
                <a:latin typeface="Calibri" pitchFamily="34" charset="0"/>
              </a:rPr>
              <a:t>Överläggning</a:t>
            </a:r>
            <a:r>
              <a:rPr lang="sv-SE" sz="1200" dirty="0" smtClean="0">
                <a:latin typeface="Calibri" pitchFamily="34" charset="0"/>
              </a:rPr>
              <a:t>: Arbetsgivaren redogör för planerade åtgärder samt motiven till dessa. Parterna bestämmer vilken förhandlingsordning som ska gälla. (</a:t>
            </a:r>
            <a:r>
              <a:rPr lang="sv-SE" sz="1200" i="1" dirty="0" smtClean="0">
                <a:latin typeface="Calibri" pitchFamily="34" charset="0"/>
              </a:rPr>
              <a:t>HÖK-T Bilaga 1 § 2 Löneöversyner Inför löneöversyn</a:t>
            </a:r>
            <a:r>
              <a:rPr lang="sv-SE" sz="1200" dirty="0" smtClean="0">
                <a:latin typeface="Calibri" pitchFamily="34" charset="0"/>
              </a:rPr>
              <a:t>.) Arbetsgivaren redogör för sin syn på lönerelationer mellan grupper och lönespridningen inom en grupp. </a:t>
            </a:r>
            <a:r>
              <a:rPr lang="sv-SE" sz="1200" i="1" dirty="0" smtClean="0">
                <a:latin typeface="Calibri" pitchFamily="34" charset="0"/>
              </a:rPr>
              <a:t>(HÖK-T Bilaga 5 Överläggning)</a:t>
            </a:r>
          </a:p>
          <a:p>
            <a:endParaRPr lang="sv-SE" sz="1200" dirty="0" smtClean="0">
              <a:latin typeface="Calibri" pitchFamily="34" charset="0"/>
            </a:endParaRPr>
          </a:p>
          <a:p>
            <a:r>
              <a:rPr lang="sv-SE" sz="1200" u="sng" dirty="0" smtClean="0">
                <a:latin typeface="Calibri" pitchFamily="34" charset="0"/>
              </a:rPr>
              <a:t>Samtal</a:t>
            </a:r>
            <a:r>
              <a:rPr lang="sv-SE" sz="1200" dirty="0" smtClean="0">
                <a:latin typeface="Calibri" pitchFamily="34" charset="0"/>
              </a:rPr>
              <a:t>: Samtal förs med arbetstagare om uppställda mål och resultat kopplat till lön. Arbetsgivaren tydliggör krav, förväntningar, uppsatta mål och följer upp resultatet. Chef och medarbetare formulerar individuella mål samt krav och förväntningar från bådas sidor diskuteras. Uppföljning av resultat sker och kopplas till lön. </a:t>
            </a:r>
            <a:r>
              <a:rPr lang="sv-SE" sz="1200" i="1" dirty="0" smtClean="0">
                <a:latin typeface="Calibri" pitchFamily="34" charset="0"/>
              </a:rPr>
              <a:t>(HÖK-T Bilaga 5 Samtal) </a:t>
            </a:r>
            <a:r>
              <a:rPr lang="sv-SE" sz="1200" dirty="0" smtClean="0">
                <a:latin typeface="Calibri" pitchFamily="34" charset="0"/>
              </a:rPr>
              <a:t>Arbetsgivaren lämnar i dialog förslag om ny lön. Förslaget ska ha sin grund i väl kända kriterier. </a:t>
            </a:r>
            <a:r>
              <a:rPr lang="sv-SE" sz="1200" i="1" dirty="0" smtClean="0">
                <a:latin typeface="Calibri" pitchFamily="34" charset="0"/>
              </a:rPr>
              <a:t>(HÖK-T Bilaga 1 § 2  punkt 2) </a:t>
            </a:r>
            <a:endParaRPr lang="sv-SE" sz="1200" dirty="0" smtClean="0">
              <a:latin typeface="Calibri" pitchFamily="34" charset="0"/>
            </a:endParaRPr>
          </a:p>
          <a:p>
            <a:endParaRPr lang="sv-SE" sz="1200" dirty="0" smtClean="0">
              <a:latin typeface="Calibri" pitchFamily="34" charset="0"/>
            </a:endParaRPr>
          </a:p>
          <a:p>
            <a:r>
              <a:rPr lang="sv-SE" sz="1200" u="sng" dirty="0" smtClean="0">
                <a:latin typeface="Calibri" pitchFamily="34" charset="0"/>
              </a:rPr>
              <a:t>Avstämning</a:t>
            </a:r>
            <a:r>
              <a:rPr lang="sv-SE" sz="1200" dirty="0" smtClean="0">
                <a:latin typeface="Calibri" pitchFamily="34" charset="0"/>
              </a:rPr>
              <a:t>: Arbetsgivaren meddelar sitt samlade förslag på ny lön på individnivå till arbetstagarorganisationen. </a:t>
            </a:r>
            <a:r>
              <a:rPr lang="sv-SE" sz="1200" i="1" dirty="0" smtClean="0">
                <a:latin typeface="Calibri" pitchFamily="34" charset="0"/>
              </a:rPr>
              <a:t>(HÖK-T Bilaga 1 § 2  punkt 3) </a:t>
            </a:r>
            <a:r>
              <a:rPr lang="sv-SE" sz="1200" dirty="0" smtClean="0">
                <a:latin typeface="Calibri" pitchFamily="34" charset="0"/>
              </a:rPr>
              <a:t> Arbetsgivar- och arbetstagarpart analyserar löneöversynsprocessen. </a:t>
            </a:r>
            <a:r>
              <a:rPr lang="sv-SE" sz="1200" i="1" dirty="0" smtClean="0">
                <a:latin typeface="Calibri" pitchFamily="34" charset="0"/>
              </a:rPr>
              <a:t>(HÖK-T Bilaga 5 Avstämning) </a:t>
            </a:r>
            <a:endParaRPr lang="sv-SE" sz="1200" dirty="0" smtClean="0">
              <a:latin typeface="Calibri" pitchFamily="34" charset="0"/>
            </a:endParaRPr>
          </a:p>
          <a:p>
            <a:endParaRPr lang="sv-S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 3"/>
          <p:cNvGrpSpPr/>
          <p:nvPr/>
        </p:nvGrpSpPr>
        <p:grpSpPr>
          <a:xfrm>
            <a:off x="5225711" y="955531"/>
            <a:ext cx="309716" cy="392486"/>
            <a:chOff x="5950451" y="682556"/>
            <a:chExt cx="309716" cy="392486"/>
          </a:xfrm>
        </p:grpSpPr>
        <p:sp>
          <p:nvSpPr>
            <p:cNvPr id="53" name="Höger 52"/>
            <p:cNvSpPr/>
            <p:nvPr/>
          </p:nvSpPr>
          <p:spPr>
            <a:xfrm rot="1200000">
              <a:off x="5950451" y="682556"/>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4" name="Höger 4"/>
            <p:cNvSpPr/>
            <p:nvPr/>
          </p:nvSpPr>
          <p:spPr>
            <a:xfrm rot="1200000">
              <a:off x="5953253" y="745164"/>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dirty="0"/>
            </a:p>
          </p:txBody>
        </p:sp>
      </p:grpSp>
      <p:grpSp>
        <p:nvGrpSpPr>
          <p:cNvPr id="5" name="Grupp 4"/>
          <p:cNvGrpSpPr/>
          <p:nvPr/>
        </p:nvGrpSpPr>
        <p:grpSpPr>
          <a:xfrm>
            <a:off x="5628304" y="872116"/>
            <a:ext cx="1162922" cy="1162922"/>
            <a:chOff x="6353044" y="599141"/>
            <a:chExt cx="1162922" cy="1162922"/>
          </a:xfrm>
        </p:grpSpPr>
        <p:sp>
          <p:nvSpPr>
            <p:cNvPr id="51" name="Ellips 50">
              <a:hlinkClick r:id="rId2" action="ppaction://hlinksldjump"/>
            </p:cNvPr>
            <p:cNvSpPr/>
            <p:nvPr/>
          </p:nvSpPr>
          <p:spPr>
            <a:xfrm>
              <a:off x="6353044" y="599141"/>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52" name="Ellips 6"/>
            <p:cNvSpPr/>
            <p:nvPr/>
          </p:nvSpPr>
          <p:spPr>
            <a:xfrm>
              <a:off x="6523350" y="769447"/>
              <a:ext cx="822310" cy="8223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v-SE" sz="1200" kern="1200" dirty="0" err="1" smtClean="0">
                  <a:solidFill>
                    <a:schemeClr val="tx1"/>
                  </a:solidFill>
                  <a:latin typeface="Calibri" pitchFamily="34" charset="0"/>
                  <a:cs typeface="Arial" pitchFamily="34" charset="0"/>
                </a:rPr>
                <a:t>Över-läggning</a:t>
              </a:r>
              <a:endParaRPr lang="sv-SE" sz="1200" kern="1200" dirty="0">
                <a:solidFill>
                  <a:schemeClr val="tx1"/>
                </a:solidFill>
                <a:latin typeface="Calibri" pitchFamily="34" charset="0"/>
                <a:cs typeface="Arial" pitchFamily="34" charset="0"/>
              </a:endParaRPr>
            </a:p>
          </p:txBody>
        </p:sp>
      </p:grpSp>
      <p:grpSp>
        <p:nvGrpSpPr>
          <p:cNvPr id="6" name="Grupp 5"/>
          <p:cNvGrpSpPr/>
          <p:nvPr/>
        </p:nvGrpSpPr>
        <p:grpSpPr>
          <a:xfrm>
            <a:off x="6445962" y="2047727"/>
            <a:ext cx="392486" cy="309716"/>
            <a:chOff x="7170702" y="1774752"/>
            <a:chExt cx="392486" cy="309716"/>
          </a:xfrm>
        </p:grpSpPr>
        <p:sp>
          <p:nvSpPr>
            <p:cNvPr id="49" name="Höger 48"/>
            <p:cNvSpPr/>
            <p:nvPr/>
          </p:nvSpPr>
          <p:spPr>
            <a:xfrm rot="3600000">
              <a:off x="7212087" y="1733367"/>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0" name="Höger 8"/>
            <p:cNvSpPr/>
            <p:nvPr/>
          </p:nvSpPr>
          <p:spPr>
            <a:xfrm rot="3600000">
              <a:off x="7235316" y="1771631"/>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grpSp>
      <p:grpSp>
        <p:nvGrpSpPr>
          <p:cNvPr id="7" name="Grupp 6"/>
          <p:cNvGrpSpPr/>
          <p:nvPr/>
        </p:nvGrpSpPr>
        <p:grpSpPr>
          <a:xfrm>
            <a:off x="6501950" y="2385315"/>
            <a:ext cx="1162922" cy="1162922"/>
            <a:chOff x="7226690" y="2112340"/>
            <a:chExt cx="1162922" cy="1162922"/>
          </a:xfrm>
        </p:grpSpPr>
        <p:sp>
          <p:nvSpPr>
            <p:cNvPr id="47" name="Ellips 46">
              <a:hlinkClick r:id="rId3" action="ppaction://hlinksldjump"/>
            </p:cNvPr>
            <p:cNvSpPr/>
            <p:nvPr/>
          </p:nvSpPr>
          <p:spPr>
            <a:xfrm>
              <a:off x="7226690" y="211234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8" name="Ellips 10"/>
            <p:cNvSpPr/>
            <p:nvPr/>
          </p:nvSpPr>
          <p:spPr>
            <a:xfrm>
              <a:off x="7396996" y="2282646"/>
              <a:ext cx="822310" cy="8223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v-SE" sz="1200" kern="1200" dirty="0" smtClean="0">
                  <a:solidFill>
                    <a:schemeClr val="tx1"/>
                  </a:solidFill>
                  <a:latin typeface="Calibri" pitchFamily="34" charset="0"/>
                  <a:cs typeface="Arial" pitchFamily="34" charset="0"/>
                </a:rPr>
                <a:t>Kontakt med medlem</a:t>
              </a:r>
              <a:endParaRPr lang="sv-SE" sz="1200" kern="1200" dirty="0">
                <a:solidFill>
                  <a:schemeClr val="tx1"/>
                </a:solidFill>
                <a:latin typeface="Calibri" pitchFamily="34" charset="0"/>
                <a:cs typeface="Arial" pitchFamily="34" charset="0"/>
              </a:endParaRPr>
            </a:p>
          </p:txBody>
        </p:sp>
      </p:grpSp>
      <p:grpSp>
        <p:nvGrpSpPr>
          <p:cNvPr id="8" name="Grupp 7"/>
          <p:cNvGrpSpPr/>
          <p:nvPr/>
        </p:nvGrpSpPr>
        <p:grpSpPr>
          <a:xfrm>
            <a:off x="6736983" y="3663659"/>
            <a:ext cx="392486" cy="309716"/>
            <a:chOff x="7461723" y="3390684"/>
            <a:chExt cx="392486" cy="309716"/>
          </a:xfrm>
        </p:grpSpPr>
        <p:sp>
          <p:nvSpPr>
            <p:cNvPr id="45" name="Höger 44"/>
            <p:cNvSpPr/>
            <p:nvPr/>
          </p:nvSpPr>
          <p:spPr>
            <a:xfrm rot="6000000">
              <a:off x="7503108" y="3349299"/>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6" name="Höger 12"/>
            <p:cNvSpPr/>
            <p:nvPr/>
          </p:nvSpPr>
          <p:spPr>
            <a:xfrm rot="16800000">
              <a:off x="7557633" y="3382044"/>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grpSp>
      <p:grpSp>
        <p:nvGrpSpPr>
          <p:cNvPr id="9" name="Grupp 8"/>
          <p:cNvGrpSpPr/>
          <p:nvPr/>
        </p:nvGrpSpPr>
        <p:grpSpPr>
          <a:xfrm>
            <a:off x="6198536" y="4106062"/>
            <a:ext cx="1162922" cy="1162922"/>
            <a:chOff x="6923276" y="3833087"/>
            <a:chExt cx="1162922" cy="1162922"/>
          </a:xfrm>
        </p:grpSpPr>
        <p:sp>
          <p:nvSpPr>
            <p:cNvPr id="43" name="Ellips 42"/>
            <p:cNvSpPr/>
            <p:nvPr/>
          </p:nvSpPr>
          <p:spPr>
            <a:xfrm>
              <a:off x="6923276" y="3833087"/>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4" name="Ellips 14">
              <a:hlinkClick r:id="rId4" action="ppaction://hlinksldjump"/>
            </p:cNvPr>
            <p:cNvSpPr/>
            <p:nvPr/>
          </p:nvSpPr>
          <p:spPr>
            <a:xfrm>
              <a:off x="7093582" y="4003393"/>
              <a:ext cx="822310" cy="8223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v-SE" sz="1200" kern="1200" dirty="0" err="1" smtClean="0">
                  <a:solidFill>
                    <a:schemeClr val="tx1"/>
                  </a:solidFill>
                  <a:latin typeface="Calibri" pitchFamily="34" charset="0"/>
                  <a:cs typeface="Arial" pitchFamily="34" charset="0"/>
                </a:rPr>
                <a:t>Löne-sättande</a:t>
              </a:r>
              <a:r>
                <a:rPr lang="sv-SE" sz="1200" kern="1200" dirty="0" smtClean="0">
                  <a:solidFill>
                    <a:schemeClr val="tx1"/>
                  </a:solidFill>
                  <a:latin typeface="Calibri" pitchFamily="34" charset="0"/>
                  <a:cs typeface="Arial" pitchFamily="34" charset="0"/>
                </a:rPr>
                <a:t> samtal. Löneförslagssamtal</a:t>
              </a:r>
              <a:endParaRPr lang="sv-SE" sz="1200" kern="1200" dirty="0">
                <a:solidFill>
                  <a:schemeClr val="tx1"/>
                </a:solidFill>
                <a:latin typeface="Calibri" pitchFamily="34" charset="0"/>
                <a:cs typeface="Arial" pitchFamily="34" charset="0"/>
              </a:endParaRPr>
            </a:p>
          </p:txBody>
        </p:sp>
      </p:grpSp>
      <p:grpSp>
        <p:nvGrpSpPr>
          <p:cNvPr id="10" name="Grupp 9"/>
          <p:cNvGrpSpPr/>
          <p:nvPr/>
        </p:nvGrpSpPr>
        <p:grpSpPr>
          <a:xfrm>
            <a:off x="5962602" y="5047215"/>
            <a:ext cx="309716" cy="392486"/>
            <a:chOff x="6687342" y="4774240"/>
            <a:chExt cx="309716" cy="392486"/>
          </a:xfrm>
        </p:grpSpPr>
        <p:sp>
          <p:nvSpPr>
            <p:cNvPr id="41" name="Höger 40"/>
            <p:cNvSpPr/>
            <p:nvPr/>
          </p:nvSpPr>
          <p:spPr>
            <a:xfrm rot="8400000">
              <a:off x="6687342" y="4774240"/>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2" name="Höger 16"/>
            <p:cNvSpPr/>
            <p:nvPr/>
          </p:nvSpPr>
          <p:spPr>
            <a:xfrm rot="19200000">
              <a:off x="6769388" y="482287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grpSp>
      <p:grpSp>
        <p:nvGrpSpPr>
          <p:cNvPr id="11" name="Grupp 10"/>
          <p:cNvGrpSpPr/>
          <p:nvPr/>
        </p:nvGrpSpPr>
        <p:grpSpPr>
          <a:xfrm>
            <a:off x="4860032" y="5229200"/>
            <a:ext cx="1162922" cy="1162922"/>
            <a:chOff x="5584772" y="4956225"/>
            <a:chExt cx="1162922" cy="1162922"/>
          </a:xfrm>
        </p:grpSpPr>
        <p:sp>
          <p:nvSpPr>
            <p:cNvPr id="39" name="Ellips 38">
              <a:hlinkClick r:id="rId5" action="ppaction://hlinksldjump"/>
            </p:cNvPr>
            <p:cNvSpPr/>
            <p:nvPr/>
          </p:nvSpPr>
          <p:spPr>
            <a:xfrm>
              <a:off x="5584772" y="495622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0" name="Ellips 18"/>
            <p:cNvSpPr/>
            <p:nvPr/>
          </p:nvSpPr>
          <p:spPr>
            <a:xfrm>
              <a:off x="5755078" y="5126531"/>
              <a:ext cx="822310" cy="8223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v-SE" sz="1200" kern="1200" dirty="0" smtClean="0">
                  <a:solidFill>
                    <a:schemeClr val="tx1"/>
                  </a:solidFill>
                  <a:latin typeface="Calibri" pitchFamily="34" charset="0"/>
                  <a:cs typeface="Arial" pitchFamily="34" charset="0"/>
                </a:rPr>
                <a:t>Kontakt med medlem</a:t>
              </a:r>
              <a:endParaRPr lang="sv-SE" sz="1200" kern="1200" dirty="0">
                <a:solidFill>
                  <a:schemeClr val="tx1"/>
                </a:solidFill>
                <a:latin typeface="Calibri" pitchFamily="34" charset="0"/>
                <a:cs typeface="Arial" pitchFamily="34" charset="0"/>
              </a:endParaRPr>
            </a:p>
          </p:txBody>
        </p:sp>
      </p:grpSp>
      <p:grpSp>
        <p:nvGrpSpPr>
          <p:cNvPr id="12" name="Grupp 11"/>
          <p:cNvGrpSpPr/>
          <p:nvPr/>
        </p:nvGrpSpPr>
        <p:grpSpPr>
          <a:xfrm>
            <a:off x="4421755" y="5614418"/>
            <a:ext cx="309716" cy="392486"/>
            <a:chOff x="5146495" y="5341443"/>
            <a:chExt cx="309716" cy="392486"/>
          </a:xfrm>
        </p:grpSpPr>
        <p:sp>
          <p:nvSpPr>
            <p:cNvPr id="37" name="Höger 36"/>
            <p:cNvSpPr/>
            <p:nvPr/>
          </p:nvSpPr>
          <p:spPr>
            <a:xfrm rot="10800000">
              <a:off x="5146495" y="5341443"/>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8" name="Höger 20"/>
            <p:cNvSpPr/>
            <p:nvPr/>
          </p:nvSpPr>
          <p:spPr>
            <a:xfrm rot="21600000">
              <a:off x="5239410" y="541994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grpSp>
      <p:grpSp>
        <p:nvGrpSpPr>
          <p:cNvPr id="13" name="Grupp 12"/>
          <p:cNvGrpSpPr/>
          <p:nvPr/>
        </p:nvGrpSpPr>
        <p:grpSpPr>
          <a:xfrm>
            <a:off x="3112740" y="5229200"/>
            <a:ext cx="1162922" cy="1162922"/>
            <a:chOff x="3837480" y="4956225"/>
            <a:chExt cx="1162922" cy="1162922"/>
          </a:xfrm>
        </p:grpSpPr>
        <p:sp>
          <p:nvSpPr>
            <p:cNvPr id="35" name="Ellips 34">
              <a:hlinkClick r:id="rId6" action="ppaction://hlinksldjump"/>
            </p:cNvPr>
            <p:cNvSpPr/>
            <p:nvPr/>
          </p:nvSpPr>
          <p:spPr>
            <a:xfrm>
              <a:off x="3837480" y="4956225"/>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6" name="Ellips 22"/>
            <p:cNvSpPr/>
            <p:nvPr/>
          </p:nvSpPr>
          <p:spPr>
            <a:xfrm>
              <a:off x="4007786" y="5126531"/>
              <a:ext cx="822310" cy="8223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v-SE" sz="1200" kern="1200" dirty="0" smtClean="0">
                  <a:solidFill>
                    <a:schemeClr val="tx1"/>
                  </a:solidFill>
                  <a:latin typeface="Calibri" pitchFamily="34" charset="0"/>
                  <a:cs typeface="Arial" pitchFamily="34" charset="0"/>
                </a:rPr>
                <a:t>Avstämning</a:t>
              </a:r>
              <a:endParaRPr lang="sv-SE" sz="1200" kern="1200" dirty="0">
                <a:solidFill>
                  <a:schemeClr val="tx1"/>
                </a:solidFill>
                <a:latin typeface="Calibri" pitchFamily="34" charset="0"/>
                <a:cs typeface="Arial" pitchFamily="34" charset="0"/>
              </a:endParaRPr>
            </a:p>
          </p:txBody>
        </p:sp>
      </p:grpSp>
      <p:grpSp>
        <p:nvGrpSpPr>
          <p:cNvPr id="14" name="Grupp 13"/>
          <p:cNvGrpSpPr/>
          <p:nvPr/>
        </p:nvGrpSpPr>
        <p:grpSpPr>
          <a:xfrm>
            <a:off x="2771800" y="5157192"/>
            <a:ext cx="278467" cy="392486"/>
            <a:chOff x="3639076" y="4803889"/>
            <a:chExt cx="278467" cy="392486"/>
          </a:xfrm>
        </p:grpSpPr>
        <p:sp>
          <p:nvSpPr>
            <p:cNvPr id="33" name="Höger 32"/>
            <p:cNvSpPr/>
            <p:nvPr/>
          </p:nvSpPr>
          <p:spPr>
            <a:xfrm rot="13200000">
              <a:off x="3639076" y="4803889"/>
              <a:ext cx="278467"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4" name="Höger 24"/>
            <p:cNvSpPr/>
            <p:nvPr/>
          </p:nvSpPr>
          <p:spPr>
            <a:xfrm rot="24000000">
              <a:off x="3712844" y="4909235"/>
              <a:ext cx="194927"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grpSp>
      <p:grpSp>
        <p:nvGrpSpPr>
          <p:cNvPr id="16" name="Grupp 15"/>
          <p:cNvGrpSpPr/>
          <p:nvPr/>
        </p:nvGrpSpPr>
        <p:grpSpPr>
          <a:xfrm>
            <a:off x="1835696" y="3645024"/>
            <a:ext cx="392486" cy="315129"/>
            <a:chOff x="2734924" y="3410423"/>
            <a:chExt cx="392486" cy="315129"/>
          </a:xfrm>
        </p:grpSpPr>
        <p:sp>
          <p:nvSpPr>
            <p:cNvPr id="29" name="Höger 28"/>
            <p:cNvSpPr/>
            <p:nvPr/>
          </p:nvSpPr>
          <p:spPr>
            <a:xfrm rot="15600000">
              <a:off x="2773602" y="3371745"/>
              <a:ext cx="315129"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0" name="Höger 28"/>
            <p:cNvSpPr/>
            <p:nvPr/>
          </p:nvSpPr>
          <p:spPr>
            <a:xfrm rot="26400000">
              <a:off x="2829080" y="3496793"/>
              <a:ext cx="220590"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grpSp>
      <p:grpSp>
        <p:nvGrpSpPr>
          <p:cNvPr id="17" name="Grupp 16"/>
          <p:cNvGrpSpPr/>
          <p:nvPr/>
        </p:nvGrpSpPr>
        <p:grpSpPr>
          <a:xfrm>
            <a:off x="1470823" y="2385315"/>
            <a:ext cx="1162922" cy="1162922"/>
            <a:chOff x="2195563" y="2112340"/>
            <a:chExt cx="1162922" cy="1162922"/>
          </a:xfrm>
        </p:grpSpPr>
        <p:sp>
          <p:nvSpPr>
            <p:cNvPr id="27" name="Ellips 26"/>
            <p:cNvSpPr/>
            <p:nvPr/>
          </p:nvSpPr>
          <p:spPr>
            <a:xfrm>
              <a:off x="2195563" y="211234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8" name="Ellips 30">
              <a:hlinkClick r:id="rId7" action="ppaction://hlinksldjump"/>
            </p:cNvPr>
            <p:cNvSpPr/>
            <p:nvPr/>
          </p:nvSpPr>
          <p:spPr>
            <a:xfrm>
              <a:off x="2365869" y="2282646"/>
              <a:ext cx="822310" cy="8223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v-SE" sz="1200" kern="1200" dirty="0" smtClean="0">
                  <a:solidFill>
                    <a:schemeClr val="tx1"/>
                  </a:solidFill>
                  <a:latin typeface="Calibri" pitchFamily="34" charset="0"/>
                  <a:cs typeface="Arial" pitchFamily="34" charset="0"/>
                </a:rPr>
                <a:t>Utv. samtal</a:t>
              </a:r>
              <a:endParaRPr lang="sv-SE" sz="1200" kern="1200" dirty="0">
                <a:solidFill>
                  <a:schemeClr val="tx1"/>
                </a:solidFill>
                <a:latin typeface="Calibri" pitchFamily="34" charset="0"/>
                <a:cs typeface="Arial" pitchFamily="34" charset="0"/>
              </a:endParaRPr>
            </a:p>
          </p:txBody>
        </p:sp>
      </p:grpSp>
      <p:grpSp>
        <p:nvGrpSpPr>
          <p:cNvPr id="18" name="Grupp 17"/>
          <p:cNvGrpSpPr/>
          <p:nvPr/>
        </p:nvGrpSpPr>
        <p:grpSpPr>
          <a:xfrm>
            <a:off x="2288481" y="2062910"/>
            <a:ext cx="392486" cy="309716"/>
            <a:chOff x="3013221" y="1789935"/>
            <a:chExt cx="392486" cy="309716"/>
          </a:xfrm>
        </p:grpSpPr>
        <p:sp>
          <p:nvSpPr>
            <p:cNvPr id="25" name="Höger 24"/>
            <p:cNvSpPr/>
            <p:nvPr/>
          </p:nvSpPr>
          <p:spPr>
            <a:xfrm rot="18000000">
              <a:off x="3054606" y="1748550"/>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Höger 32"/>
            <p:cNvSpPr/>
            <p:nvPr/>
          </p:nvSpPr>
          <p:spPr>
            <a:xfrm rot="18000000">
              <a:off x="3077835" y="186728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grpSp>
      <p:grpSp>
        <p:nvGrpSpPr>
          <p:cNvPr id="19" name="Grupp 18"/>
          <p:cNvGrpSpPr/>
          <p:nvPr/>
        </p:nvGrpSpPr>
        <p:grpSpPr>
          <a:xfrm>
            <a:off x="2344469" y="872116"/>
            <a:ext cx="1162922" cy="1162922"/>
            <a:chOff x="3069209" y="599141"/>
            <a:chExt cx="1162922" cy="1162922"/>
          </a:xfrm>
        </p:grpSpPr>
        <p:sp>
          <p:nvSpPr>
            <p:cNvPr id="23" name="Ellips 22">
              <a:hlinkClick r:id="rId8" action="ppaction://hlinksldjump"/>
            </p:cNvPr>
            <p:cNvSpPr/>
            <p:nvPr/>
          </p:nvSpPr>
          <p:spPr>
            <a:xfrm>
              <a:off x="3069209" y="599141"/>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4" name="Ellips 34">
              <a:hlinkClick r:id="rId8" action="ppaction://hlinksldjump"/>
            </p:cNvPr>
            <p:cNvSpPr/>
            <p:nvPr/>
          </p:nvSpPr>
          <p:spPr>
            <a:xfrm>
              <a:off x="3239515" y="769447"/>
              <a:ext cx="822310" cy="8223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v-SE" sz="1200" kern="1200" dirty="0" smtClean="0">
                  <a:solidFill>
                    <a:schemeClr val="tx1"/>
                  </a:solidFill>
                  <a:latin typeface="Calibri" pitchFamily="34" charset="0"/>
                  <a:cs typeface="Arial" pitchFamily="34" charset="0"/>
                </a:rPr>
                <a:t>Analys</a:t>
              </a:r>
              <a:endParaRPr lang="sv-SE" sz="1200" kern="1200" dirty="0">
                <a:solidFill>
                  <a:schemeClr val="tx1"/>
                </a:solidFill>
                <a:latin typeface="Calibri" pitchFamily="34" charset="0"/>
                <a:cs typeface="Arial" pitchFamily="34" charset="0"/>
              </a:endParaRPr>
            </a:p>
          </p:txBody>
        </p:sp>
      </p:grpSp>
      <p:grpSp>
        <p:nvGrpSpPr>
          <p:cNvPr id="20" name="Grupp 19"/>
          <p:cNvGrpSpPr/>
          <p:nvPr/>
        </p:nvGrpSpPr>
        <p:grpSpPr>
          <a:xfrm>
            <a:off x="3583794" y="961527"/>
            <a:ext cx="309716" cy="392486"/>
            <a:chOff x="4308534" y="688552"/>
            <a:chExt cx="309716" cy="392486"/>
          </a:xfrm>
        </p:grpSpPr>
        <p:sp>
          <p:nvSpPr>
            <p:cNvPr id="21" name="Höger 20"/>
            <p:cNvSpPr/>
            <p:nvPr/>
          </p:nvSpPr>
          <p:spPr>
            <a:xfrm rot="20400000">
              <a:off x="4308534" y="688552"/>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2" name="Höger 36"/>
            <p:cNvSpPr/>
            <p:nvPr/>
          </p:nvSpPr>
          <p:spPr>
            <a:xfrm rot="20400000">
              <a:off x="4311336" y="782938"/>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grpSp>
      <p:grpSp>
        <p:nvGrpSpPr>
          <p:cNvPr id="55" name="Grupp 54"/>
          <p:cNvGrpSpPr/>
          <p:nvPr/>
        </p:nvGrpSpPr>
        <p:grpSpPr>
          <a:xfrm>
            <a:off x="3991783" y="535775"/>
            <a:ext cx="1162922" cy="1162922"/>
            <a:chOff x="4711126" y="1532"/>
            <a:chExt cx="1162922" cy="1162922"/>
          </a:xfrm>
        </p:grpSpPr>
        <p:sp>
          <p:nvSpPr>
            <p:cNvPr id="56" name="Ellips 55">
              <a:hlinkClick r:id="rId9" action="ppaction://hlinksldjump"/>
            </p:cNvPr>
            <p:cNvSpPr/>
            <p:nvPr/>
          </p:nvSpPr>
          <p:spPr>
            <a:xfrm>
              <a:off x="4711126" y="1532"/>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57" name="Ellips 4"/>
            <p:cNvSpPr/>
            <p:nvPr/>
          </p:nvSpPr>
          <p:spPr>
            <a:xfrm>
              <a:off x="4881432" y="171838"/>
              <a:ext cx="822310" cy="8223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v-SE" sz="1200" kern="1200" dirty="0" smtClean="0">
                  <a:solidFill>
                    <a:schemeClr val="tx1"/>
                  </a:solidFill>
                  <a:latin typeface="Calibri" pitchFamily="34" charset="0"/>
                  <a:cs typeface="Arial" pitchFamily="34" charset="0"/>
                </a:rPr>
                <a:t>Budget-</a:t>
              </a:r>
              <a:br>
                <a:rPr lang="sv-SE" sz="1200" kern="1200" dirty="0" smtClean="0">
                  <a:solidFill>
                    <a:schemeClr val="tx1"/>
                  </a:solidFill>
                  <a:latin typeface="Calibri" pitchFamily="34" charset="0"/>
                  <a:cs typeface="Arial" pitchFamily="34" charset="0"/>
                </a:rPr>
              </a:br>
              <a:r>
                <a:rPr lang="sv-SE" sz="1200" kern="1200" dirty="0" smtClean="0">
                  <a:solidFill>
                    <a:schemeClr val="tx1"/>
                  </a:solidFill>
                  <a:latin typeface="Calibri" pitchFamily="34" charset="0"/>
                  <a:cs typeface="Arial" pitchFamily="34" charset="0"/>
                </a:rPr>
                <a:t>beslut</a:t>
              </a:r>
              <a:endParaRPr lang="sv-SE" sz="1200" kern="1200" dirty="0">
                <a:solidFill>
                  <a:schemeClr val="tx1"/>
                </a:solidFill>
                <a:latin typeface="Calibri" pitchFamily="34" charset="0"/>
                <a:cs typeface="Arial" pitchFamily="34" charset="0"/>
              </a:endParaRPr>
            </a:p>
          </p:txBody>
        </p:sp>
      </p:grpSp>
      <p:sp>
        <p:nvSpPr>
          <p:cNvPr id="61" name="Rektangel 60"/>
          <p:cNvSpPr/>
          <p:nvPr/>
        </p:nvSpPr>
        <p:spPr>
          <a:xfrm>
            <a:off x="2339752" y="3356992"/>
            <a:ext cx="4572000" cy="369332"/>
          </a:xfrm>
          <a:prstGeom prst="rect">
            <a:avLst/>
          </a:prstGeom>
        </p:spPr>
        <p:txBody>
          <a:bodyPr>
            <a:spAutoFit/>
          </a:bodyPr>
          <a:lstStyle/>
          <a:p>
            <a:pPr fontAlgn="auto">
              <a:spcBef>
                <a:spcPts val="0"/>
              </a:spcBef>
              <a:spcAft>
                <a:spcPts val="0"/>
              </a:spcAft>
              <a:defRPr/>
            </a:pPr>
            <a:r>
              <a:rPr lang="sv-SE" b="1" dirty="0" smtClean="0">
                <a:latin typeface="Calibri" pitchFamily="34" charset="0"/>
                <a:cs typeface="Arial" pitchFamily="34" charset="0"/>
              </a:rPr>
              <a:t>Optimal Lönebildningsprocess (Dialogmodell)</a:t>
            </a:r>
            <a:endParaRPr lang="sv-SE" b="1" dirty="0">
              <a:latin typeface="Calibri" pitchFamily="34" charset="0"/>
              <a:cs typeface="Arial" pitchFamily="34" charset="0"/>
            </a:endParaRPr>
          </a:p>
        </p:txBody>
      </p:sp>
      <p:grpSp>
        <p:nvGrpSpPr>
          <p:cNvPr id="63" name="Grupp 62"/>
          <p:cNvGrpSpPr/>
          <p:nvPr/>
        </p:nvGrpSpPr>
        <p:grpSpPr>
          <a:xfrm>
            <a:off x="1763688" y="4077072"/>
            <a:ext cx="1162922" cy="1162922"/>
            <a:chOff x="2195563" y="2112340"/>
            <a:chExt cx="1162922" cy="1162922"/>
          </a:xfrm>
        </p:grpSpPr>
        <p:sp>
          <p:nvSpPr>
            <p:cNvPr id="64" name="Ellips 63">
              <a:hlinkClick r:id="rId10" action="ppaction://hlinksldjump"/>
            </p:cNvPr>
            <p:cNvSpPr/>
            <p:nvPr/>
          </p:nvSpPr>
          <p:spPr>
            <a:xfrm>
              <a:off x="2195563" y="211234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5" name="Ellips 30"/>
            <p:cNvSpPr/>
            <p:nvPr/>
          </p:nvSpPr>
          <p:spPr>
            <a:xfrm>
              <a:off x="2339579" y="2282646"/>
              <a:ext cx="936104" cy="8223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v-SE" sz="1200" dirty="0" smtClean="0">
                  <a:solidFill>
                    <a:schemeClr val="tx1"/>
                  </a:solidFill>
                  <a:latin typeface="Calibri" pitchFamily="34" charset="0"/>
                  <a:cs typeface="Arial" pitchFamily="34" charset="0"/>
                </a:rPr>
                <a:t>Lönesättande samtal. </a:t>
              </a:r>
            </a:p>
            <a:p>
              <a:pPr lvl="0" algn="ctr" defTabSz="622300">
                <a:lnSpc>
                  <a:spcPct val="90000"/>
                </a:lnSpc>
                <a:spcBef>
                  <a:spcPct val="0"/>
                </a:spcBef>
                <a:spcAft>
                  <a:spcPct val="35000"/>
                </a:spcAft>
              </a:pPr>
              <a:r>
                <a:rPr lang="sv-SE" sz="1200" dirty="0" err="1" smtClean="0">
                  <a:solidFill>
                    <a:schemeClr val="tx1"/>
                  </a:solidFill>
                  <a:latin typeface="Calibri" pitchFamily="34" charset="0"/>
                  <a:cs typeface="Arial" pitchFamily="34" charset="0"/>
                </a:rPr>
                <a:t>Lönebeskeds-samtal</a:t>
              </a:r>
              <a:endParaRPr lang="sv-SE" sz="1200" dirty="0">
                <a:solidFill>
                  <a:schemeClr val="tx1"/>
                </a:solidFill>
                <a:latin typeface="Calibri" pitchFamily="34" charset="0"/>
                <a:cs typeface="Arial" pitchFamily="34" charset="0"/>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innehåll 4"/>
          <p:cNvSpPr>
            <a:spLocks noGrp="1"/>
          </p:cNvSpPr>
          <p:nvPr>
            <p:ph idx="1"/>
          </p:nvPr>
        </p:nvSpPr>
        <p:spPr>
          <a:xfrm>
            <a:off x="1643042" y="1844825"/>
            <a:ext cx="6403978" cy="4529794"/>
          </a:xfrm>
        </p:spPr>
        <p:txBody>
          <a:bodyPr/>
          <a:lstStyle/>
          <a:p>
            <a:pPr marL="0" indent="0">
              <a:buNone/>
            </a:pPr>
            <a:r>
              <a:rPr lang="sv-SE" sz="1200" b="1" dirty="0" smtClean="0">
                <a:latin typeface="Calibri" pitchFamily="34" charset="0"/>
              </a:rPr>
              <a:t>Budgetbeslut:</a:t>
            </a:r>
            <a:r>
              <a:rPr lang="sv-SE" sz="1200" dirty="0" smtClean="0">
                <a:latin typeface="Calibri" pitchFamily="34" charset="0"/>
              </a:rPr>
              <a:t> Det som framkommit i analysen ska återspeglas i budgeten</a:t>
            </a:r>
            <a:r>
              <a:rPr lang="sv-SE" sz="1200" i="1" dirty="0" smtClean="0">
                <a:latin typeface="Calibri" pitchFamily="34" charset="0"/>
              </a:rPr>
              <a:t>. (HÖK-T Bilaga 5 Analys av löner 5:e stycket) </a:t>
            </a:r>
            <a:r>
              <a:rPr lang="sv-SE" sz="1200" dirty="0" smtClean="0">
                <a:latin typeface="Calibri" pitchFamily="34" charset="0"/>
              </a:rPr>
              <a:t>Information om medlemmens mål och kompetensutveckling på en aggregerad nivå är ett viktigt underlag inför budgetbeslut. Denna information förs via chefsnivåer upp i organisationen till beslutsfattarna.</a:t>
            </a:r>
          </a:p>
          <a:p>
            <a:pPr>
              <a:buNone/>
            </a:pPr>
            <a:endParaRPr lang="sv-SE" sz="1200" b="1" dirty="0" smtClean="0">
              <a:latin typeface="Calibri" pitchFamily="34" charset="0"/>
            </a:endParaRPr>
          </a:p>
          <a:p>
            <a:pPr>
              <a:buNone/>
            </a:pPr>
            <a:r>
              <a:rPr lang="sv-SE" sz="1200" b="1" dirty="0" smtClean="0">
                <a:latin typeface="Calibri" pitchFamily="34" charset="0"/>
              </a:rPr>
              <a:t>Inför budgetförhandlingar</a:t>
            </a:r>
          </a:p>
          <a:p>
            <a:pPr marL="0">
              <a:buNone/>
            </a:pPr>
            <a:r>
              <a:rPr lang="sv-SE" sz="1200" dirty="0" smtClean="0">
                <a:latin typeface="Calibri" pitchFamily="34" charset="0"/>
              </a:rPr>
              <a:t>Lönebildningen och löneökningsbehovet ska kopplas till arbetsgivarens arbete med verksamhetsmål och verksamhetsutveckling, prioriteringar och ekonomiska förutsättningar. </a:t>
            </a:r>
          </a:p>
          <a:p>
            <a:pPr>
              <a:buNone/>
            </a:pPr>
            <a:r>
              <a:rPr lang="sv-SE" sz="1200" dirty="0">
                <a:latin typeface="Calibri" pitchFamily="34" charset="0"/>
              </a:rPr>
              <a:t>	</a:t>
            </a:r>
            <a:endParaRPr lang="sv-SE" sz="1200" dirty="0" smtClean="0">
              <a:latin typeface="Calibri" pitchFamily="34" charset="0"/>
            </a:endParaRPr>
          </a:p>
          <a:p>
            <a:pPr marL="0">
              <a:buNone/>
            </a:pPr>
            <a:r>
              <a:rPr lang="sv-SE" sz="1200" b="1" dirty="0" smtClean="0">
                <a:latin typeface="Calibri" pitchFamily="34" charset="0"/>
              </a:rPr>
              <a:t>Därför anser Sveriges Ingenjörer </a:t>
            </a:r>
            <a:r>
              <a:rPr lang="sv-SE" sz="1200" dirty="0" smtClean="0">
                <a:latin typeface="Calibri" pitchFamily="34" charset="0"/>
              </a:rPr>
              <a:t>att det är viktigt att ni som förtroendevalda också engagerar er i arbetsgivarens budgetprocess, där samverkan i arbetsgivarens budgetberedning är en viktig inflytandefaktor för att påvisa löneökningsbehovet på kort och långsikt. Nedan följer tips på hur ni förbereder er och inhämtar information för att kunna ställa de ”rätta” frågorna i budgetförhandlingarna.</a:t>
            </a:r>
          </a:p>
          <a:p>
            <a:pPr>
              <a:buNone/>
            </a:pPr>
            <a:endParaRPr lang="sv-SE" sz="1200" dirty="0" smtClean="0">
              <a:latin typeface="Calibri" pitchFamily="34" charset="0"/>
            </a:endParaRPr>
          </a:p>
          <a:p>
            <a:pPr lvl="0"/>
            <a:r>
              <a:rPr lang="sv-SE" sz="1000" dirty="0" smtClean="0">
                <a:latin typeface="Calibri" pitchFamily="34" charset="0"/>
              </a:rPr>
              <a:t>Vilka verksamhetsmål skall arbetsgivaren uppnå inom de tre närmaste åren, dvs. kommun-, landstings- och regionfullmäktiges politiska mål? </a:t>
            </a:r>
            <a:br>
              <a:rPr lang="sv-SE" sz="1000" dirty="0" smtClean="0">
                <a:latin typeface="Calibri" pitchFamily="34" charset="0"/>
              </a:rPr>
            </a:br>
            <a:endParaRPr lang="sv-SE" sz="1000" dirty="0" smtClean="0">
              <a:latin typeface="Calibri" pitchFamily="34" charset="0"/>
            </a:endParaRPr>
          </a:p>
          <a:p>
            <a:pPr lvl="0"/>
            <a:r>
              <a:rPr lang="sv-SE" sz="1000" dirty="0" smtClean="0">
                <a:latin typeface="Calibri" pitchFamily="34" charset="0"/>
              </a:rPr>
              <a:t>Vilken kompetensprofil krävs för att uppnå verksamhetsmålen?</a:t>
            </a:r>
          </a:p>
          <a:p>
            <a:pPr lvl="0"/>
            <a:endParaRPr lang="sv-SE" sz="1000" dirty="0" smtClean="0">
              <a:latin typeface="Calibri" pitchFamily="34" charset="0"/>
            </a:endParaRPr>
          </a:p>
          <a:p>
            <a:r>
              <a:rPr lang="sv-SE" sz="1000" dirty="0" smtClean="0">
                <a:latin typeface="Calibri" pitchFamily="34" charset="0"/>
              </a:rPr>
              <a:t>Finns den kompetensen hos arbetsgivaren eller behövs nyrekrytering?</a:t>
            </a:r>
          </a:p>
          <a:p>
            <a:endParaRPr lang="sv-SE" sz="1200" dirty="0" smtClean="0">
              <a:latin typeface="Calibri" pitchFamily="34" charset="0"/>
            </a:endParaRPr>
          </a:p>
        </p:txBody>
      </p:sp>
      <p:sp>
        <p:nvSpPr>
          <p:cNvPr id="4" name="Rubrik 3"/>
          <p:cNvSpPr>
            <a:spLocks noGrp="1"/>
          </p:cNvSpPr>
          <p:nvPr>
            <p:ph type="title"/>
          </p:nvPr>
        </p:nvSpPr>
        <p:spPr/>
        <p:txBody>
          <a:bodyPr/>
          <a:lstStyle/>
          <a:p>
            <a:pPr algn="ctr"/>
            <a:r>
              <a:rPr lang="sv-SE" dirty="0" smtClean="0">
                <a:latin typeface="Calibri" pitchFamily="34" charset="0"/>
              </a:rPr>
              <a:t>Budgetbeslut</a:t>
            </a:r>
            <a:endParaRPr lang="sv-SE" dirty="0">
              <a:latin typeface="Calibri" pitchFamily="34" charset="0"/>
            </a:endParaRPr>
          </a:p>
        </p:txBody>
      </p:sp>
      <p:grpSp>
        <p:nvGrpSpPr>
          <p:cNvPr id="61" name="Grupp 60"/>
          <p:cNvGrpSpPr/>
          <p:nvPr/>
        </p:nvGrpSpPr>
        <p:grpSpPr>
          <a:xfrm>
            <a:off x="539552" y="5517232"/>
            <a:ext cx="720080" cy="576064"/>
            <a:chOff x="539552" y="5517232"/>
            <a:chExt cx="720080" cy="576064"/>
          </a:xfrm>
        </p:grpSpPr>
        <p:grpSp>
          <p:nvGrpSpPr>
            <p:cNvPr id="62" name="Grupp 61"/>
            <p:cNvGrpSpPr/>
            <p:nvPr/>
          </p:nvGrpSpPr>
          <p:grpSpPr>
            <a:xfrm>
              <a:off x="539552" y="5517232"/>
              <a:ext cx="648072" cy="576064"/>
              <a:chOff x="1470823" y="535775"/>
              <a:chExt cx="6194049" cy="5856347"/>
            </a:xfrm>
          </p:grpSpPr>
          <p:sp>
            <p:nvSpPr>
              <p:cNvPr id="64" name="Höger 63"/>
              <p:cNvSpPr/>
              <p:nvPr/>
            </p:nvSpPr>
            <p:spPr>
              <a:xfrm rot="1200000">
                <a:off x="5225711" y="955531"/>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5" name="Höger 4"/>
              <p:cNvSpPr/>
              <p:nvPr/>
            </p:nvSpPr>
            <p:spPr>
              <a:xfrm rot="1200000">
                <a:off x="5228513" y="101813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66" name="Ellips 65">
                <a:hlinkClick r:id="rId2" action="ppaction://hlinksldjump"/>
              </p:cNvPr>
              <p:cNvSpPr/>
              <p:nvPr/>
            </p:nvSpPr>
            <p:spPr>
              <a:xfrm>
                <a:off x="5652120" y="83671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7" name="Höger 66"/>
              <p:cNvSpPr/>
              <p:nvPr/>
            </p:nvSpPr>
            <p:spPr>
              <a:xfrm rot="3600000">
                <a:off x="6487347" y="2006342"/>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8" name="Höger 8"/>
              <p:cNvSpPr/>
              <p:nvPr/>
            </p:nvSpPr>
            <p:spPr>
              <a:xfrm rot="3600000">
                <a:off x="6510576" y="2044606"/>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69" name="Ellips 68">
                <a:hlinkClick r:id="rId3" action="ppaction://hlinksldjump"/>
              </p:cNvPr>
              <p:cNvSpPr/>
              <p:nvPr/>
            </p:nvSpPr>
            <p:spPr>
              <a:xfrm>
                <a:off x="6501950"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0" name="Höger 69"/>
              <p:cNvSpPr/>
              <p:nvPr/>
            </p:nvSpPr>
            <p:spPr>
              <a:xfrm rot="6000000">
                <a:off x="6778368" y="3622274"/>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1" name="Höger 12"/>
              <p:cNvSpPr/>
              <p:nvPr/>
            </p:nvSpPr>
            <p:spPr>
              <a:xfrm rot="16800000">
                <a:off x="6832893" y="365501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72" name="Ellips 71"/>
              <p:cNvSpPr/>
              <p:nvPr/>
            </p:nvSpPr>
            <p:spPr>
              <a:xfrm>
                <a:off x="6198536" y="410606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3" name="Höger 72"/>
              <p:cNvSpPr/>
              <p:nvPr/>
            </p:nvSpPr>
            <p:spPr>
              <a:xfrm rot="8400000">
                <a:off x="5962602" y="504721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4" name="Höger 16"/>
              <p:cNvSpPr/>
              <p:nvPr/>
            </p:nvSpPr>
            <p:spPr>
              <a:xfrm rot="19200000">
                <a:off x="6044648" y="509585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75" name="Ellips 74">
                <a:hlinkClick r:id="rId4" action="ppaction://hlinksldjump"/>
              </p:cNvPr>
              <p:cNvSpPr/>
              <p:nvPr/>
            </p:nvSpPr>
            <p:spPr>
              <a:xfrm>
                <a:off x="4860032" y="522920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6" name="Höger 75"/>
              <p:cNvSpPr/>
              <p:nvPr/>
            </p:nvSpPr>
            <p:spPr>
              <a:xfrm rot="10800000">
                <a:off x="4421755" y="5614418"/>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7" name="Höger 20"/>
              <p:cNvSpPr/>
              <p:nvPr/>
            </p:nvSpPr>
            <p:spPr>
              <a:xfrm>
                <a:off x="4514670" y="569291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78" name="Ellips 77">
                <a:hlinkClick r:id="rId5" action="ppaction://hlinksldjump"/>
              </p:cNvPr>
              <p:cNvSpPr/>
              <p:nvPr/>
            </p:nvSpPr>
            <p:spPr>
              <a:xfrm>
                <a:off x="3112740" y="5229200"/>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9" name="Höger 78"/>
              <p:cNvSpPr/>
              <p:nvPr/>
            </p:nvSpPr>
            <p:spPr>
              <a:xfrm rot="13200000">
                <a:off x="2771800" y="5157192"/>
                <a:ext cx="278467"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0" name="Höger 24"/>
              <p:cNvSpPr/>
              <p:nvPr/>
            </p:nvSpPr>
            <p:spPr>
              <a:xfrm rot="2400000">
                <a:off x="2845568" y="5262538"/>
                <a:ext cx="194927"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81" name="Höger 80"/>
              <p:cNvSpPr/>
              <p:nvPr/>
            </p:nvSpPr>
            <p:spPr>
              <a:xfrm rot="15600000">
                <a:off x="1874374" y="3606346"/>
                <a:ext cx="315129"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2" name="Höger 28"/>
              <p:cNvSpPr/>
              <p:nvPr/>
            </p:nvSpPr>
            <p:spPr>
              <a:xfrm rot="4800000">
                <a:off x="1929852" y="3731394"/>
                <a:ext cx="220590"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83" name="Ellips 82"/>
              <p:cNvSpPr/>
              <p:nvPr/>
            </p:nvSpPr>
            <p:spPr>
              <a:xfrm>
                <a:off x="1470823"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4" name="Höger 83"/>
              <p:cNvSpPr/>
              <p:nvPr/>
            </p:nvSpPr>
            <p:spPr>
              <a:xfrm rot="18000000">
                <a:off x="2329866" y="202152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5" name="Höger 32"/>
              <p:cNvSpPr/>
              <p:nvPr/>
            </p:nvSpPr>
            <p:spPr>
              <a:xfrm rot="18000000">
                <a:off x="2353095" y="214025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86" name="Ellips 85">
                <a:hlinkClick r:id="rId6" action="ppaction://hlinksldjump"/>
              </p:cNvPr>
              <p:cNvSpPr/>
              <p:nvPr/>
            </p:nvSpPr>
            <p:spPr>
              <a:xfrm>
                <a:off x="2344469" y="872116"/>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7" name="Höger 86"/>
              <p:cNvSpPr/>
              <p:nvPr/>
            </p:nvSpPr>
            <p:spPr>
              <a:xfrm rot="20400000">
                <a:off x="3583794" y="961527"/>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8" name="Höger 36"/>
              <p:cNvSpPr/>
              <p:nvPr/>
            </p:nvSpPr>
            <p:spPr>
              <a:xfrm rot="20400000">
                <a:off x="3586596" y="1055913"/>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89" name="Ellips 88">
                <a:hlinkClick r:id="rId7" action="ppaction://hlinksldjump"/>
              </p:cNvPr>
              <p:cNvSpPr/>
              <p:nvPr/>
            </p:nvSpPr>
            <p:spPr>
              <a:xfrm>
                <a:off x="3991783" y="53577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90" name="Ellips 89">
                <a:hlinkClick r:id="rId8" action="ppaction://hlinksldjump"/>
              </p:cNvPr>
              <p:cNvSpPr/>
              <p:nvPr/>
            </p:nvSpPr>
            <p:spPr>
              <a:xfrm>
                <a:off x="1763688" y="4077072"/>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grpSp>
        <p:sp>
          <p:nvSpPr>
            <p:cNvPr id="63" name="textruta 62"/>
            <p:cNvSpPr txBox="1"/>
            <p:nvPr/>
          </p:nvSpPr>
          <p:spPr>
            <a:xfrm>
              <a:off x="611560" y="5733256"/>
              <a:ext cx="648072" cy="215444"/>
            </a:xfrm>
            <a:prstGeom prst="rect">
              <a:avLst/>
            </a:prstGeom>
            <a:noFill/>
          </p:spPr>
          <p:txBody>
            <a:bodyPr wrap="square" rtlCol="0">
              <a:spAutoFit/>
            </a:bodyPr>
            <a:lstStyle/>
            <a:p>
              <a:r>
                <a:rPr lang="sv-SE" sz="800" dirty="0" smtClean="0">
                  <a:hlinkClick r:id="rId9" action="ppaction://hlinksldjump"/>
                </a:rPr>
                <a:t>HÖK-T</a:t>
              </a:r>
              <a:endParaRPr lang="sv-SE" sz="800"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lvl="0"/>
            <a:r>
              <a:rPr lang="sv-SE" sz="1000" dirty="0" smtClean="0">
                <a:latin typeface="Calibri" pitchFamily="34" charset="0"/>
              </a:rPr>
              <a:t>Hur ser rekryteringsläget ut? </a:t>
            </a:r>
          </a:p>
          <a:p>
            <a:pPr lvl="0"/>
            <a:endParaRPr lang="sv-SE" sz="1000" dirty="0" smtClean="0">
              <a:latin typeface="Calibri" pitchFamily="34" charset="0"/>
            </a:endParaRPr>
          </a:p>
          <a:p>
            <a:r>
              <a:rPr lang="sv-SE" sz="1000" dirty="0" smtClean="0">
                <a:latin typeface="Calibri" pitchFamily="34" charset="0"/>
              </a:rPr>
              <a:t>Har arbetsgivaren konkurrensmässiga löner eller lockar konkurrerande arbetsgivare med högre löner? Hur påverkar det i så fall arbetsmiljön för de kvarvarande i form av hög arbetsbelastning och ständig upplärning av nyanställda?</a:t>
            </a:r>
          </a:p>
          <a:p>
            <a:endParaRPr lang="sv-SE" sz="1000" dirty="0" smtClean="0">
              <a:latin typeface="Calibri" pitchFamily="34" charset="0"/>
            </a:endParaRPr>
          </a:p>
          <a:p>
            <a:pPr lvl="0"/>
            <a:r>
              <a:rPr lang="sv-SE" sz="1000" dirty="0" smtClean="0">
                <a:latin typeface="Calibri" pitchFamily="34" charset="0"/>
              </a:rPr>
              <a:t>Tillgången på denna kompetens de närmaste åren?</a:t>
            </a:r>
          </a:p>
          <a:p>
            <a:pPr>
              <a:buNone/>
            </a:pPr>
            <a:r>
              <a:rPr lang="sv-SE" sz="1000" dirty="0" smtClean="0">
                <a:latin typeface="Calibri" pitchFamily="34" charset="0"/>
              </a:rPr>
              <a:t>	Arbetsförmedlingen gör en prognos varje år på lätt- och svårrekryterade grupper inom arbetsmarknaden. Du hittar rapporten på </a:t>
            </a:r>
            <a:r>
              <a:rPr lang="sv-SE" sz="1000" dirty="0" smtClean="0">
                <a:latin typeface="Calibri" pitchFamily="34" charset="0"/>
                <a:hlinkClick r:id="rId2"/>
              </a:rPr>
              <a:t>arbetsförmedlingen.</a:t>
            </a:r>
            <a:endParaRPr lang="sv-SE" sz="1000" dirty="0" smtClean="0">
              <a:latin typeface="Calibri" pitchFamily="34" charset="0"/>
            </a:endParaRPr>
          </a:p>
          <a:p>
            <a:pPr>
              <a:buNone/>
            </a:pPr>
            <a:endParaRPr lang="sv-SE" sz="1000" dirty="0" smtClean="0">
              <a:latin typeface="Calibri" pitchFamily="34" charset="0"/>
            </a:endParaRPr>
          </a:p>
          <a:p>
            <a:r>
              <a:rPr lang="sv-SE" sz="1000" dirty="0" smtClean="0">
                <a:latin typeface="Calibri" pitchFamily="34" charset="0"/>
              </a:rPr>
              <a:t>Vilka andra arbetsgivare konkurrerar om samma kompetens?</a:t>
            </a:r>
          </a:p>
          <a:p>
            <a:pPr>
              <a:buNone/>
            </a:pPr>
            <a:r>
              <a:rPr lang="sv-SE" sz="1000" dirty="0" smtClean="0">
                <a:latin typeface="Calibri" pitchFamily="34" charset="0"/>
              </a:rPr>
              <a:t>	Eftersom våra medlemmars kompetens även efterfrågas av privat sektor är det viktigt att även analysera deras arbetskraftsbehov över tid. Konjunkturprognoser kan vara till hjälp och Du hittar värdefull information på följande länk: </a:t>
            </a:r>
            <a:r>
              <a:rPr lang="sv-SE" sz="1000" dirty="0" smtClean="0">
                <a:latin typeface="Calibri" pitchFamily="34" charset="0"/>
                <a:hlinkClick r:id="rId3"/>
              </a:rPr>
              <a:t>http://www.konj.se/729.html</a:t>
            </a:r>
            <a:endParaRPr lang="sv-SE" sz="1000" dirty="0" smtClean="0">
              <a:latin typeface="Calibri" pitchFamily="34" charset="0"/>
            </a:endParaRPr>
          </a:p>
          <a:p>
            <a:pPr>
              <a:buNone/>
            </a:pPr>
            <a:endParaRPr lang="sv-SE" sz="1000" dirty="0" smtClean="0">
              <a:latin typeface="Calibri" pitchFamily="34" charset="0"/>
            </a:endParaRPr>
          </a:p>
          <a:p>
            <a:pPr lvl="0"/>
            <a:r>
              <a:rPr lang="sv-SE" sz="1000" dirty="0" smtClean="0">
                <a:latin typeface="Calibri" pitchFamily="34" charset="0"/>
              </a:rPr>
              <a:t>Hur ser marknadslöneläget ut?</a:t>
            </a:r>
          </a:p>
          <a:p>
            <a:pPr lvl="0">
              <a:buNone/>
            </a:pPr>
            <a:r>
              <a:rPr lang="sv-SE" sz="1000" dirty="0" smtClean="0">
                <a:latin typeface="Calibri" pitchFamily="34" charset="0"/>
              </a:rPr>
              <a:t>	Det är bra att även titta på jämförande lönestatistik från privat sektor och inte bara från offentlig sektor. I Saco lönesök finns lönestatistik både från offentlig och privat sektor. Saco lönesök finner Du på hemsidan; </a:t>
            </a:r>
            <a:r>
              <a:rPr lang="sv-SE" sz="1000" dirty="0" smtClean="0">
                <a:latin typeface="Calibri" pitchFamily="34" charset="0"/>
                <a:hlinkClick r:id="rId4"/>
              </a:rPr>
              <a:t>www.sverigesingenjorer.se</a:t>
            </a:r>
            <a:endParaRPr lang="sv-SE" sz="1000" dirty="0" smtClean="0">
              <a:latin typeface="Calibri" pitchFamily="34" charset="0"/>
            </a:endParaRPr>
          </a:p>
          <a:p>
            <a:pPr lvl="0">
              <a:buNone/>
            </a:pPr>
            <a:endParaRPr lang="sv-SE" sz="1000" dirty="0" smtClean="0">
              <a:latin typeface="Calibri" pitchFamily="34" charset="0"/>
            </a:endParaRPr>
          </a:p>
          <a:p>
            <a:r>
              <a:rPr lang="sv-SE" sz="1000" dirty="0">
                <a:latin typeface="Calibri" pitchFamily="34" charset="0"/>
              </a:rPr>
              <a:t>Sveriges Ingenjörer tar varje år fram </a:t>
            </a:r>
            <a:r>
              <a:rPr lang="sv-SE" sz="1000" dirty="0" smtClean="0">
                <a:latin typeface="Calibri" pitchFamily="34" charset="0"/>
              </a:rPr>
              <a:t>statistiksammanställningar för </a:t>
            </a:r>
            <a:r>
              <a:rPr lang="sv-SE" sz="1000" dirty="0" smtClean="0">
                <a:latin typeface="Calibri" pitchFamily="34" charset="0"/>
                <a:hlinkClick r:id="rId5"/>
              </a:rPr>
              <a:t>landsting/regioner</a:t>
            </a:r>
            <a:r>
              <a:rPr lang="sv-SE" sz="1000" dirty="0" smtClean="0">
                <a:latin typeface="Calibri" pitchFamily="34" charset="0"/>
              </a:rPr>
              <a:t> samt </a:t>
            </a:r>
            <a:r>
              <a:rPr lang="sv-SE" sz="1000" dirty="0" smtClean="0">
                <a:latin typeface="Calibri" pitchFamily="34" charset="0"/>
                <a:hlinkClick r:id="rId6"/>
              </a:rPr>
              <a:t>primärkommuner </a:t>
            </a:r>
            <a:r>
              <a:rPr lang="sv-SE" sz="1000" dirty="0" smtClean="0">
                <a:latin typeface="Calibri" pitchFamily="34" charset="0"/>
              </a:rPr>
              <a:t>som kan vara bra att använda i det förberedande arbetet.</a:t>
            </a:r>
            <a:endParaRPr lang="sv-SE" sz="1000" dirty="0">
              <a:latin typeface="Calibri" pitchFamily="34" charset="0"/>
            </a:endParaRPr>
          </a:p>
        </p:txBody>
      </p:sp>
      <p:sp>
        <p:nvSpPr>
          <p:cNvPr id="3" name="Rubrik 2"/>
          <p:cNvSpPr>
            <a:spLocks noGrp="1"/>
          </p:cNvSpPr>
          <p:nvPr>
            <p:ph type="title"/>
          </p:nvPr>
        </p:nvSpPr>
        <p:spPr/>
        <p:txBody>
          <a:bodyPr/>
          <a:lstStyle/>
          <a:p>
            <a:r>
              <a:rPr lang="sv-SE" dirty="0" smtClean="0">
                <a:latin typeface="Calibri" pitchFamily="34" charset="0"/>
                <a:cs typeface="Calibri" pitchFamily="34" charset="0"/>
              </a:rPr>
              <a:t>	Fortsättning budgetbeslut</a:t>
            </a:r>
            <a:endParaRPr lang="sv-SE" dirty="0">
              <a:latin typeface="Calibri" pitchFamily="34" charset="0"/>
              <a:cs typeface="Calibri" pitchFamily="34" charset="0"/>
            </a:endParaRPr>
          </a:p>
        </p:txBody>
      </p:sp>
      <p:sp>
        <p:nvSpPr>
          <p:cNvPr id="4" name="Platshållare för datum 3"/>
          <p:cNvSpPr>
            <a:spLocks noGrp="1"/>
          </p:cNvSpPr>
          <p:nvPr>
            <p:ph type="dt" sz="half" idx="2"/>
          </p:nvPr>
        </p:nvSpPr>
        <p:spPr/>
        <p:txBody>
          <a:bodyPr/>
          <a:lstStyle/>
          <a:p>
            <a:fld id="{C1F5FD7E-FC48-4733-A12E-44BE0381BE33}" type="datetime1">
              <a:rPr lang="sv-SE" smtClean="0"/>
              <a:pPr/>
              <a:t>2013-04-19</a:t>
            </a:fld>
            <a:endParaRPr lang="sv-SE" dirty="0"/>
          </a:p>
        </p:txBody>
      </p:sp>
      <p:sp>
        <p:nvSpPr>
          <p:cNvPr id="5" name="Platshållare för sidfot 4"/>
          <p:cNvSpPr>
            <a:spLocks noGrp="1"/>
          </p:cNvSpPr>
          <p:nvPr>
            <p:ph type="ftr" sz="quarter" idx="3"/>
          </p:nvPr>
        </p:nvSpPr>
        <p:spPr/>
        <p:txBody>
          <a:bodyPr/>
          <a:lstStyle/>
          <a:p>
            <a:endParaRPr lang="sv-SE" dirty="0"/>
          </a:p>
        </p:txBody>
      </p:sp>
      <p:sp>
        <p:nvSpPr>
          <p:cNvPr id="6" name="Platshållare för bildnummer 5"/>
          <p:cNvSpPr>
            <a:spLocks noGrp="1"/>
          </p:cNvSpPr>
          <p:nvPr>
            <p:ph type="sldNum" sz="quarter" idx="4"/>
          </p:nvPr>
        </p:nvSpPr>
        <p:spPr/>
        <p:txBody>
          <a:bodyPr/>
          <a:lstStyle/>
          <a:p>
            <a:fld id="{D3771E17-B1DE-44A2-BBDD-6797D685D60A}" type="slidenum">
              <a:rPr lang="sv-SE" smtClean="0"/>
              <a:pPr/>
              <a:t>6</a:t>
            </a:fld>
            <a:endParaRPr lang="sv-SE"/>
          </a:p>
        </p:txBody>
      </p:sp>
      <p:grpSp>
        <p:nvGrpSpPr>
          <p:cNvPr id="7" name="Grupp 6"/>
          <p:cNvGrpSpPr/>
          <p:nvPr/>
        </p:nvGrpSpPr>
        <p:grpSpPr>
          <a:xfrm>
            <a:off x="539552" y="5517232"/>
            <a:ext cx="720080" cy="576064"/>
            <a:chOff x="539552" y="5517232"/>
            <a:chExt cx="720080" cy="576064"/>
          </a:xfrm>
        </p:grpSpPr>
        <p:grpSp>
          <p:nvGrpSpPr>
            <p:cNvPr id="8" name="Grupp 61"/>
            <p:cNvGrpSpPr/>
            <p:nvPr/>
          </p:nvGrpSpPr>
          <p:grpSpPr>
            <a:xfrm>
              <a:off x="539552" y="5517232"/>
              <a:ext cx="648072" cy="576064"/>
              <a:chOff x="1470823" y="535775"/>
              <a:chExt cx="6194049" cy="5856347"/>
            </a:xfrm>
          </p:grpSpPr>
          <p:sp>
            <p:nvSpPr>
              <p:cNvPr id="10" name="Höger 9"/>
              <p:cNvSpPr/>
              <p:nvPr/>
            </p:nvSpPr>
            <p:spPr>
              <a:xfrm rot="1200000">
                <a:off x="5225711" y="955531"/>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1" name="Höger 4"/>
              <p:cNvSpPr/>
              <p:nvPr/>
            </p:nvSpPr>
            <p:spPr>
              <a:xfrm rot="1200000">
                <a:off x="5228513" y="101813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2" name="Ellips 11">
                <a:hlinkClick r:id="rId7" action="ppaction://hlinksldjump"/>
              </p:cNvPr>
              <p:cNvSpPr/>
              <p:nvPr/>
            </p:nvSpPr>
            <p:spPr>
              <a:xfrm>
                <a:off x="5652120" y="83671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Höger 12"/>
              <p:cNvSpPr/>
              <p:nvPr/>
            </p:nvSpPr>
            <p:spPr>
              <a:xfrm rot="3600000">
                <a:off x="6487347" y="2006342"/>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Höger 8"/>
              <p:cNvSpPr/>
              <p:nvPr/>
            </p:nvSpPr>
            <p:spPr>
              <a:xfrm rot="3600000">
                <a:off x="6510576" y="2044606"/>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5" name="Ellips 14">
                <a:hlinkClick r:id="rId8" action="ppaction://hlinksldjump"/>
              </p:cNvPr>
              <p:cNvSpPr/>
              <p:nvPr/>
            </p:nvSpPr>
            <p:spPr>
              <a:xfrm>
                <a:off x="6501950"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Höger 15"/>
              <p:cNvSpPr/>
              <p:nvPr/>
            </p:nvSpPr>
            <p:spPr>
              <a:xfrm rot="6000000">
                <a:off x="6778368" y="3622274"/>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Höger 12"/>
              <p:cNvSpPr/>
              <p:nvPr/>
            </p:nvSpPr>
            <p:spPr>
              <a:xfrm rot="16800000">
                <a:off x="6832893" y="365501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8" name="Ellips 17"/>
              <p:cNvSpPr/>
              <p:nvPr/>
            </p:nvSpPr>
            <p:spPr>
              <a:xfrm>
                <a:off x="6198536" y="410606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Höger 18"/>
              <p:cNvSpPr/>
              <p:nvPr/>
            </p:nvSpPr>
            <p:spPr>
              <a:xfrm rot="8400000">
                <a:off x="5962602" y="504721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0" name="Höger 16"/>
              <p:cNvSpPr/>
              <p:nvPr/>
            </p:nvSpPr>
            <p:spPr>
              <a:xfrm rot="19200000">
                <a:off x="6044648" y="509585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1" name="Ellips 20">
                <a:hlinkClick r:id="rId9" action="ppaction://hlinksldjump"/>
              </p:cNvPr>
              <p:cNvSpPr/>
              <p:nvPr/>
            </p:nvSpPr>
            <p:spPr>
              <a:xfrm>
                <a:off x="4860032" y="522920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Höger 21"/>
              <p:cNvSpPr/>
              <p:nvPr/>
            </p:nvSpPr>
            <p:spPr>
              <a:xfrm rot="10800000">
                <a:off x="4421755" y="5614418"/>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3" name="Höger 20"/>
              <p:cNvSpPr/>
              <p:nvPr/>
            </p:nvSpPr>
            <p:spPr>
              <a:xfrm>
                <a:off x="4514670" y="569291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4" name="Ellips 23">
                <a:hlinkClick r:id="rId10" action="ppaction://hlinksldjump"/>
              </p:cNvPr>
              <p:cNvSpPr/>
              <p:nvPr/>
            </p:nvSpPr>
            <p:spPr>
              <a:xfrm>
                <a:off x="3112740" y="5229200"/>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Höger 24"/>
              <p:cNvSpPr/>
              <p:nvPr/>
            </p:nvSpPr>
            <p:spPr>
              <a:xfrm rot="13200000">
                <a:off x="2771800" y="5157192"/>
                <a:ext cx="278467"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Höger 24"/>
              <p:cNvSpPr/>
              <p:nvPr/>
            </p:nvSpPr>
            <p:spPr>
              <a:xfrm rot="2400000">
                <a:off x="2845568" y="5262538"/>
                <a:ext cx="194927"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7" name="Höger 26"/>
              <p:cNvSpPr/>
              <p:nvPr/>
            </p:nvSpPr>
            <p:spPr>
              <a:xfrm rot="15600000">
                <a:off x="1874374" y="3606346"/>
                <a:ext cx="315129"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8" name="Höger 28"/>
              <p:cNvSpPr/>
              <p:nvPr/>
            </p:nvSpPr>
            <p:spPr>
              <a:xfrm rot="4800000">
                <a:off x="1929852" y="3731394"/>
                <a:ext cx="220590"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9" name="Ellips 28"/>
              <p:cNvSpPr/>
              <p:nvPr/>
            </p:nvSpPr>
            <p:spPr>
              <a:xfrm>
                <a:off x="1470823"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0" name="Höger 29"/>
              <p:cNvSpPr/>
              <p:nvPr/>
            </p:nvSpPr>
            <p:spPr>
              <a:xfrm rot="18000000">
                <a:off x="2329866" y="202152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1" name="Höger 32"/>
              <p:cNvSpPr/>
              <p:nvPr/>
            </p:nvSpPr>
            <p:spPr>
              <a:xfrm rot="18000000">
                <a:off x="2353095" y="214025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32" name="Ellips 31">
                <a:hlinkClick r:id="rId11" action="ppaction://hlinksldjump"/>
              </p:cNvPr>
              <p:cNvSpPr/>
              <p:nvPr/>
            </p:nvSpPr>
            <p:spPr>
              <a:xfrm>
                <a:off x="2344469" y="872116"/>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3" name="Höger 32"/>
              <p:cNvSpPr/>
              <p:nvPr/>
            </p:nvSpPr>
            <p:spPr>
              <a:xfrm rot="20400000">
                <a:off x="3583794" y="961527"/>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4" name="Höger 36"/>
              <p:cNvSpPr/>
              <p:nvPr/>
            </p:nvSpPr>
            <p:spPr>
              <a:xfrm rot="20400000">
                <a:off x="3586596" y="1055913"/>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35" name="Ellips 34">
                <a:hlinkClick r:id="rId12" action="ppaction://hlinksldjump"/>
              </p:cNvPr>
              <p:cNvSpPr/>
              <p:nvPr/>
            </p:nvSpPr>
            <p:spPr>
              <a:xfrm>
                <a:off x="3991783" y="53577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6" name="Ellips 35">
                <a:hlinkClick r:id="rId13" action="ppaction://hlinksldjump"/>
              </p:cNvPr>
              <p:cNvSpPr/>
              <p:nvPr/>
            </p:nvSpPr>
            <p:spPr>
              <a:xfrm>
                <a:off x="1763688" y="4077072"/>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grpSp>
        <p:sp>
          <p:nvSpPr>
            <p:cNvPr id="9" name="textruta 8"/>
            <p:cNvSpPr txBox="1"/>
            <p:nvPr/>
          </p:nvSpPr>
          <p:spPr>
            <a:xfrm>
              <a:off x="611560" y="5733256"/>
              <a:ext cx="648072" cy="215444"/>
            </a:xfrm>
            <a:prstGeom prst="rect">
              <a:avLst/>
            </a:prstGeom>
            <a:noFill/>
          </p:spPr>
          <p:txBody>
            <a:bodyPr wrap="square" rtlCol="0">
              <a:spAutoFit/>
            </a:bodyPr>
            <a:lstStyle/>
            <a:p>
              <a:r>
                <a:rPr lang="sv-SE" sz="800" dirty="0" smtClean="0">
                  <a:hlinkClick r:id="rId14" action="ppaction://hlinksldjump"/>
                </a:rPr>
                <a:t>HÖK-T</a:t>
              </a:r>
              <a:endParaRPr lang="sv-SE" sz="800" dirty="0"/>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0" indent="0">
              <a:buNone/>
            </a:pPr>
            <a:r>
              <a:rPr lang="sv-SE" sz="1200" dirty="0">
                <a:latin typeface="Calibri" pitchFamily="34" charset="0"/>
              </a:rPr>
              <a:t>I</a:t>
            </a:r>
            <a:r>
              <a:rPr lang="sv-SE" sz="1200" dirty="0" smtClean="0">
                <a:latin typeface="Calibri" pitchFamily="34" charset="0"/>
              </a:rPr>
              <a:t>nnan chef och medarbetare genomför lönesättande samtal skall Sveriges Ingenjörer och arbetsgivaren genomföra en överläggning. Det är viktigt att ni i detta skede förberett er väl. Det är bland annat här som ni som företroendevalda kan komma med synpunkter och tips inför löneöversynen.</a:t>
            </a:r>
          </a:p>
          <a:p>
            <a:pPr marL="0" indent="0">
              <a:buNone/>
            </a:pPr>
            <a:endParaRPr lang="sv-SE" sz="1200" dirty="0">
              <a:latin typeface="Calibri" pitchFamily="34" charset="0"/>
            </a:endParaRPr>
          </a:p>
          <a:p>
            <a:pPr marL="0" indent="0">
              <a:buNone/>
            </a:pPr>
            <a:r>
              <a:rPr lang="sv-SE" sz="1200" dirty="0" smtClean="0">
                <a:latin typeface="Calibri" pitchFamily="34" charset="0"/>
              </a:rPr>
              <a:t>Enligt löneavtalet ska arbetsgivaren redogöra för planerade åtgärder samt motiven till dessa. Sveriges Ingenjörer och arbetsgivaren bestämmer vilken förhandlingsordning som ska gälla. Huvudmodellen enligt löneavtalet är lönesättande samtal. (</a:t>
            </a:r>
            <a:r>
              <a:rPr lang="sv-SE" sz="1200" i="1" dirty="0" smtClean="0">
                <a:latin typeface="Calibri" pitchFamily="34" charset="0"/>
              </a:rPr>
              <a:t>HÖK-T Bilaga 1 § 2 Löneöversyner Inför löneöversyn</a:t>
            </a:r>
            <a:r>
              <a:rPr lang="sv-SE" sz="1200" dirty="0" smtClean="0">
                <a:latin typeface="Calibri" pitchFamily="34" charset="0"/>
              </a:rPr>
              <a:t>.) </a:t>
            </a:r>
          </a:p>
          <a:p>
            <a:pPr marL="0" indent="0">
              <a:buNone/>
            </a:pPr>
            <a:endParaRPr lang="sv-SE" sz="1200" dirty="0" smtClean="0">
              <a:latin typeface="Calibri" pitchFamily="34" charset="0"/>
            </a:endParaRPr>
          </a:p>
          <a:p>
            <a:pPr marL="0" indent="0">
              <a:buNone/>
            </a:pPr>
            <a:r>
              <a:rPr lang="sv-SE" sz="1200" dirty="0" smtClean="0">
                <a:latin typeface="Calibri" pitchFamily="34" charset="0"/>
              </a:rPr>
              <a:t>Arbetsgivaren redogör för sin syn på lönerelationer mellan grupper och lönespridningen inom en grupp. </a:t>
            </a:r>
            <a:r>
              <a:rPr lang="sv-SE" sz="1200" i="1" dirty="0" smtClean="0">
                <a:latin typeface="Calibri" pitchFamily="34" charset="0"/>
              </a:rPr>
              <a:t>(HÖK-T Bilaga 5 Överläggning)</a:t>
            </a:r>
          </a:p>
          <a:p>
            <a:pPr marL="0" indent="0">
              <a:buNone/>
            </a:pPr>
            <a:endParaRPr lang="sv-SE" sz="1200" dirty="0" smtClean="0">
              <a:latin typeface="Calibri" pitchFamily="34" charset="0"/>
            </a:endParaRPr>
          </a:p>
          <a:p>
            <a:pPr marL="0" indent="0">
              <a:buNone/>
            </a:pPr>
            <a:r>
              <a:rPr lang="sv-SE" sz="1200" dirty="0" smtClean="0">
                <a:latin typeface="Calibri" pitchFamily="34" charset="0"/>
              </a:rPr>
              <a:t>Sveriges Ingenjörer har sammanställt en checklista med punkter att ta upp under överläggningen. Denna är tänkt att vara ett stöd för att överläggningen skall fylla sitt syfte och falla väl ut. </a:t>
            </a:r>
          </a:p>
          <a:p>
            <a:endParaRPr lang="sv-SE" sz="1200" dirty="0" smtClean="0">
              <a:latin typeface="Calibri" pitchFamily="34" charset="0"/>
              <a:hlinkClick r:id="rId2" action="ppaction://hlinkfile"/>
            </a:endParaRPr>
          </a:p>
          <a:p>
            <a:pPr marL="0" indent="0">
              <a:buNone/>
            </a:pPr>
            <a:r>
              <a:rPr lang="sv-SE" sz="1200" dirty="0" smtClean="0">
                <a:latin typeface="Calibri" pitchFamily="34" charset="0"/>
                <a:hlinkClick r:id="rId3"/>
              </a:rPr>
              <a:t>Klicka här för att komma till checklista nr 1</a:t>
            </a:r>
            <a:r>
              <a:rPr lang="sv-SE" sz="1200" dirty="0" smtClean="0">
                <a:latin typeface="Calibri" pitchFamily="34" charset="0"/>
              </a:rPr>
              <a:t>. </a:t>
            </a:r>
            <a:endParaRPr lang="sv-SE" sz="1200" dirty="0">
              <a:latin typeface="Calibri" pitchFamily="34" charset="0"/>
            </a:endParaRPr>
          </a:p>
        </p:txBody>
      </p:sp>
      <p:sp>
        <p:nvSpPr>
          <p:cNvPr id="3" name="Rubrik 2"/>
          <p:cNvSpPr>
            <a:spLocks noGrp="1"/>
          </p:cNvSpPr>
          <p:nvPr>
            <p:ph type="title"/>
          </p:nvPr>
        </p:nvSpPr>
        <p:spPr/>
        <p:txBody>
          <a:bodyPr/>
          <a:lstStyle/>
          <a:p>
            <a:pPr algn="ctr"/>
            <a:r>
              <a:rPr lang="sv-SE" dirty="0" smtClean="0">
                <a:latin typeface="Calibri" pitchFamily="34" charset="0"/>
              </a:rPr>
              <a:t>Överläggning</a:t>
            </a:r>
            <a:endParaRPr lang="sv-SE" dirty="0">
              <a:latin typeface="Calibri" pitchFamily="34" charset="0"/>
            </a:endParaRPr>
          </a:p>
        </p:txBody>
      </p:sp>
      <p:sp>
        <p:nvSpPr>
          <p:cNvPr id="4" name="Platshållare för datum 3"/>
          <p:cNvSpPr>
            <a:spLocks noGrp="1"/>
          </p:cNvSpPr>
          <p:nvPr>
            <p:ph type="dt" sz="half" idx="2"/>
          </p:nvPr>
        </p:nvSpPr>
        <p:spPr/>
        <p:txBody>
          <a:bodyPr/>
          <a:lstStyle/>
          <a:p>
            <a:fld id="{8CE5B3EA-7BEE-4154-AB79-A5D5D7010DFC}" type="datetime1">
              <a:rPr lang="sv-SE" smtClean="0"/>
              <a:pPr/>
              <a:t>2013-04-19</a:t>
            </a:fld>
            <a:endParaRPr lang="sv-SE" dirty="0"/>
          </a:p>
        </p:txBody>
      </p:sp>
      <p:sp>
        <p:nvSpPr>
          <p:cNvPr id="5" name="Platshållare för sidfot 4"/>
          <p:cNvSpPr>
            <a:spLocks noGrp="1"/>
          </p:cNvSpPr>
          <p:nvPr>
            <p:ph type="ftr" sz="quarter" idx="3"/>
          </p:nvPr>
        </p:nvSpPr>
        <p:spPr/>
        <p:txBody>
          <a:bodyPr/>
          <a:lstStyle/>
          <a:p>
            <a:endParaRPr lang="sv-SE" dirty="0"/>
          </a:p>
        </p:txBody>
      </p:sp>
      <p:sp>
        <p:nvSpPr>
          <p:cNvPr id="6" name="Platshållare för bildnummer 5"/>
          <p:cNvSpPr>
            <a:spLocks noGrp="1"/>
          </p:cNvSpPr>
          <p:nvPr>
            <p:ph type="sldNum" sz="quarter" idx="4"/>
          </p:nvPr>
        </p:nvSpPr>
        <p:spPr/>
        <p:txBody>
          <a:bodyPr/>
          <a:lstStyle/>
          <a:p>
            <a:fld id="{D3771E17-B1DE-44A2-BBDD-6797D685D60A}" type="slidenum">
              <a:rPr lang="sv-SE" smtClean="0"/>
              <a:pPr/>
              <a:t>7</a:t>
            </a:fld>
            <a:endParaRPr lang="sv-SE"/>
          </a:p>
        </p:txBody>
      </p:sp>
      <p:grpSp>
        <p:nvGrpSpPr>
          <p:cNvPr id="7" name="Grupp 6"/>
          <p:cNvGrpSpPr/>
          <p:nvPr/>
        </p:nvGrpSpPr>
        <p:grpSpPr>
          <a:xfrm>
            <a:off x="539552" y="5517232"/>
            <a:ext cx="720080" cy="576064"/>
            <a:chOff x="539552" y="5517232"/>
            <a:chExt cx="720080" cy="576064"/>
          </a:xfrm>
        </p:grpSpPr>
        <p:grpSp>
          <p:nvGrpSpPr>
            <p:cNvPr id="8" name="Grupp 61"/>
            <p:cNvGrpSpPr/>
            <p:nvPr/>
          </p:nvGrpSpPr>
          <p:grpSpPr>
            <a:xfrm>
              <a:off x="539552" y="5517232"/>
              <a:ext cx="648072" cy="576064"/>
              <a:chOff x="1470823" y="535775"/>
              <a:chExt cx="6194049" cy="5856347"/>
            </a:xfrm>
          </p:grpSpPr>
          <p:sp>
            <p:nvSpPr>
              <p:cNvPr id="10" name="Höger 9"/>
              <p:cNvSpPr/>
              <p:nvPr/>
            </p:nvSpPr>
            <p:spPr>
              <a:xfrm rot="1200000">
                <a:off x="5225711" y="955531"/>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1" name="Höger 4"/>
              <p:cNvSpPr/>
              <p:nvPr/>
            </p:nvSpPr>
            <p:spPr>
              <a:xfrm rot="1200000">
                <a:off x="5228513" y="101813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2" name="Ellips 11">
                <a:hlinkClick r:id="rId4" action="ppaction://hlinksldjump"/>
              </p:cNvPr>
              <p:cNvSpPr/>
              <p:nvPr/>
            </p:nvSpPr>
            <p:spPr>
              <a:xfrm>
                <a:off x="5652120" y="83671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Höger 12"/>
              <p:cNvSpPr/>
              <p:nvPr/>
            </p:nvSpPr>
            <p:spPr>
              <a:xfrm rot="3600000">
                <a:off x="6487347" y="2006342"/>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Höger 8"/>
              <p:cNvSpPr/>
              <p:nvPr/>
            </p:nvSpPr>
            <p:spPr>
              <a:xfrm rot="3600000">
                <a:off x="6510576" y="2044606"/>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5" name="Ellips 14">
                <a:hlinkClick r:id="rId5" action="ppaction://hlinksldjump"/>
              </p:cNvPr>
              <p:cNvSpPr/>
              <p:nvPr/>
            </p:nvSpPr>
            <p:spPr>
              <a:xfrm>
                <a:off x="6501950"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Höger 15"/>
              <p:cNvSpPr/>
              <p:nvPr/>
            </p:nvSpPr>
            <p:spPr>
              <a:xfrm rot="6000000">
                <a:off x="6778368" y="3622274"/>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Höger 12"/>
              <p:cNvSpPr/>
              <p:nvPr/>
            </p:nvSpPr>
            <p:spPr>
              <a:xfrm rot="16800000">
                <a:off x="6832893" y="365501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8" name="Ellips 17"/>
              <p:cNvSpPr/>
              <p:nvPr/>
            </p:nvSpPr>
            <p:spPr>
              <a:xfrm>
                <a:off x="6198536" y="410606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Höger 18"/>
              <p:cNvSpPr/>
              <p:nvPr/>
            </p:nvSpPr>
            <p:spPr>
              <a:xfrm rot="8400000">
                <a:off x="5962602" y="504721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0" name="Höger 16"/>
              <p:cNvSpPr/>
              <p:nvPr/>
            </p:nvSpPr>
            <p:spPr>
              <a:xfrm rot="19200000">
                <a:off x="6044648" y="509585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1" name="Ellips 20">
                <a:hlinkClick r:id="rId6" action="ppaction://hlinksldjump"/>
              </p:cNvPr>
              <p:cNvSpPr/>
              <p:nvPr/>
            </p:nvSpPr>
            <p:spPr>
              <a:xfrm>
                <a:off x="4860032" y="522920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Höger 21"/>
              <p:cNvSpPr/>
              <p:nvPr/>
            </p:nvSpPr>
            <p:spPr>
              <a:xfrm rot="10800000">
                <a:off x="4421755" y="5614418"/>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3" name="Höger 20"/>
              <p:cNvSpPr/>
              <p:nvPr/>
            </p:nvSpPr>
            <p:spPr>
              <a:xfrm>
                <a:off x="4514670" y="569291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4" name="Ellips 23">
                <a:hlinkClick r:id="rId7" action="ppaction://hlinksldjump"/>
              </p:cNvPr>
              <p:cNvSpPr/>
              <p:nvPr/>
            </p:nvSpPr>
            <p:spPr>
              <a:xfrm>
                <a:off x="3112740" y="5229200"/>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Höger 24"/>
              <p:cNvSpPr/>
              <p:nvPr/>
            </p:nvSpPr>
            <p:spPr>
              <a:xfrm rot="13200000">
                <a:off x="2771800" y="5157192"/>
                <a:ext cx="278467"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Höger 24"/>
              <p:cNvSpPr/>
              <p:nvPr/>
            </p:nvSpPr>
            <p:spPr>
              <a:xfrm rot="2400000">
                <a:off x="2845568" y="5262538"/>
                <a:ext cx="194927"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7" name="Höger 26"/>
              <p:cNvSpPr/>
              <p:nvPr/>
            </p:nvSpPr>
            <p:spPr>
              <a:xfrm rot="15600000">
                <a:off x="1874374" y="3606346"/>
                <a:ext cx="315129"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8" name="Höger 28"/>
              <p:cNvSpPr/>
              <p:nvPr/>
            </p:nvSpPr>
            <p:spPr>
              <a:xfrm rot="4800000">
                <a:off x="1929852" y="3731394"/>
                <a:ext cx="220590"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9" name="Ellips 28"/>
              <p:cNvSpPr/>
              <p:nvPr/>
            </p:nvSpPr>
            <p:spPr>
              <a:xfrm>
                <a:off x="1470823"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0" name="Höger 29"/>
              <p:cNvSpPr/>
              <p:nvPr/>
            </p:nvSpPr>
            <p:spPr>
              <a:xfrm rot="18000000">
                <a:off x="2329866" y="202152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1" name="Höger 32"/>
              <p:cNvSpPr/>
              <p:nvPr/>
            </p:nvSpPr>
            <p:spPr>
              <a:xfrm rot="18000000">
                <a:off x="2353095" y="214025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32" name="Ellips 31">
                <a:hlinkClick r:id="rId8" action="ppaction://hlinksldjump"/>
              </p:cNvPr>
              <p:cNvSpPr/>
              <p:nvPr/>
            </p:nvSpPr>
            <p:spPr>
              <a:xfrm>
                <a:off x="2344469" y="872116"/>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3" name="Höger 32"/>
              <p:cNvSpPr/>
              <p:nvPr/>
            </p:nvSpPr>
            <p:spPr>
              <a:xfrm rot="20400000">
                <a:off x="3583794" y="961527"/>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4" name="Höger 36"/>
              <p:cNvSpPr/>
              <p:nvPr/>
            </p:nvSpPr>
            <p:spPr>
              <a:xfrm rot="20400000">
                <a:off x="3586596" y="1055913"/>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35" name="Ellips 34">
                <a:hlinkClick r:id="rId9" action="ppaction://hlinksldjump"/>
              </p:cNvPr>
              <p:cNvSpPr/>
              <p:nvPr/>
            </p:nvSpPr>
            <p:spPr>
              <a:xfrm>
                <a:off x="3991783" y="53577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6" name="Ellips 35">
                <a:hlinkClick r:id="rId10" action="ppaction://hlinksldjump"/>
              </p:cNvPr>
              <p:cNvSpPr/>
              <p:nvPr/>
            </p:nvSpPr>
            <p:spPr>
              <a:xfrm>
                <a:off x="1763688" y="4077072"/>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grpSp>
        <p:sp>
          <p:nvSpPr>
            <p:cNvPr id="9" name="textruta 8"/>
            <p:cNvSpPr txBox="1"/>
            <p:nvPr/>
          </p:nvSpPr>
          <p:spPr>
            <a:xfrm>
              <a:off x="611560" y="5733256"/>
              <a:ext cx="648072" cy="215444"/>
            </a:xfrm>
            <a:prstGeom prst="rect">
              <a:avLst/>
            </a:prstGeom>
            <a:noFill/>
          </p:spPr>
          <p:txBody>
            <a:bodyPr wrap="square" rtlCol="0">
              <a:spAutoFit/>
            </a:bodyPr>
            <a:lstStyle/>
            <a:p>
              <a:r>
                <a:rPr lang="sv-SE" sz="800" dirty="0" smtClean="0">
                  <a:hlinkClick r:id="rId11" action="ppaction://hlinksldjump"/>
                </a:rPr>
                <a:t>HÖK-T</a:t>
              </a:r>
              <a:endParaRPr lang="sv-SE" sz="800" dirty="0"/>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0" indent="0">
              <a:buNone/>
            </a:pPr>
            <a:r>
              <a:rPr lang="sv-SE" sz="1200" dirty="0" smtClean="0">
                <a:latin typeface="Calibri" pitchFamily="34" charset="0"/>
              </a:rPr>
              <a:t>Efter genomförd överläggning bör ni som fackliga företrädare informera berörda medlemmar om vad som kommit fram under överläggningen, för att medlemmarna i sin tur ska kunna förbereda sig inför det lönesättande samtalet. </a:t>
            </a:r>
          </a:p>
          <a:p>
            <a:endParaRPr lang="sv-SE" sz="1200" dirty="0" smtClean="0">
              <a:latin typeface="Calibri" pitchFamily="34" charset="0"/>
            </a:endParaRPr>
          </a:p>
          <a:p>
            <a:pPr marL="0" indent="0">
              <a:buNone/>
            </a:pPr>
            <a:r>
              <a:rPr lang="sv-SE" sz="1200" dirty="0" smtClean="0">
                <a:latin typeface="Calibri" pitchFamily="34" charset="0"/>
              </a:rPr>
              <a:t>För att det lönesättande samtalet skall bli bra förutsätts att båda parter är förberedda och väl medvetna om vad som förväntas av dem. Se till att medlemmarna har tillgång till det material och de verktyg som är framtagna. Genom att påminna om Sveriges Ingenjörers </a:t>
            </a:r>
            <a:r>
              <a:rPr lang="sv-SE" sz="1200" dirty="0" smtClean="0">
                <a:latin typeface="Calibri" pitchFamily="34" charset="0"/>
                <a:hlinkClick r:id="rId2"/>
              </a:rPr>
              <a:t>lönedatabaser</a:t>
            </a:r>
            <a:r>
              <a:rPr lang="sv-SE" sz="1200" dirty="0" smtClean="0">
                <a:latin typeface="Calibri" pitchFamily="34" charset="0"/>
              </a:rPr>
              <a:t> och genom att skicka ut broschyren om det </a:t>
            </a:r>
            <a:r>
              <a:rPr lang="sv-SE" sz="1200" dirty="0" smtClean="0">
                <a:latin typeface="Calibri" pitchFamily="34" charset="0"/>
                <a:hlinkClick r:id="rId3"/>
              </a:rPr>
              <a:t>lönesättande samtalet </a:t>
            </a:r>
            <a:r>
              <a:rPr lang="sv-SE" sz="1200" dirty="0" smtClean="0">
                <a:latin typeface="Calibri" pitchFamily="34" charset="0"/>
              </a:rPr>
              <a:t>kan du med på ett enkelt sätt möjliggöra för medlemmen att ta sig an sitt samtal.</a:t>
            </a:r>
          </a:p>
          <a:p>
            <a:endParaRPr lang="sv-SE" sz="1200" dirty="0" smtClean="0">
              <a:latin typeface="Calibri" pitchFamily="34" charset="0"/>
            </a:endParaRPr>
          </a:p>
          <a:p>
            <a:pPr marL="0" indent="0">
              <a:buNone/>
            </a:pPr>
            <a:r>
              <a:rPr lang="sv-SE" sz="1200" dirty="0" smtClean="0">
                <a:latin typeface="Calibri" pitchFamily="34" charset="0"/>
              </a:rPr>
              <a:t>Vi vill också påminna om att hänvisa medlemmarna den praktiska löneboken samt till videon om det </a:t>
            </a:r>
            <a:r>
              <a:rPr lang="sv-SE" sz="1200" dirty="0" smtClean="0">
                <a:latin typeface="Calibri" pitchFamily="34" charset="0"/>
                <a:hlinkClick r:id="rId4"/>
              </a:rPr>
              <a:t>lönesättande samtalet.  </a:t>
            </a:r>
            <a:endParaRPr lang="sv-SE" sz="1200" dirty="0" smtClean="0">
              <a:latin typeface="Calibri" pitchFamily="34" charset="0"/>
            </a:endParaRPr>
          </a:p>
          <a:p>
            <a:endParaRPr lang="sv-SE" sz="1200" dirty="0" smtClean="0">
              <a:latin typeface="Calibri" pitchFamily="34" charset="0"/>
            </a:endParaRPr>
          </a:p>
          <a:p>
            <a:pPr marL="0" indent="0">
              <a:buNone/>
            </a:pPr>
            <a:r>
              <a:rPr lang="sv-SE" sz="1200" dirty="0" smtClean="0">
                <a:latin typeface="Calibri" pitchFamily="34" charset="0"/>
              </a:rPr>
              <a:t>Ett sätt att informera medlemmarna är att ni skickar ett </a:t>
            </a:r>
            <a:r>
              <a:rPr lang="sv-SE" sz="1200" dirty="0" smtClean="0">
                <a:latin typeface="Calibri" pitchFamily="34" charset="0"/>
                <a:hlinkClick r:id="rId5"/>
              </a:rPr>
              <a:t>mejl</a:t>
            </a:r>
            <a:r>
              <a:rPr lang="sv-SE" sz="1200" dirty="0" smtClean="0">
                <a:latin typeface="Calibri" pitchFamily="34" charset="0"/>
              </a:rPr>
              <a:t> med det som framkommit i överläggningen. </a:t>
            </a:r>
          </a:p>
        </p:txBody>
      </p:sp>
      <p:sp>
        <p:nvSpPr>
          <p:cNvPr id="3" name="Rubrik 2"/>
          <p:cNvSpPr>
            <a:spLocks noGrp="1"/>
          </p:cNvSpPr>
          <p:nvPr>
            <p:ph type="title"/>
          </p:nvPr>
        </p:nvSpPr>
        <p:spPr/>
        <p:txBody>
          <a:bodyPr/>
          <a:lstStyle/>
          <a:p>
            <a:pPr algn="ctr"/>
            <a:r>
              <a:rPr lang="sv-SE" dirty="0" smtClean="0">
                <a:latin typeface="Calibri" pitchFamily="34" charset="0"/>
              </a:rPr>
              <a:t>Kontakt med medlem</a:t>
            </a:r>
            <a:endParaRPr lang="sv-SE" dirty="0">
              <a:latin typeface="Calibri" pitchFamily="34" charset="0"/>
            </a:endParaRPr>
          </a:p>
        </p:txBody>
      </p:sp>
      <p:sp>
        <p:nvSpPr>
          <p:cNvPr id="4" name="Platshållare för datum 3"/>
          <p:cNvSpPr>
            <a:spLocks noGrp="1"/>
          </p:cNvSpPr>
          <p:nvPr>
            <p:ph type="dt" sz="half" idx="2"/>
          </p:nvPr>
        </p:nvSpPr>
        <p:spPr/>
        <p:txBody>
          <a:bodyPr/>
          <a:lstStyle/>
          <a:p>
            <a:fld id="{22FD7701-80B6-437B-B409-AC4524B60F9D}" type="datetime1">
              <a:rPr lang="sv-SE" smtClean="0"/>
              <a:pPr/>
              <a:t>2013-04-19</a:t>
            </a:fld>
            <a:endParaRPr lang="sv-SE" dirty="0"/>
          </a:p>
        </p:txBody>
      </p:sp>
      <p:sp>
        <p:nvSpPr>
          <p:cNvPr id="5" name="Platshållare för sidfot 4"/>
          <p:cNvSpPr>
            <a:spLocks noGrp="1"/>
          </p:cNvSpPr>
          <p:nvPr>
            <p:ph type="ftr" sz="quarter" idx="3"/>
          </p:nvPr>
        </p:nvSpPr>
        <p:spPr/>
        <p:txBody>
          <a:bodyPr/>
          <a:lstStyle/>
          <a:p>
            <a:endParaRPr lang="sv-SE" dirty="0"/>
          </a:p>
        </p:txBody>
      </p:sp>
      <p:sp>
        <p:nvSpPr>
          <p:cNvPr id="6" name="Platshållare för bildnummer 5"/>
          <p:cNvSpPr>
            <a:spLocks noGrp="1"/>
          </p:cNvSpPr>
          <p:nvPr>
            <p:ph type="sldNum" sz="quarter" idx="4"/>
          </p:nvPr>
        </p:nvSpPr>
        <p:spPr/>
        <p:txBody>
          <a:bodyPr/>
          <a:lstStyle/>
          <a:p>
            <a:fld id="{D3771E17-B1DE-44A2-BBDD-6797D685D60A}" type="slidenum">
              <a:rPr lang="sv-SE" smtClean="0"/>
              <a:pPr/>
              <a:t>8</a:t>
            </a:fld>
            <a:endParaRPr lang="sv-SE"/>
          </a:p>
        </p:txBody>
      </p:sp>
      <p:grpSp>
        <p:nvGrpSpPr>
          <p:cNvPr id="7" name="Grupp 6"/>
          <p:cNvGrpSpPr/>
          <p:nvPr/>
        </p:nvGrpSpPr>
        <p:grpSpPr>
          <a:xfrm>
            <a:off x="539552" y="5517232"/>
            <a:ext cx="720080" cy="576064"/>
            <a:chOff x="539552" y="5517232"/>
            <a:chExt cx="720080" cy="576064"/>
          </a:xfrm>
        </p:grpSpPr>
        <p:grpSp>
          <p:nvGrpSpPr>
            <p:cNvPr id="8" name="Grupp 61"/>
            <p:cNvGrpSpPr/>
            <p:nvPr/>
          </p:nvGrpSpPr>
          <p:grpSpPr>
            <a:xfrm>
              <a:off x="539552" y="5517232"/>
              <a:ext cx="648072" cy="576064"/>
              <a:chOff x="1470823" y="535775"/>
              <a:chExt cx="6194049" cy="5856347"/>
            </a:xfrm>
          </p:grpSpPr>
          <p:sp>
            <p:nvSpPr>
              <p:cNvPr id="10" name="Höger 9"/>
              <p:cNvSpPr/>
              <p:nvPr/>
            </p:nvSpPr>
            <p:spPr>
              <a:xfrm rot="1200000">
                <a:off x="5225711" y="955531"/>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1" name="Höger 4"/>
              <p:cNvSpPr/>
              <p:nvPr/>
            </p:nvSpPr>
            <p:spPr>
              <a:xfrm rot="1200000">
                <a:off x="5228513" y="101813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2" name="Ellips 11">
                <a:hlinkClick r:id="rId6" action="ppaction://hlinksldjump"/>
              </p:cNvPr>
              <p:cNvSpPr/>
              <p:nvPr/>
            </p:nvSpPr>
            <p:spPr>
              <a:xfrm>
                <a:off x="5652120" y="83671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Höger 12"/>
              <p:cNvSpPr/>
              <p:nvPr/>
            </p:nvSpPr>
            <p:spPr>
              <a:xfrm rot="3600000">
                <a:off x="6487347" y="2006342"/>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Höger 8"/>
              <p:cNvSpPr/>
              <p:nvPr/>
            </p:nvSpPr>
            <p:spPr>
              <a:xfrm rot="3600000">
                <a:off x="6510576" y="2044606"/>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5" name="Ellips 14">
                <a:hlinkClick r:id="rId7" action="ppaction://hlinksldjump"/>
              </p:cNvPr>
              <p:cNvSpPr/>
              <p:nvPr/>
            </p:nvSpPr>
            <p:spPr>
              <a:xfrm>
                <a:off x="6501950"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Höger 15"/>
              <p:cNvSpPr/>
              <p:nvPr/>
            </p:nvSpPr>
            <p:spPr>
              <a:xfrm rot="6000000">
                <a:off x="6778368" y="3622274"/>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Höger 12"/>
              <p:cNvSpPr/>
              <p:nvPr/>
            </p:nvSpPr>
            <p:spPr>
              <a:xfrm rot="16800000">
                <a:off x="6832893" y="365501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8" name="Ellips 17"/>
              <p:cNvSpPr/>
              <p:nvPr/>
            </p:nvSpPr>
            <p:spPr>
              <a:xfrm>
                <a:off x="6198536" y="410606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Höger 18"/>
              <p:cNvSpPr/>
              <p:nvPr/>
            </p:nvSpPr>
            <p:spPr>
              <a:xfrm rot="8400000">
                <a:off x="5962602" y="504721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0" name="Höger 16"/>
              <p:cNvSpPr/>
              <p:nvPr/>
            </p:nvSpPr>
            <p:spPr>
              <a:xfrm rot="19200000">
                <a:off x="6044648" y="509585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1" name="Ellips 20">
                <a:hlinkClick r:id="rId8" action="ppaction://hlinksldjump"/>
              </p:cNvPr>
              <p:cNvSpPr/>
              <p:nvPr/>
            </p:nvSpPr>
            <p:spPr>
              <a:xfrm>
                <a:off x="4860032" y="522920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Höger 21"/>
              <p:cNvSpPr/>
              <p:nvPr/>
            </p:nvSpPr>
            <p:spPr>
              <a:xfrm rot="10800000">
                <a:off x="4421755" y="5614418"/>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3" name="Höger 20"/>
              <p:cNvSpPr/>
              <p:nvPr/>
            </p:nvSpPr>
            <p:spPr>
              <a:xfrm>
                <a:off x="4514670" y="569291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4" name="Ellips 23">
                <a:hlinkClick r:id="rId9" action="ppaction://hlinksldjump"/>
              </p:cNvPr>
              <p:cNvSpPr/>
              <p:nvPr/>
            </p:nvSpPr>
            <p:spPr>
              <a:xfrm>
                <a:off x="3112740" y="5229200"/>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Höger 24"/>
              <p:cNvSpPr/>
              <p:nvPr/>
            </p:nvSpPr>
            <p:spPr>
              <a:xfrm rot="13200000">
                <a:off x="2771800" y="5157192"/>
                <a:ext cx="278467"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Höger 24"/>
              <p:cNvSpPr/>
              <p:nvPr/>
            </p:nvSpPr>
            <p:spPr>
              <a:xfrm rot="2400000">
                <a:off x="2845568" y="5262538"/>
                <a:ext cx="194927"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7" name="Höger 26"/>
              <p:cNvSpPr/>
              <p:nvPr/>
            </p:nvSpPr>
            <p:spPr>
              <a:xfrm rot="15600000">
                <a:off x="1874374" y="3606346"/>
                <a:ext cx="315129"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8" name="Höger 28"/>
              <p:cNvSpPr/>
              <p:nvPr/>
            </p:nvSpPr>
            <p:spPr>
              <a:xfrm rot="4800000">
                <a:off x="1929852" y="3731394"/>
                <a:ext cx="220590"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9" name="Ellips 28"/>
              <p:cNvSpPr/>
              <p:nvPr/>
            </p:nvSpPr>
            <p:spPr>
              <a:xfrm>
                <a:off x="1470823"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0" name="Höger 29"/>
              <p:cNvSpPr/>
              <p:nvPr/>
            </p:nvSpPr>
            <p:spPr>
              <a:xfrm rot="18000000">
                <a:off x="2329866" y="202152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1" name="Höger 32"/>
              <p:cNvSpPr/>
              <p:nvPr/>
            </p:nvSpPr>
            <p:spPr>
              <a:xfrm rot="18000000">
                <a:off x="2353095" y="214025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32" name="Ellips 31">
                <a:hlinkClick r:id="rId10" action="ppaction://hlinksldjump"/>
              </p:cNvPr>
              <p:cNvSpPr/>
              <p:nvPr/>
            </p:nvSpPr>
            <p:spPr>
              <a:xfrm>
                <a:off x="2344469" y="872116"/>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3" name="Höger 32"/>
              <p:cNvSpPr/>
              <p:nvPr/>
            </p:nvSpPr>
            <p:spPr>
              <a:xfrm rot="20400000">
                <a:off x="3583794" y="961527"/>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4" name="Höger 36"/>
              <p:cNvSpPr/>
              <p:nvPr/>
            </p:nvSpPr>
            <p:spPr>
              <a:xfrm rot="20400000">
                <a:off x="3586596" y="1055913"/>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35" name="Ellips 34">
                <a:hlinkClick r:id="rId11" action="ppaction://hlinksldjump"/>
              </p:cNvPr>
              <p:cNvSpPr/>
              <p:nvPr/>
            </p:nvSpPr>
            <p:spPr>
              <a:xfrm>
                <a:off x="3991783" y="53577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6" name="Ellips 35">
                <a:hlinkClick r:id="rId12" action="ppaction://hlinksldjump"/>
              </p:cNvPr>
              <p:cNvSpPr/>
              <p:nvPr/>
            </p:nvSpPr>
            <p:spPr>
              <a:xfrm>
                <a:off x="1763688" y="4077072"/>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grpSp>
        <p:sp>
          <p:nvSpPr>
            <p:cNvPr id="9" name="textruta 8"/>
            <p:cNvSpPr txBox="1"/>
            <p:nvPr/>
          </p:nvSpPr>
          <p:spPr>
            <a:xfrm>
              <a:off x="611560" y="5733256"/>
              <a:ext cx="648072" cy="215444"/>
            </a:xfrm>
            <a:prstGeom prst="rect">
              <a:avLst/>
            </a:prstGeom>
            <a:noFill/>
          </p:spPr>
          <p:txBody>
            <a:bodyPr wrap="square" rtlCol="0">
              <a:spAutoFit/>
            </a:bodyPr>
            <a:lstStyle/>
            <a:p>
              <a:r>
                <a:rPr lang="sv-SE" sz="800" dirty="0" smtClean="0">
                  <a:hlinkClick r:id="rId13" action="ppaction://hlinksldjump"/>
                </a:rPr>
                <a:t>HÖK-T</a:t>
              </a:r>
              <a:endParaRPr lang="sv-SE" sz="800"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0" indent="0">
              <a:buNone/>
            </a:pPr>
            <a:r>
              <a:rPr lang="sv-SE" sz="1200" dirty="0" smtClean="0">
                <a:latin typeface="Calibri" pitchFamily="34" charset="0"/>
              </a:rPr>
              <a:t>Det är här som medarbetarna kan påverka sin egen löneutveckling. Chef och medarbetare diskuterar prestation, måluppfyllelse och resultat kopplat till väl kända lönekriterier. Detta är grunden för när arbetsgivaren lämnar förslag till ny lön i dialog till medlemmen. </a:t>
            </a:r>
            <a:r>
              <a:rPr lang="sv-SE" sz="1200" i="1" dirty="0" smtClean="0">
                <a:latin typeface="Calibri" pitchFamily="34" charset="0"/>
              </a:rPr>
              <a:t>(</a:t>
            </a:r>
            <a:r>
              <a:rPr lang="sv-SE" sz="1200" i="1" dirty="0" err="1" smtClean="0">
                <a:latin typeface="Calibri" pitchFamily="34" charset="0"/>
              </a:rPr>
              <a:t>Hänvisn</a:t>
            </a:r>
            <a:r>
              <a:rPr lang="sv-SE" sz="1200" i="1" dirty="0" smtClean="0">
                <a:latin typeface="Calibri" pitchFamily="34" charset="0"/>
              </a:rPr>
              <a:t>. HÖK, se bild 1). </a:t>
            </a:r>
            <a:r>
              <a:rPr lang="sv-SE" sz="1200" dirty="0" smtClean="0">
                <a:latin typeface="Calibri" pitchFamily="34" charset="0"/>
              </a:rPr>
              <a:t>För att uppfylla avtalet  anser Sveriges Ingenjörer att arbetsgivaren ska lämna ett  konkret löneförslag i kronor. </a:t>
            </a:r>
          </a:p>
          <a:p>
            <a:pPr marL="0" indent="0">
              <a:buNone/>
            </a:pPr>
            <a:endParaRPr lang="sv-SE" sz="1200" dirty="0" smtClean="0">
              <a:latin typeface="Calibri" pitchFamily="34" charset="0"/>
            </a:endParaRPr>
          </a:p>
          <a:p>
            <a:pPr marL="0" indent="0">
              <a:buNone/>
            </a:pPr>
            <a:r>
              <a:rPr lang="sv-SE" sz="1200" dirty="0" smtClean="0">
                <a:latin typeface="Calibri" pitchFamily="34" charset="0"/>
              </a:rPr>
              <a:t>I löneförslagssamtalet för chef och medarbetare en dialog om ny lön. I dialogen redogör chefen för hur medarbetaren uppnått uppsatta </a:t>
            </a:r>
            <a:r>
              <a:rPr lang="sv-SE" sz="1200" dirty="0">
                <a:latin typeface="Calibri" pitchFamily="34" charset="0"/>
              </a:rPr>
              <a:t>mål </a:t>
            </a:r>
            <a:r>
              <a:rPr lang="sv-SE" sz="1200" dirty="0" smtClean="0">
                <a:latin typeface="Calibri" pitchFamily="34" charset="0"/>
              </a:rPr>
              <a:t>samt följer </a:t>
            </a:r>
            <a:r>
              <a:rPr lang="sv-SE" sz="1200" dirty="0">
                <a:latin typeface="Calibri" pitchFamily="34" charset="0"/>
              </a:rPr>
              <a:t>upp </a:t>
            </a:r>
            <a:r>
              <a:rPr lang="sv-SE" sz="1200" dirty="0" smtClean="0">
                <a:latin typeface="Calibri" pitchFamily="34" charset="0"/>
              </a:rPr>
              <a:t>resultatet. Medarbetaren redogör för sin syn på förväntad löneökning. Sveriges Ingenjörer anser att man i dialogen bör göra en koppling till marknadslönen.</a:t>
            </a:r>
          </a:p>
          <a:p>
            <a:pPr marL="0" indent="0">
              <a:buNone/>
            </a:pPr>
            <a:endParaRPr lang="sv-SE" sz="1200" dirty="0">
              <a:latin typeface="Calibri" pitchFamily="34" charset="0"/>
            </a:endParaRPr>
          </a:p>
          <a:p>
            <a:pPr marL="0" indent="0">
              <a:buNone/>
            </a:pPr>
            <a:r>
              <a:rPr lang="sv-SE" sz="1200" dirty="0" smtClean="0">
                <a:latin typeface="Calibri" pitchFamily="34" charset="0"/>
              </a:rPr>
              <a:t>En individuell och differentierad lönesättningen förutsätter att arbetsgivaren har grundläggande och långsiktiga lönepolitiska riktlinjer och tydliga lönekriterier anpassade för varje verksamhet. Dessa ska visa hur arbetsinsatser värderas och måste därför utgå från verksamhetens uppdrag och mål. Dessa måste också vara kända och förankrade bland medarbetarna. Först då kan ett positivt samband mellan lön, motivation och resultat nås.</a:t>
            </a:r>
          </a:p>
          <a:p>
            <a:pPr>
              <a:buNone/>
            </a:pPr>
            <a:endParaRPr lang="sv-SE" sz="1200" dirty="0" smtClean="0">
              <a:latin typeface="Calibri" pitchFamily="34" charset="0"/>
            </a:endParaRPr>
          </a:p>
          <a:p>
            <a:r>
              <a:rPr lang="sv-SE" sz="1000" dirty="0" smtClean="0">
                <a:solidFill>
                  <a:srgbClr val="FF0000"/>
                </a:solidFill>
                <a:latin typeface="Calibri" pitchFamily="34" charset="0"/>
              </a:rPr>
              <a:t>Arbetsgivaren ansvarar för att vara tydlig i sin motivering till tilltänkt löneökning. </a:t>
            </a:r>
          </a:p>
          <a:p>
            <a:endParaRPr lang="sv-SE" sz="1000" dirty="0" smtClean="0">
              <a:solidFill>
                <a:srgbClr val="FF0000"/>
              </a:solidFill>
              <a:latin typeface="Calibri" pitchFamily="34" charset="0"/>
            </a:endParaRPr>
          </a:p>
          <a:p>
            <a:r>
              <a:rPr lang="sv-SE" sz="1000" dirty="0" smtClean="0">
                <a:solidFill>
                  <a:srgbClr val="FF0000"/>
                </a:solidFill>
                <a:latin typeface="Calibri" pitchFamily="34" charset="0"/>
              </a:rPr>
              <a:t>Medarbetaren ansvarar för att lyssna, motivera sin ståndpunkt samt vara mottaglig för chefens feedback.</a:t>
            </a:r>
          </a:p>
          <a:p>
            <a:endParaRPr lang="sv-SE" sz="1000" dirty="0" smtClean="0">
              <a:solidFill>
                <a:srgbClr val="FF0000"/>
              </a:solidFill>
              <a:latin typeface="Calibri" pitchFamily="34" charset="0"/>
            </a:endParaRPr>
          </a:p>
          <a:p>
            <a:r>
              <a:rPr lang="sv-SE" sz="1000" dirty="0" smtClean="0">
                <a:solidFill>
                  <a:srgbClr val="FF0000"/>
                </a:solidFill>
                <a:latin typeface="Calibri" pitchFamily="34" charset="0"/>
              </a:rPr>
              <a:t>Låg eller ingen löneökning borde resultera i en skriftlig åtgärdsplan såsom framgår av HÖK-T, bilaga 5.</a:t>
            </a:r>
            <a:endParaRPr lang="sv-SE" sz="1000" dirty="0">
              <a:solidFill>
                <a:srgbClr val="FF0000"/>
              </a:solidFill>
              <a:latin typeface="Calibri" pitchFamily="34" charset="0"/>
            </a:endParaRPr>
          </a:p>
        </p:txBody>
      </p:sp>
      <p:sp>
        <p:nvSpPr>
          <p:cNvPr id="3" name="Rubrik 2"/>
          <p:cNvSpPr>
            <a:spLocks noGrp="1"/>
          </p:cNvSpPr>
          <p:nvPr>
            <p:ph type="title"/>
          </p:nvPr>
        </p:nvSpPr>
        <p:spPr/>
        <p:txBody>
          <a:bodyPr/>
          <a:lstStyle/>
          <a:p>
            <a:pPr algn="ctr"/>
            <a:r>
              <a:rPr lang="sv-SE" dirty="0" smtClean="0">
                <a:latin typeface="Calibri" pitchFamily="34" charset="0"/>
              </a:rPr>
              <a:t>Löneförslagssamtal</a:t>
            </a:r>
            <a:endParaRPr lang="sv-SE" dirty="0">
              <a:latin typeface="Calibri" pitchFamily="34" charset="0"/>
            </a:endParaRPr>
          </a:p>
        </p:txBody>
      </p:sp>
      <p:sp>
        <p:nvSpPr>
          <p:cNvPr id="4" name="Platshållare för datum 3"/>
          <p:cNvSpPr>
            <a:spLocks noGrp="1"/>
          </p:cNvSpPr>
          <p:nvPr>
            <p:ph type="dt" sz="half" idx="2"/>
          </p:nvPr>
        </p:nvSpPr>
        <p:spPr/>
        <p:txBody>
          <a:bodyPr/>
          <a:lstStyle/>
          <a:p>
            <a:fld id="{E09C3AE4-D4E4-4BBA-9D66-574E017E6DCE}" type="datetime1">
              <a:rPr lang="sv-SE" smtClean="0"/>
              <a:pPr/>
              <a:t>2013-04-19</a:t>
            </a:fld>
            <a:endParaRPr lang="sv-SE" dirty="0"/>
          </a:p>
        </p:txBody>
      </p:sp>
      <p:sp>
        <p:nvSpPr>
          <p:cNvPr id="5" name="Platshållare för sidfot 4"/>
          <p:cNvSpPr>
            <a:spLocks noGrp="1"/>
          </p:cNvSpPr>
          <p:nvPr>
            <p:ph type="ftr" sz="quarter" idx="3"/>
          </p:nvPr>
        </p:nvSpPr>
        <p:spPr/>
        <p:txBody>
          <a:bodyPr/>
          <a:lstStyle/>
          <a:p>
            <a:endParaRPr lang="sv-SE" dirty="0"/>
          </a:p>
        </p:txBody>
      </p:sp>
      <p:sp>
        <p:nvSpPr>
          <p:cNvPr id="6" name="Platshållare för bildnummer 5"/>
          <p:cNvSpPr>
            <a:spLocks noGrp="1"/>
          </p:cNvSpPr>
          <p:nvPr>
            <p:ph type="sldNum" sz="quarter" idx="4"/>
          </p:nvPr>
        </p:nvSpPr>
        <p:spPr/>
        <p:txBody>
          <a:bodyPr/>
          <a:lstStyle/>
          <a:p>
            <a:fld id="{D3771E17-B1DE-44A2-BBDD-6797D685D60A}" type="slidenum">
              <a:rPr lang="sv-SE" smtClean="0"/>
              <a:pPr/>
              <a:t>9</a:t>
            </a:fld>
            <a:endParaRPr lang="sv-SE"/>
          </a:p>
        </p:txBody>
      </p:sp>
      <p:grpSp>
        <p:nvGrpSpPr>
          <p:cNvPr id="7" name="Grupp 6"/>
          <p:cNvGrpSpPr/>
          <p:nvPr/>
        </p:nvGrpSpPr>
        <p:grpSpPr>
          <a:xfrm>
            <a:off x="539552" y="5517232"/>
            <a:ext cx="720080" cy="576064"/>
            <a:chOff x="539552" y="5517232"/>
            <a:chExt cx="720080" cy="576064"/>
          </a:xfrm>
        </p:grpSpPr>
        <p:grpSp>
          <p:nvGrpSpPr>
            <p:cNvPr id="8" name="Grupp 61"/>
            <p:cNvGrpSpPr/>
            <p:nvPr/>
          </p:nvGrpSpPr>
          <p:grpSpPr>
            <a:xfrm>
              <a:off x="539552" y="5517232"/>
              <a:ext cx="648072" cy="576064"/>
              <a:chOff x="1470823" y="535775"/>
              <a:chExt cx="6194049" cy="5856347"/>
            </a:xfrm>
          </p:grpSpPr>
          <p:sp>
            <p:nvSpPr>
              <p:cNvPr id="10" name="Höger 9"/>
              <p:cNvSpPr/>
              <p:nvPr/>
            </p:nvSpPr>
            <p:spPr>
              <a:xfrm rot="1200000">
                <a:off x="5225711" y="955531"/>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1" name="Höger 4"/>
              <p:cNvSpPr/>
              <p:nvPr/>
            </p:nvSpPr>
            <p:spPr>
              <a:xfrm rot="1200000">
                <a:off x="5228513" y="101813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2" name="Ellips 11">
                <a:hlinkClick r:id="rId2" action="ppaction://hlinksldjump"/>
              </p:cNvPr>
              <p:cNvSpPr/>
              <p:nvPr/>
            </p:nvSpPr>
            <p:spPr>
              <a:xfrm>
                <a:off x="5652120" y="83671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3" name="Höger 12"/>
              <p:cNvSpPr/>
              <p:nvPr/>
            </p:nvSpPr>
            <p:spPr>
              <a:xfrm rot="3600000">
                <a:off x="6487347" y="2006342"/>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Höger 8"/>
              <p:cNvSpPr/>
              <p:nvPr/>
            </p:nvSpPr>
            <p:spPr>
              <a:xfrm rot="3600000">
                <a:off x="6510576" y="2044606"/>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5" name="Ellips 14">
                <a:hlinkClick r:id="rId3" action="ppaction://hlinksldjump"/>
              </p:cNvPr>
              <p:cNvSpPr/>
              <p:nvPr/>
            </p:nvSpPr>
            <p:spPr>
              <a:xfrm>
                <a:off x="6501950"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6" name="Höger 15"/>
              <p:cNvSpPr/>
              <p:nvPr/>
            </p:nvSpPr>
            <p:spPr>
              <a:xfrm rot="6000000">
                <a:off x="6778368" y="3622274"/>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Höger 12"/>
              <p:cNvSpPr/>
              <p:nvPr/>
            </p:nvSpPr>
            <p:spPr>
              <a:xfrm rot="16800000">
                <a:off x="6832893" y="3655019"/>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18" name="Ellips 17"/>
              <p:cNvSpPr/>
              <p:nvPr/>
            </p:nvSpPr>
            <p:spPr>
              <a:xfrm>
                <a:off x="6198536" y="4106062"/>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Höger 18"/>
              <p:cNvSpPr/>
              <p:nvPr/>
            </p:nvSpPr>
            <p:spPr>
              <a:xfrm rot="8400000">
                <a:off x="5962602" y="504721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0" name="Höger 16"/>
              <p:cNvSpPr/>
              <p:nvPr/>
            </p:nvSpPr>
            <p:spPr>
              <a:xfrm rot="19200000">
                <a:off x="6044648" y="5095850"/>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1" name="Ellips 20">
                <a:hlinkClick r:id="rId4" action="ppaction://hlinksldjump"/>
              </p:cNvPr>
              <p:cNvSpPr/>
              <p:nvPr/>
            </p:nvSpPr>
            <p:spPr>
              <a:xfrm>
                <a:off x="4860032" y="5229200"/>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Höger 21"/>
              <p:cNvSpPr/>
              <p:nvPr/>
            </p:nvSpPr>
            <p:spPr>
              <a:xfrm rot="10800000">
                <a:off x="4421755" y="5614418"/>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3" name="Höger 20"/>
              <p:cNvSpPr/>
              <p:nvPr/>
            </p:nvSpPr>
            <p:spPr>
              <a:xfrm>
                <a:off x="4514670" y="569291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4" name="Ellips 23">
                <a:hlinkClick r:id="rId5" action="ppaction://hlinksldjump"/>
              </p:cNvPr>
              <p:cNvSpPr/>
              <p:nvPr/>
            </p:nvSpPr>
            <p:spPr>
              <a:xfrm>
                <a:off x="3112740" y="5229200"/>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Höger 24"/>
              <p:cNvSpPr/>
              <p:nvPr/>
            </p:nvSpPr>
            <p:spPr>
              <a:xfrm rot="13200000">
                <a:off x="2771800" y="5157192"/>
                <a:ext cx="278467"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Höger 24"/>
              <p:cNvSpPr/>
              <p:nvPr/>
            </p:nvSpPr>
            <p:spPr>
              <a:xfrm rot="2400000">
                <a:off x="2845568" y="5262538"/>
                <a:ext cx="194927"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7" name="Höger 26"/>
              <p:cNvSpPr/>
              <p:nvPr/>
            </p:nvSpPr>
            <p:spPr>
              <a:xfrm rot="15600000">
                <a:off x="1874374" y="3606346"/>
                <a:ext cx="315129"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8" name="Höger 28"/>
              <p:cNvSpPr/>
              <p:nvPr/>
            </p:nvSpPr>
            <p:spPr>
              <a:xfrm rot="4800000">
                <a:off x="1929852" y="3731394"/>
                <a:ext cx="220590"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29" name="Ellips 28"/>
              <p:cNvSpPr/>
              <p:nvPr/>
            </p:nvSpPr>
            <p:spPr>
              <a:xfrm>
                <a:off x="1470823" y="238531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0" name="Höger 29"/>
              <p:cNvSpPr/>
              <p:nvPr/>
            </p:nvSpPr>
            <p:spPr>
              <a:xfrm rot="18000000">
                <a:off x="2329866" y="2021525"/>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1" name="Höger 32"/>
              <p:cNvSpPr/>
              <p:nvPr/>
            </p:nvSpPr>
            <p:spPr>
              <a:xfrm rot="18000000">
                <a:off x="2353095" y="2140255"/>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32" name="Ellips 31">
                <a:hlinkClick r:id="rId6" action="ppaction://hlinksldjump"/>
              </p:cNvPr>
              <p:cNvSpPr/>
              <p:nvPr/>
            </p:nvSpPr>
            <p:spPr>
              <a:xfrm>
                <a:off x="2344469" y="872116"/>
                <a:ext cx="1162922" cy="1162922"/>
              </a:xfrm>
              <a:prstGeom prst="ellipse">
                <a:avLst/>
              </a:prstGeom>
              <a:solidFill>
                <a:schemeClr val="bg1"/>
              </a:solidFill>
              <a:ln>
                <a:solidFill>
                  <a:srgbClr val="C0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3" name="Höger 32"/>
              <p:cNvSpPr/>
              <p:nvPr/>
            </p:nvSpPr>
            <p:spPr>
              <a:xfrm rot="20400000">
                <a:off x="3583794" y="961527"/>
                <a:ext cx="309716" cy="39248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4" name="Höger 36"/>
              <p:cNvSpPr/>
              <p:nvPr/>
            </p:nvSpPr>
            <p:spPr>
              <a:xfrm rot="20400000">
                <a:off x="3586596" y="1055913"/>
                <a:ext cx="216801" cy="23549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sv-SE" sz="1600" kern="1200"/>
              </a:p>
            </p:txBody>
          </p:sp>
          <p:sp>
            <p:nvSpPr>
              <p:cNvPr id="35" name="Ellips 34">
                <a:hlinkClick r:id="rId7" action="ppaction://hlinksldjump"/>
              </p:cNvPr>
              <p:cNvSpPr/>
              <p:nvPr/>
            </p:nvSpPr>
            <p:spPr>
              <a:xfrm>
                <a:off x="3991783" y="535775"/>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6" name="Ellips 35">
                <a:hlinkClick r:id="rId8" action="ppaction://hlinksldjump"/>
              </p:cNvPr>
              <p:cNvSpPr/>
              <p:nvPr/>
            </p:nvSpPr>
            <p:spPr>
              <a:xfrm>
                <a:off x="1763688" y="4077072"/>
                <a:ext cx="1162922" cy="1162922"/>
              </a:xfrm>
              <a:prstGeom prst="ellipse">
                <a:avLst/>
              </a:prstGeom>
              <a:solidFill>
                <a:schemeClr val="bg1"/>
              </a:solidFill>
              <a:ln>
                <a:solidFill>
                  <a:srgbClr val="00206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grpSp>
        <p:sp>
          <p:nvSpPr>
            <p:cNvPr id="9" name="textruta 8"/>
            <p:cNvSpPr txBox="1"/>
            <p:nvPr/>
          </p:nvSpPr>
          <p:spPr>
            <a:xfrm>
              <a:off x="611560" y="5733256"/>
              <a:ext cx="648072" cy="215444"/>
            </a:xfrm>
            <a:prstGeom prst="rect">
              <a:avLst/>
            </a:prstGeom>
            <a:noFill/>
          </p:spPr>
          <p:txBody>
            <a:bodyPr wrap="square" rtlCol="0">
              <a:spAutoFit/>
            </a:bodyPr>
            <a:lstStyle/>
            <a:p>
              <a:r>
                <a:rPr lang="sv-SE" sz="800" dirty="0" smtClean="0">
                  <a:hlinkClick r:id="rId9" action="ppaction://hlinksldjump"/>
                </a:rPr>
                <a:t>HÖK-T</a:t>
              </a:r>
              <a:endParaRPr lang="sv-SE" sz="800" dirty="0"/>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Sveriges Ingenjörer">
      <a:dk1>
        <a:sysClr val="windowText" lastClr="000000"/>
      </a:dk1>
      <a:lt1>
        <a:sysClr val="window" lastClr="FFFFFF"/>
      </a:lt1>
      <a:dk2>
        <a:srgbClr val="1F497D"/>
      </a:dk2>
      <a:lt2>
        <a:srgbClr val="EEECE1"/>
      </a:lt2>
      <a:accent1>
        <a:srgbClr val="00ADEF"/>
      </a:accent1>
      <a:accent2>
        <a:srgbClr val="EC008C"/>
      </a:accent2>
      <a:accent3>
        <a:srgbClr val="2E3192"/>
      </a:accent3>
      <a:accent4>
        <a:srgbClr val="F5821F"/>
      </a:accent4>
      <a:accent5>
        <a:srgbClr val="DF2524"/>
      </a:accent5>
      <a:accent6>
        <a:srgbClr val="FFC20E"/>
      </a:accent6>
      <a:hlink>
        <a:srgbClr val="0000FF"/>
      </a:hlink>
      <a:folHlink>
        <a:srgbClr val="800080"/>
      </a:folHlink>
    </a:clrScheme>
    <a:fontScheme name="Sveriges Ingejörer xx">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578BD38D2482A45B259B10CD24C2698" ma:contentTypeVersion="14" ma:contentTypeDescription="Skapa ett nytt dokument." ma:contentTypeScope="" ma:versionID="e3805a66f8283d5ab16a2aea62bd0866">
  <xsd:schema xmlns:xsd="http://www.w3.org/2001/XMLSchema" xmlns:xs="http://www.w3.org/2001/XMLSchema" xmlns:p="http://schemas.microsoft.com/office/2006/metadata/properties" xmlns:ns2="338166e3-3174-4fc2-9c17-16a589e3932d" xmlns:ns3="dd1234b8-a07f-4315-b19a-b24e42894ecf" targetNamespace="http://schemas.microsoft.com/office/2006/metadata/properties" ma:root="true" ma:fieldsID="4a3f72d3ac5c82820d8da88c6140b96f" ns2:_="" ns3:_="">
    <xsd:import namespace="338166e3-3174-4fc2-9c17-16a589e3932d"/>
    <xsd:import namespace="dd1234b8-a07f-4315-b19a-b24e42894ec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ObjectDetectorVersions"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8166e3-3174-4fc2-9c17-16a589e393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d1234b8-a07f-4315-b19a-b24e42894ecf"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D1ABBA-D6CF-4512-AC61-00B48162DEA1}"/>
</file>

<file path=customXml/itemProps2.xml><?xml version="1.0" encoding="utf-8"?>
<ds:datastoreItem xmlns:ds="http://schemas.openxmlformats.org/officeDocument/2006/customXml" ds:itemID="{7CB0266E-6DF0-4A7A-B845-F3BFDF7B4E33}"/>
</file>

<file path=customXml/itemProps3.xml><?xml version="1.0" encoding="utf-8"?>
<ds:datastoreItem xmlns:ds="http://schemas.openxmlformats.org/officeDocument/2006/customXml" ds:itemID="{EC9AF422-C217-45E5-BF2C-4CF5FFC0293F}"/>
</file>

<file path=docProps/app.xml><?xml version="1.0" encoding="utf-8"?>
<Properties xmlns="http://schemas.openxmlformats.org/officeDocument/2006/extended-properties" xmlns:vt="http://schemas.openxmlformats.org/officeDocument/2006/docPropsVTypes">
  <Template>blank</Template>
  <TotalTime>894</TotalTime>
  <Words>1629</Words>
  <Application>Microsoft Office PowerPoint</Application>
  <PresentationFormat>Bildspel på skärmen (4:3)</PresentationFormat>
  <Paragraphs>167</Paragraphs>
  <Slides>16</Slides>
  <Notes>0</Notes>
  <HiddenSlides>0</HiddenSlides>
  <MMClips>0</MMClips>
  <ScaleCrop>false</ScaleCrop>
  <HeadingPairs>
    <vt:vector size="4" baseType="variant">
      <vt:variant>
        <vt:lpstr>Tema</vt:lpstr>
      </vt:variant>
      <vt:variant>
        <vt:i4>1</vt:i4>
      </vt:variant>
      <vt:variant>
        <vt:lpstr>Bildrubriker</vt:lpstr>
      </vt:variant>
      <vt:variant>
        <vt:i4>16</vt:i4>
      </vt:variant>
    </vt:vector>
  </HeadingPairs>
  <TitlesOfParts>
    <vt:vector size="17" baseType="lpstr">
      <vt:lpstr>Blank</vt:lpstr>
      <vt:lpstr>PowerPoint-presentation</vt:lpstr>
      <vt:lpstr>Lönebildningsprocessen enligt HÖK (Dialogmodell)</vt:lpstr>
      <vt:lpstr>Vad står i avtalet</vt:lpstr>
      <vt:lpstr>PowerPoint-presentation</vt:lpstr>
      <vt:lpstr>Budgetbeslut</vt:lpstr>
      <vt:lpstr> Fortsättning budgetbeslut</vt:lpstr>
      <vt:lpstr>Överläggning</vt:lpstr>
      <vt:lpstr>Kontakt med medlem</vt:lpstr>
      <vt:lpstr>Löneförslagssamtal</vt:lpstr>
      <vt:lpstr>Kontakt med medlem</vt:lpstr>
      <vt:lpstr>Avstämning</vt:lpstr>
      <vt:lpstr>Lönebeskedssamtal</vt:lpstr>
      <vt:lpstr>Utvecklingssamtal</vt:lpstr>
      <vt:lpstr>Analys</vt:lpstr>
      <vt:lpstr>Forts. analys</vt:lpstr>
      <vt:lpstr>Forts. analys</vt:lpstr>
    </vt:vector>
  </TitlesOfParts>
  <Company>SACO 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chrsor</dc:creator>
  <cp:lastModifiedBy>Jennie Timgren (Sveriges Ingenjörer)</cp:lastModifiedBy>
  <cp:revision>80</cp:revision>
  <dcterms:created xsi:type="dcterms:W3CDTF">2011-12-12T09:33:02Z</dcterms:created>
  <dcterms:modified xsi:type="dcterms:W3CDTF">2013-04-19T11:51:30Z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0x010100F578BD38D2482A45B259B10CD24C2698</vt:lpwstr>
  </property>
</Properties>
</file>