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310" r:id="rId5"/>
    <p:sldId id="311" r:id="rId6"/>
    <p:sldId id="312" r:id="rId7"/>
    <p:sldId id="313" r:id="rId8"/>
    <p:sldId id="314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7784"/>
    <a:srgbClr val="7B878E"/>
    <a:srgbClr val="B1C3C9"/>
    <a:srgbClr val="E36190"/>
    <a:srgbClr val="E36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9F7539-0685-49A6-805C-3932857BBB4F}" v="1" dt="2022-02-21T09:56:56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85" autoAdjust="0"/>
    <p:restoredTop sz="95481" autoAdjust="0"/>
  </p:normalViewPr>
  <p:slideViewPr>
    <p:cSldViewPr snapToGrid="0">
      <p:cViewPr varScale="1">
        <p:scale>
          <a:sx n="104" d="100"/>
          <a:sy n="104" d="100"/>
        </p:scale>
        <p:origin x="132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Grensman" userId="S::jenny.grensman@sverigesingenjorer.se::77c8d640-4e25-46cc-9bdd-aba8be668591" providerId="AD" clId="Web-{E2461B53-1D92-6495-B0B4-35B56A41C812}"/>
    <pc:docChg chg="modSld">
      <pc:chgData name="Jenny Grensman" userId="S::jenny.grensman@sverigesingenjorer.se::77c8d640-4e25-46cc-9bdd-aba8be668591" providerId="AD" clId="Web-{E2461B53-1D92-6495-B0B4-35B56A41C812}" dt="2022-02-09T10:08:37.781" v="79" actId="20577"/>
      <pc:docMkLst>
        <pc:docMk/>
      </pc:docMkLst>
      <pc:sldChg chg="modSp modNotes">
        <pc:chgData name="Jenny Grensman" userId="S::jenny.grensman@sverigesingenjorer.se::77c8d640-4e25-46cc-9bdd-aba8be668591" providerId="AD" clId="Web-{E2461B53-1D92-6495-B0B4-35B56A41C812}" dt="2022-02-09T10:08:37.781" v="79" actId="20577"/>
        <pc:sldMkLst>
          <pc:docMk/>
          <pc:sldMk cId="3707450443" sldId="257"/>
        </pc:sldMkLst>
        <pc:spChg chg="mod">
          <ac:chgData name="Jenny Grensman" userId="S::jenny.grensman@sverigesingenjorer.se::77c8d640-4e25-46cc-9bdd-aba8be668591" providerId="AD" clId="Web-{E2461B53-1D92-6495-B0B4-35B56A41C812}" dt="2022-02-09T10:08:37.781" v="79" actId="20577"/>
          <ac:spMkLst>
            <pc:docMk/>
            <pc:sldMk cId="3707450443" sldId="257"/>
            <ac:spMk id="2" creationId="{EE195193-33EE-45C5-8EDF-78E2A6D3B1AC}"/>
          </ac:spMkLst>
        </pc:spChg>
        <pc:spChg chg="mod">
          <ac:chgData name="Jenny Grensman" userId="S::jenny.grensman@sverigesingenjorer.se::77c8d640-4e25-46cc-9bdd-aba8be668591" providerId="AD" clId="Web-{E2461B53-1D92-6495-B0B4-35B56A41C812}" dt="2022-02-09T10:08:22.265" v="56" actId="20577"/>
          <ac:spMkLst>
            <pc:docMk/>
            <pc:sldMk cId="3707450443" sldId="257"/>
            <ac:spMk id="4" creationId="{D3F5F021-541F-4808-85B1-9AD59EA7B47F}"/>
          </ac:spMkLst>
        </pc:spChg>
      </pc:sldChg>
    </pc:docChg>
  </pc:docChgLst>
  <pc:docChgLst>
    <pc:chgData name="Jenny Forsberg" userId="98cde140-1d8b-4572-bc9b-af7e3f9996e0" providerId="ADAL" clId="{F8272EEC-FA73-43B9-9C8E-BFCFFC59C77A}"/>
    <pc:docChg chg="modSld">
      <pc:chgData name="Jenny Forsberg" userId="98cde140-1d8b-4572-bc9b-af7e3f9996e0" providerId="ADAL" clId="{F8272EEC-FA73-43B9-9C8E-BFCFFC59C77A}" dt="2021-11-02T11:48:17.908" v="7" actId="14100"/>
      <pc:docMkLst>
        <pc:docMk/>
      </pc:docMkLst>
      <pc:sldChg chg="modNotes">
        <pc:chgData name="Jenny Forsberg" userId="98cde140-1d8b-4572-bc9b-af7e3f9996e0" providerId="ADAL" clId="{F8272EEC-FA73-43B9-9C8E-BFCFFC59C77A}" dt="2021-11-02T11:47:56.335" v="3" actId="14100"/>
        <pc:sldMkLst>
          <pc:docMk/>
          <pc:sldMk cId="1005612027" sldId="259"/>
        </pc:sldMkLst>
      </pc:sldChg>
      <pc:sldChg chg="modNotes">
        <pc:chgData name="Jenny Forsberg" userId="98cde140-1d8b-4572-bc9b-af7e3f9996e0" providerId="ADAL" clId="{F8272EEC-FA73-43B9-9C8E-BFCFFC59C77A}" dt="2021-11-02T11:48:17.908" v="7" actId="14100"/>
        <pc:sldMkLst>
          <pc:docMk/>
          <pc:sldMk cId="857930720" sldId="309"/>
        </pc:sldMkLst>
      </pc:sldChg>
    </pc:docChg>
  </pc:docChgLst>
  <pc:docChgLst>
    <pc:chgData name="Jenny Forsberg" userId="98cde140-1d8b-4572-bc9b-af7e3f9996e0" providerId="ADAL" clId="{109F7539-0685-49A6-805C-3932857BBB4F}"/>
    <pc:docChg chg="modSld">
      <pc:chgData name="Jenny Forsberg" userId="98cde140-1d8b-4572-bc9b-af7e3f9996e0" providerId="ADAL" clId="{109F7539-0685-49A6-805C-3932857BBB4F}" dt="2022-02-22T14:00:07.395" v="52" actId="20577"/>
      <pc:docMkLst>
        <pc:docMk/>
      </pc:docMkLst>
      <pc:sldChg chg="modSp mod modNotesTx">
        <pc:chgData name="Jenny Forsberg" userId="98cde140-1d8b-4572-bc9b-af7e3f9996e0" providerId="ADAL" clId="{109F7539-0685-49A6-805C-3932857BBB4F}" dt="2022-02-22T14:00:07.395" v="52" actId="20577"/>
        <pc:sldMkLst>
          <pc:docMk/>
          <pc:sldMk cId="3199122698" sldId="310"/>
        </pc:sldMkLst>
        <pc:spChg chg="mod">
          <ac:chgData name="Jenny Forsberg" userId="98cde140-1d8b-4572-bc9b-af7e3f9996e0" providerId="ADAL" clId="{109F7539-0685-49A6-805C-3932857BBB4F}" dt="2022-02-22T14:00:07.395" v="52" actId="20577"/>
          <ac:spMkLst>
            <pc:docMk/>
            <pc:sldMk cId="3199122698" sldId="310"/>
            <ac:spMk id="2" creationId="{EE195193-33EE-45C5-8EDF-78E2A6D3B1AC}"/>
          </ac:spMkLst>
        </pc:spChg>
        <pc:spChg chg="mod">
          <ac:chgData name="Jenny Forsberg" userId="98cde140-1d8b-4572-bc9b-af7e3f9996e0" providerId="ADAL" clId="{109F7539-0685-49A6-805C-3932857BBB4F}" dt="2022-02-22T14:00:01.643" v="21" actId="20577"/>
          <ac:spMkLst>
            <pc:docMk/>
            <pc:sldMk cId="3199122698" sldId="310"/>
            <ac:spMk id="4" creationId="{D3F5F021-541F-4808-85B1-9AD59EA7B47F}"/>
          </ac:spMkLst>
        </pc:spChg>
      </pc:sldChg>
    </pc:docChg>
  </pc:docChgLst>
  <pc:docChgLst>
    <pc:chgData name="Jenny" userId="98cde140-1d8b-4572-bc9b-af7e3f9996e0" providerId="ADAL" clId="{109F7539-0685-49A6-805C-3932857BBB4F}"/>
    <pc:docChg chg="addSld delSld modSld">
      <pc:chgData name="Jenny" userId="98cde140-1d8b-4572-bc9b-af7e3f9996e0" providerId="ADAL" clId="{109F7539-0685-49A6-805C-3932857BBB4F}" dt="2022-02-21T09:57:02.850" v="1" actId="47"/>
      <pc:docMkLst>
        <pc:docMk/>
      </pc:docMkLst>
      <pc:sldChg chg="del">
        <pc:chgData name="Jenny" userId="98cde140-1d8b-4572-bc9b-af7e3f9996e0" providerId="ADAL" clId="{109F7539-0685-49A6-805C-3932857BBB4F}" dt="2022-02-21T09:57:02.850" v="1" actId="47"/>
        <pc:sldMkLst>
          <pc:docMk/>
          <pc:sldMk cId="3707450443" sldId="257"/>
        </pc:sldMkLst>
      </pc:sldChg>
      <pc:sldChg chg="del">
        <pc:chgData name="Jenny" userId="98cde140-1d8b-4572-bc9b-af7e3f9996e0" providerId="ADAL" clId="{109F7539-0685-49A6-805C-3932857BBB4F}" dt="2022-02-21T09:57:02.850" v="1" actId="47"/>
        <pc:sldMkLst>
          <pc:docMk/>
          <pc:sldMk cId="1651941709" sldId="258"/>
        </pc:sldMkLst>
      </pc:sldChg>
      <pc:sldChg chg="del">
        <pc:chgData name="Jenny" userId="98cde140-1d8b-4572-bc9b-af7e3f9996e0" providerId="ADAL" clId="{109F7539-0685-49A6-805C-3932857BBB4F}" dt="2022-02-21T09:57:02.850" v="1" actId="47"/>
        <pc:sldMkLst>
          <pc:docMk/>
          <pc:sldMk cId="1005612027" sldId="259"/>
        </pc:sldMkLst>
      </pc:sldChg>
      <pc:sldChg chg="del">
        <pc:chgData name="Jenny" userId="98cde140-1d8b-4572-bc9b-af7e3f9996e0" providerId="ADAL" clId="{109F7539-0685-49A6-805C-3932857BBB4F}" dt="2022-02-21T09:57:02.850" v="1" actId="47"/>
        <pc:sldMkLst>
          <pc:docMk/>
          <pc:sldMk cId="1284319834" sldId="305"/>
        </pc:sldMkLst>
      </pc:sldChg>
      <pc:sldChg chg="del">
        <pc:chgData name="Jenny" userId="98cde140-1d8b-4572-bc9b-af7e3f9996e0" providerId="ADAL" clId="{109F7539-0685-49A6-805C-3932857BBB4F}" dt="2022-02-21T09:57:02.850" v="1" actId="47"/>
        <pc:sldMkLst>
          <pc:docMk/>
          <pc:sldMk cId="857930720" sldId="309"/>
        </pc:sldMkLst>
      </pc:sldChg>
      <pc:sldChg chg="add">
        <pc:chgData name="Jenny" userId="98cde140-1d8b-4572-bc9b-af7e3f9996e0" providerId="ADAL" clId="{109F7539-0685-49A6-805C-3932857BBB4F}" dt="2022-02-21T09:56:56.076" v="0"/>
        <pc:sldMkLst>
          <pc:docMk/>
          <pc:sldMk cId="3199122698" sldId="310"/>
        </pc:sldMkLst>
      </pc:sldChg>
      <pc:sldChg chg="add">
        <pc:chgData name="Jenny" userId="98cde140-1d8b-4572-bc9b-af7e3f9996e0" providerId="ADAL" clId="{109F7539-0685-49A6-805C-3932857BBB4F}" dt="2022-02-21T09:56:56.076" v="0"/>
        <pc:sldMkLst>
          <pc:docMk/>
          <pc:sldMk cId="2457524406" sldId="311"/>
        </pc:sldMkLst>
      </pc:sldChg>
      <pc:sldChg chg="add">
        <pc:chgData name="Jenny" userId="98cde140-1d8b-4572-bc9b-af7e3f9996e0" providerId="ADAL" clId="{109F7539-0685-49A6-805C-3932857BBB4F}" dt="2022-02-21T09:56:56.076" v="0"/>
        <pc:sldMkLst>
          <pc:docMk/>
          <pc:sldMk cId="3530284570" sldId="312"/>
        </pc:sldMkLst>
      </pc:sldChg>
      <pc:sldChg chg="add">
        <pc:chgData name="Jenny" userId="98cde140-1d8b-4572-bc9b-af7e3f9996e0" providerId="ADAL" clId="{109F7539-0685-49A6-805C-3932857BBB4F}" dt="2022-02-21T09:56:56.076" v="0"/>
        <pc:sldMkLst>
          <pc:docMk/>
          <pc:sldMk cId="58127423" sldId="313"/>
        </pc:sldMkLst>
      </pc:sldChg>
      <pc:sldChg chg="add">
        <pc:chgData name="Jenny" userId="98cde140-1d8b-4572-bc9b-af7e3f9996e0" providerId="ADAL" clId="{109F7539-0685-49A6-805C-3932857BBB4F}" dt="2022-02-21T09:56:56.076" v="0"/>
        <pc:sldMkLst>
          <pc:docMk/>
          <pc:sldMk cId="3592754041" sldId="31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A4C8E9C-E9AA-9B42-9642-FC76C3EC06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F1B776-7C41-F046-8A6C-5C74D426C2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E094-2018-8242-B5B9-0DAE34586326}" type="datetimeFigureOut">
              <a:rPr lang="sv-SE" smtClean="0"/>
              <a:t>2022-02-22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2F5F1CB-F725-284E-84BB-56B95B6C5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1206E71-2A0B-C044-AF5E-D653066FCA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C6FB3-2158-A649-91E2-0D21B747B0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126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55980-1714-42A5-992A-0DC43E7EC9A9}" type="datetimeFigureOut">
              <a:rPr lang="sv-SE" smtClean="0"/>
              <a:t>2022-02-22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69317-3318-417A-8791-1BD08B4817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700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cs typeface="Calibri"/>
              </a:rPr>
              <a:t>Reviderad 220218</a:t>
            </a:r>
          </a:p>
          <a:p>
            <a:endParaRPr lang="sv-SE" dirty="0">
              <a:cs typeface="Calibri"/>
            </a:endParaRPr>
          </a:p>
          <a:p>
            <a:r>
              <a:rPr lang="sv-SE" dirty="0">
                <a:cs typeface="Calibri"/>
              </a:rPr>
              <a:t>Här finner du olika regelverk och lagar som du kan luta dig emot i ditt fackliga arbete med att få inflytande. 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69317-3318-417A-8791-1BD08B4817A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8223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69317-3318-417A-8791-1BD08B4817A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4740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274638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799" y="3544023"/>
            <a:ext cx="5761299" cy="5141190"/>
          </a:xfrm>
        </p:spPr>
        <p:txBody>
          <a:bodyPr/>
          <a:lstStyle/>
          <a:p>
            <a:r>
              <a:rPr lang="sv-SE" dirty="0"/>
              <a:t>Information och kunskap om företaget är grunden, men vi måste också ha konkreta verktyg för inflytande; rätten att kunna påverka. T ex. lokal och central förhandling innan beslut oavsett var beslutet tas, reell påverkansmöjlighet, veto (38), ATK, tvist, tvingande lag, AML, lokala avtal etc.</a:t>
            </a:r>
          </a:p>
          <a:p>
            <a:endParaRPr lang="sv-SE" dirty="0"/>
          </a:p>
          <a:p>
            <a:r>
              <a:rPr lang="sv-SE" dirty="0"/>
              <a:t>MBL byggs på av Utvecklingsavtalet och lokala samverkansavtal.</a:t>
            </a:r>
          </a:p>
          <a:p>
            <a:endParaRPr lang="sv-SE" dirty="0"/>
          </a:p>
          <a:p>
            <a:r>
              <a:rPr lang="sv-SE" dirty="0"/>
              <a:t>UA</a:t>
            </a:r>
          </a:p>
          <a:p>
            <a:r>
              <a:rPr lang="sv-SE" dirty="0"/>
              <a:t> 5: Ekonomi och framtid. Rätt till insyn och inflytande för facket. Rätt till utbildning.</a:t>
            </a:r>
          </a:p>
          <a:p>
            <a:r>
              <a:rPr lang="sv-SE" dirty="0"/>
              <a:t>10: 5 timmar. Rätt till facklig information för AT på betald arbetstid</a:t>
            </a:r>
          </a:p>
          <a:p>
            <a:r>
              <a:rPr lang="sv-SE" dirty="0"/>
              <a:t>11: Koncern/flera DE: Information om koncernen, även utom landet. Rätt till information.</a:t>
            </a:r>
          </a:p>
          <a:p>
            <a:r>
              <a:rPr lang="sv-SE" dirty="0"/>
              <a:t>12: AT Konsult. Rätt till expert vid större omorganisationer. (Jmf </a:t>
            </a:r>
            <a:r>
              <a:rPr lang="sv-SE" dirty="0" err="1"/>
              <a:t>EWCs</a:t>
            </a:r>
            <a:r>
              <a:rPr lang="sv-SE" dirty="0"/>
              <a:t> rätt till expert).</a:t>
            </a:r>
          </a:p>
          <a:p>
            <a:endParaRPr lang="sv-SE" dirty="0"/>
          </a:p>
          <a:p>
            <a:r>
              <a:rPr lang="sv-SE" dirty="0"/>
              <a:t>https://www.arbetsmiljoforum.se/utbildning/arbetsmiljo-pa-engelska - utbilda utländska chefer i arbetsmiljö.</a:t>
            </a:r>
          </a:p>
          <a:p>
            <a:endParaRPr lang="sv-SE" dirty="0"/>
          </a:p>
          <a:p>
            <a:r>
              <a:rPr lang="sv-SE" dirty="0"/>
              <a:t>UNI skriver globala företagsavtal om t ex rätt till nedkoppling, distansarbete, jämställdhet m.m. Även globala H&amp;S-avtal t ex i textilbranschen (Stadium, H&amp;M m fl. har skrivit på).</a:t>
            </a:r>
          </a:p>
          <a:p>
            <a:r>
              <a:rPr lang="sv-SE" dirty="0"/>
              <a:t>UNI/IA koordinerar EWC och globala kampanjer och allianser; t ex Amazon, Google, IBM. </a:t>
            </a:r>
          </a:p>
          <a:p>
            <a:endParaRPr lang="sv-SE" dirty="0"/>
          </a:p>
          <a:p>
            <a:r>
              <a:rPr lang="sv-SE" dirty="0"/>
              <a:t>EU-direktiven har den globala ledningen oftast koll på.</a:t>
            </a:r>
          </a:p>
          <a:p>
            <a:r>
              <a:rPr lang="sv-SE" dirty="0"/>
              <a:t>MBL motsvaras ungefär av EWC-direktivet på internationell nivå.</a:t>
            </a:r>
          </a:p>
          <a:p>
            <a:r>
              <a:rPr lang="sv-SE" dirty="0"/>
              <a:t>AML motsvaras ungefär av H&amp;S-direktivet på internationell nivå</a:t>
            </a:r>
          </a:p>
          <a:p>
            <a:r>
              <a:rPr lang="sv-SE" dirty="0"/>
              <a:t>CSR motsvaras av NFI-rapportering på internationell nivå</a:t>
            </a:r>
          </a:p>
          <a:p>
            <a:r>
              <a:rPr lang="sv-SE" dirty="0"/>
              <a:t>Visselblåsardirektivet implementeras och stärks(?) i Sverige- meddelarfrihet och –skydd (</a:t>
            </a:r>
            <a:r>
              <a:rPr lang="sv-SE" dirty="0" err="1"/>
              <a:t>arbetsrel</a:t>
            </a:r>
            <a:r>
              <a:rPr lang="sv-SE" dirty="0"/>
              <a:t>. oegentlighet), kanal för kommunikation mellan AT och AG ska upprättas både i privat och offentligt finansierad verksamhet.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69317-3318-417A-8791-1BD08B4817A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255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379413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3671345"/>
            <a:ext cx="5715000" cy="5093242"/>
          </a:xfrm>
        </p:spPr>
        <p:txBody>
          <a:bodyPr/>
          <a:lstStyle/>
          <a:p>
            <a:r>
              <a:rPr lang="sv-SE" dirty="0"/>
              <a:t>Information och kunskap om företaget är grunden, men vi måste också ha konkreta verktyg för inflytande; rätten att kunna påverka. T ex. lokal och central förhandling innan beslut oavsett var beslutet tas, reell påverkansmöjlighet, veto (38), ATK, tvist, tvingande lag, AML, lokala avtal etc.</a:t>
            </a:r>
          </a:p>
          <a:p>
            <a:endParaRPr lang="sv-SE" dirty="0"/>
          </a:p>
          <a:p>
            <a:r>
              <a:rPr lang="sv-SE" dirty="0"/>
              <a:t>MBL byggs på av Utvecklingsavtalet och lokala samverkansavtal.</a:t>
            </a:r>
          </a:p>
          <a:p>
            <a:endParaRPr lang="sv-SE" dirty="0"/>
          </a:p>
          <a:p>
            <a:r>
              <a:rPr lang="sv-SE" dirty="0"/>
              <a:t>UA</a:t>
            </a:r>
          </a:p>
          <a:p>
            <a:r>
              <a:rPr lang="sv-SE" dirty="0"/>
              <a:t> 5: Ekonomi och framtid. Rätt till insyn och inflytande för facket. Rätt till utbildning.</a:t>
            </a:r>
          </a:p>
          <a:p>
            <a:r>
              <a:rPr lang="sv-SE" dirty="0"/>
              <a:t>10: 5 timmar. Rätt till facklig information för AT på betald arbetstid</a:t>
            </a:r>
          </a:p>
          <a:p>
            <a:r>
              <a:rPr lang="sv-SE" dirty="0"/>
              <a:t>11: Koncern/flera DE: Information om koncernen, även utom landet. Rätt till information.</a:t>
            </a:r>
          </a:p>
          <a:p>
            <a:r>
              <a:rPr lang="sv-SE" dirty="0"/>
              <a:t>12: AT Konsult. Rätt till expert vid större omorganisationer. (Jmf </a:t>
            </a:r>
            <a:r>
              <a:rPr lang="sv-SE" dirty="0" err="1"/>
              <a:t>EWCs</a:t>
            </a:r>
            <a:r>
              <a:rPr lang="sv-SE" dirty="0"/>
              <a:t> rätt till expert).</a:t>
            </a:r>
          </a:p>
          <a:p>
            <a:endParaRPr lang="sv-SE" dirty="0"/>
          </a:p>
          <a:p>
            <a:r>
              <a:rPr lang="sv-SE" dirty="0"/>
              <a:t>https://www.arbetsmiljoforum.se/utbildning/arbetsmiljo-pa-engelska - utbilda utländska chefer i arbetsmiljö.</a:t>
            </a:r>
          </a:p>
          <a:p>
            <a:endParaRPr lang="sv-SE" dirty="0"/>
          </a:p>
          <a:p>
            <a:r>
              <a:rPr lang="sv-SE" dirty="0"/>
              <a:t>UNI skriver globala företagsavtal om t ex rätt till nedkoppling, distansarbete, jämställdhet m.m. Även globala H&amp;S-avtal t ex i textilbranschen (Stadium, H&amp;M m fl. har skrivit på).</a:t>
            </a:r>
          </a:p>
          <a:p>
            <a:r>
              <a:rPr lang="sv-SE" dirty="0"/>
              <a:t>UNI/IA koordinerar EWC och globala kampanjer och allianser; t ex Amazon, Google, IBM. </a:t>
            </a:r>
          </a:p>
          <a:p>
            <a:endParaRPr lang="sv-SE" dirty="0"/>
          </a:p>
          <a:p>
            <a:r>
              <a:rPr lang="sv-SE" dirty="0"/>
              <a:t>EU-direktiven har den globala ledningen oftast koll på.</a:t>
            </a:r>
          </a:p>
          <a:p>
            <a:r>
              <a:rPr lang="sv-SE" dirty="0"/>
              <a:t>MBL motsvaras ungefär av EWC-direktivet på internationell nivå.</a:t>
            </a:r>
          </a:p>
          <a:p>
            <a:r>
              <a:rPr lang="sv-SE" dirty="0"/>
              <a:t>AML motsvaras ungefär av H&amp;S-direktivet på internationell nivå</a:t>
            </a:r>
          </a:p>
          <a:p>
            <a:r>
              <a:rPr lang="sv-SE" dirty="0"/>
              <a:t>CSR motsvaras av NFI-rapportering på internationell nivå</a:t>
            </a:r>
          </a:p>
          <a:p>
            <a:r>
              <a:rPr lang="sv-SE" dirty="0"/>
              <a:t>Visselblåsardirektivet implementeras och stärks(?) i Sverige- meddelarfrihet och –skydd (</a:t>
            </a:r>
            <a:r>
              <a:rPr lang="sv-SE" dirty="0" err="1"/>
              <a:t>arbetsrel</a:t>
            </a:r>
            <a:r>
              <a:rPr lang="sv-SE" dirty="0"/>
              <a:t>. oegentlighet), kanal för kommunikation mellan AT och AG ska upprättas både i privat och offentligt finansierad verksamhet.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69317-3318-417A-8791-1BD08B4817A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7477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1" dirty="0"/>
              <a:t>Kunskap och information=för tydliga, strategiska mål samt konstruktiva, konkreta förslag i förhandling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i="1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7FE5DCD-8A6D-40D0-B8D1-105627AAE89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171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/>
          <p:nvPr userDrawn="1"/>
        </p:nvSpPr>
        <p:spPr>
          <a:xfrm>
            <a:off x="266400" y="266400"/>
            <a:ext cx="11660400" cy="50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791202-E9F8-804F-9328-D6AB46F59D95}"/>
              </a:ext>
            </a:extLst>
          </p:cNvPr>
          <p:cNvSpPr/>
          <p:nvPr userDrawn="1"/>
        </p:nvSpPr>
        <p:spPr>
          <a:xfrm>
            <a:off x="10708192" y="93531"/>
            <a:ext cx="1391478" cy="139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1573604"/>
            <a:ext cx="7560000" cy="2461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F0DE026-97C5-0A45-AA75-5BD4F930BD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00" y="5607320"/>
            <a:ext cx="754401" cy="99464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7CED22A-F075-AE41-9AD8-52272561CA07}"/>
              </a:ext>
            </a:extLst>
          </p:cNvPr>
          <p:cNvSpPr/>
          <p:nvPr userDrawn="1"/>
        </p:nvSpPr>
        <p:spPr>
          <a:xfrm>
            <a:off x="10785600" y="147132"/>
            <a:ext cx="1260000" cy="1260001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97D0DD4B-C1D0-CE4D-B944-EF05FEBFAC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6934" y="378466"/>
            <a:ext cx="797333" cy="797333"/>
          </a:xfrm>
          <a:prstGeom prst="rect">
            <a:avLst/>
          </a:prstGeom>
        </p:spPr>
      </p:pic>
      <p:sp>
        <p:nvSpPr>
          <p:cNvPr id="11" name="Underrubrik 2">
            <a:extLst>
              <a:ext uri="{FF2B5EF4-FFF2-40B4-BE49-F238E27FC236}">
                <a16:creationId xmlns:a16="http://schemas.microsoft.com/office/drawing/2014/main" id="{449B35F9-3FC4-6F48-8EC8-DA7BC7D84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6000" y="4636698"/>
            <a:ext cx="5040000" cy="288000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Författare</a:t>
            </a:r>
          </a:p>
        </p:txBody>
      </p:sp>
      <p:sp>
        <p:nvSpPr>
          <p:cNvPr id="12" name="Platshållare för text 13">
            <a:extLst>
              <a:ext uri="{FF2B5EF4-FFF2-40B4-BE49-F238E27FC236}">
                <a16:creationId xmlns:a16="http://schemas.microsoft.com/office/drawing/2014/main" id="{4B765500-4118-3C48-9077-2B6FD836C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6000" y="4326058"/>
            <a:ext cx="1800000" cy="2880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259925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800" y="792000"/>
            <a:ext cx="9360000" cy="543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0291E53-DE67-A44C-B8C0-52243627919A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B57F9B1-4BD5-F343-8AB3-11F1DBF10462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E6E8C22-E231-8B4C-9ED8-04927918DBA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91608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k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14800" y="1523950"/>
            <a:ext cx="9360000" cy="38101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1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Ett kortfattat och tydligt budskap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9E26092-9E0D-304B-A52D-508DA51200B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6CC28AA-B1ED-7F47-A044-907D2952D3E1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985D797-CD02-5B4D-B850-5F2363FA69FD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63600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E8510D7-2135-4F4D-BDAF-8995625301D5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123E27E-71F2-7A42-A18D-76428577ABC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8CB8708-1207-764B-9154-D6FAEE3AC98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3153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196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ubrikbild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281352" y="3415098"/>
            <a:ext cx="7122430" cy="978962"/>
          </a:xfrm>
          <a:prstGeom prst="rect">
            <a:avLst/>
          </a:prstGeom>
        </p:spPr>
        <p:txBody>
          <a:bodyPr bIns="46800"/>
          <a:lstStyle>
            <a:lvl1pPr marL="0" indent="0" algn="l">
              <a:lnSpc>
                <a:spcPts val="3000"/>
              </a:lnSpc>
              <a:buNone/>
              <a:defRPr sz="24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Underrubrik/Författare</a:t>
            </a:r>
          </a:p>
        </p:txBody>
      </p:sp>
      <p:sp>
        <p:nvSpPr>
          <p:cNvPr id="10" name="Rätvinklig triangel 9"/>
          <p:cNvSpPr/>
          <p:nvPr/>
        </p:nvSpPr>
        <p:spPr>
          <a:xfrm rot="10800000">
            <a:off x="10079111" y="-2"/>
            <a:ext cx="2112887" cy="219187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27" y="462631"/>
            <a:ext cx="864000" cy="929664"/>
          </a:xfrm>
          <a:prstGeom prst="rect">
            <a:avLst/>
          </a:prstGeom>
        </p:spPr>
      </p:pic>
      <p:sp>
        <p:nvSpPr>
          <p:cNvPr id="16" name="Platshållare för rubrik 1"/>
          <p:cNvSpPr>
            <a:spLocks noGrp="1"/>
          </p:cNvSpPr>
          <p:nvPr>
            <p:ph type="title"/>
          </p:nvPr>
        </p:nvSpPr>
        <p:spPr>
          <a:xfrm>
            <a:off x="1280817" y="2004714"/>
            <a:ext cx="6412351" cy="11611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4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2393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235600" y="6562800"/>
            <a:ext cx="806400" cy="230400"/>
          </a:xfrm>
          <a:prstGeom prst="rect">
            <a:avLst/>
          </a:prstGeom>
        </p:spPr>
        <p:txBody>
          <a:bodyPr/>
          <a:lstStyle/>
          <a:p>
            <a:fld id="{B607F374-77D5-40AE-8A29-65E15E76455B}" type="datetime1">
              <a:rPr lang="sv-SE" smtClean="0"/>
              <a:t>2022-02-22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5537-616B-48E2-857C-1E9E4168709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201861" y="857454"/>
            <a:ext cx="10630800" cy="792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202400" y="1915200"/>
            <a:ext cx="10630800" cy="3844205"/>
          </a:xfrm>
        </p:spPr>
        <p:txBody>
          <a:bodyPr/>
          <a:lstStyle>
            <a:lvl1pPr marL="0" indent="0">
              <a:buFontTx/>
              <a:buNone/>
              <a:defRPr/>
            </a:lvl1pPr>
            <a:lvl5pPr marL="801688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5238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lång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708600" y="1008000"/>
            <a:ext cx="4680000" cy="3081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mallen för rubrikformat</a:t>
            </a:r>
          </a:p>
        </p:txBody>
      </p:sp>
      <p:pic>
        <p:nvPicPr>
          <p:cNvPr id="5" name="Bildobjekt 4" descr="En bild som visar person, stående, inomhus, byggnad&#10;&#10;Automatiskt genererad beskrivning">
            <a:extLst>
              <a:ext uri="{FF2B5EF4-FFF2-40B4-BE49-F238E27FC236}">
                <a16:creationId xmlns:a16="http://schemas.microsoft.com/office/drawing/2014/main" id="{335DE16A-BABA-8843-9110-DF035EC9E269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t="30319" r="15619" b="16832"/>
          <a:stretch/>
        </p:blipFill>
        <p:spPr>
          <a:xfrm>
            <a:off x="6096000" y="266400"/>
            <a:ext cx="5828675" cy="63252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F7A04BC-C682-9A4A-8C68-C5CCF6492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00" y="5596952"/>
            <a:ext cx="754401" cy="994648"/>
          </a:xfrm>
          <a:prstGeom prst="rect">
            <a:avLst/>
          </a:prstGeom>
        </p:spPr>
      </p:pic>
      <p:sp>
        <p:nvSpPr>
          <p:cNvPr id="9" name="Underrubrik 2">
            <a:extLst>
              <a:ext uri="{FF2B5EF4-FFF2-40B4-BE49-F238E27FC236}">
                <a16:creationId xmlns:a16="http://schemas.microsoft.com/office/drawing/2014/main" id="{DF66A7FA-85D8-CD4A-8CAC-E423AE0DF2FE}"/>
              </a:ext>
            </a:extLst>
          </p:cNvPr>
          <p:cNvSpPr txBox="1">
            <a:spLocks/>
          </p:cNvSpPr>
          <p:nvPr userDrawn="1"/>
        </p:nvSpPr>
        <p:spPr>
          <a:xfrm>
            <a:off x="708600" y="4992090"/>
            <a:ext cx="4680000" cy="288000"/>
          </a:xfrm>
          <a:prstGeom prst="rect">
            <a:avLst/>
          </a:prstGeom>
        </p:spPr>
        <p:txBody>
          <a:bodyPr vert="horz" lIns="0" tIns="0" rIns="0" bIns="468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Courier New" panose="02070309020205020404" pitchFamily="49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tx1"/>
                </a:solidFill>
              </a:rPr>
              <a:t>Författare</a:t>
            </a:r>
          </a:p>
        </p:txBody>
      </p:sp>
      <p:sp>
        <p:nvSpPr>
          <p:cNvPr id="10" name="Platshållare för text 13">
            <a:extLst>
              <a:ext uri="{FF2B5EF4-FFF2-40B4-BE49-F238E27FC236}">
                <a16:creationId xmlns:a16="http://schemas.microsoft.com/office/drawing/2014/main" id="{9883B3A4-1E9A-C14C-8677-6BB32F1009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8600" y="4681450"/>
            <a:ext cx="1800000" cy="2880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637909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>
            <a:spLocks/>
          </p:cNvSpPr>
          <p:nvPr userDrawn="1"/>
        </p:nvSpPr>
        <p:spPr>
          <a:xfrm>
            <a:off x="266400" y="266400"/>
            <a:ext cx="11660400" cy="63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316000" y="4676022"/>
            <a:ext cx="7559999" cy="503077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Underrubrik/Författare</a:t>
            </a: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2211129"/>
            <a:ext cx="7560000" cy="2435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2165389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1414800" y="1907999"/>
            <a:ext cx="9360000" cy="4320000"/>
          </a:xfrm>
        </p:spPr>
        <p:txBody>
          <a:bodyPr/>
          <a:lstStyle>
            <a:lvl1pPr marL="1800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2pPr>
            <a:lvl3pPr marL="774000" indent="-179388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087200" indent="-228600">
              <a:lnSpc>
                <a:spcPct val="110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4pPr>
            <a:lvl5pPr marL="1389600" indent="-2286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15CEC36-D22A-AF41-A68F-21314787975C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9FBF5A7-1367-4840-AA51-9283DAF07684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00FAC62-4979-6340-AD9E-B811C21E2B97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09740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1414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2"/>
          </p:nvPr>
        </p:nvSpPr>
        <p:spPr>
          <a:xfrm>
            <a:off x="6202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EB83CB5-F5C1-7048-9C97-FFA7901B17D7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921C03F-6891-CF4F-90FA-8FD9438B8999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05DA835-CBA2-A643-B0B5-B683D6EC6074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79607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B5F75E4-7329-BD49-9403-2CD939500244}"/>
              </a:ext>
            </a:extLst>
          </p:cNvPr>
          <p:cNvSpPr/>
          <p:nvPr userDrawn="1"/>
        </p:nvSpPr>
        <p:spPr>
          <a:xfrm>
            <a:off x="7282801" y="1798337"/>
            <a:ext cx="3491999" cy="4429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D7CFF0C-95E4-A346-B4F8-CF8E8908F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8800" y="1954910"/>
            <a:ext cx="2880000" cy="303254"/>
          </a:xfrm>
        </p:spPr>
        <p:txBody>
          <a:bodyPr lIns="0" tIns="0" rIns="0" bIns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5562001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D6ECA93B-1886-BD45-9E4D-E09E8B2AECE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596000" y="2305025"/>
            <a:ext cx="2880000" cy="3688975"/>
          </a:xfrm>
        </p:spPr>
        <p:txBody>
          <a:bodyPr/>
          <a:lstStyle>
            <a:lvl1pPr marL="180000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3519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innehållsdel me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2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8641653" y="1908001"/>
            <a:ext cx="2105706" cy="4320000"/>
          </a:xfrm>
          <a:prstGeom prst="rect">
            <a:avLst/>
          </a:prstGeom>
        </p:spPr>
        <p:txBody>
          <a:bodyPr lIns="0" tIns="0" rIns="0" bIns="0"/>
          <a:lstStyle>
            <a:lvl1pPr marL="144000" indent="-14400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Redigera format för bakgrundstext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7074292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6522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414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14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02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02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2C6018D-03FB-3646-AD9A-4D2941A669D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8A50803-1540-CF48-90CA-CF1B9154C0E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B031514-6388-9B45-AEE9-5E5C8046DDE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025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798" y="1908000"/>
            <a:ext cx="9360001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E48720F-5586-0040-B283-A89104E55351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D9B4B6-DBCA-F04D-895E-6E1BE7470F7E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3CEFA3D-8231-F44E-892A-24C34ED322A9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88366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Rubrik</a:t>
            </a:r>
          </a:p>
        </p:txBody>
      </p:sp>
      <p:sp>
        <p:nvSpPr>
          <p:cNvPr id="15" name="Platshållare för text 2"/>
          <p:cNvSpPr>
            <a:spLocks noGrp="1"/>
          </p:cNvSpPr>
          <p:nvPr>
            <p:ph type="body" idx="1"/>
          </p:nvPr>
        </p:nvSpPr>
        <p:spPr>
          <a:xfrm>
            <a:off x="1414800" y="1907999"/>
            <a:ext cx="936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91179EA-8514-C64D-A179-43CD66BE5CA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485E92F-0C78-9F42-88BB-D7D3999B73E8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r>
              <a:rPr lang="sv-SE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1DED24C-9BAF-3B4E-9FC9-E6D52177AAFE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 dirty="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21417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84" r:id="rId3"/>
    <p:sldLayoutId id="2147483663" r:id="rId4"/>
    <p:sldLayoutId id="2147483667" r:id="rId5"/>
    <p:sldLayoutId id="2147483668" r:id="rId6"/>
    <p:sldLayoutId id="2147483683" r:id="rId7"/>
    <p:sldLayoutId id="2147483676" r:id="rId8"/>
    <p:sldLayoutId id="2147483677" r:id="rId9"/>
    <p:sldLayoutId id="2147483678" r:id="rId10"/>
    <p:sldLayoutId id="2147483666" r:id="rId11"/>
    <p:sldLayoutId id="2147483679" r:id="rId12"/>
    <p:sldLayoutId id="2147483680" r:id="rId13"/>
    <p:sldLayoutId id="2147483686" r:id="rId14"/>
    <p:sldLayoutId id="2147483687" r:id="rId15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8400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74000" indent="-179388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Wingdings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7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Courier New" panose="02070309020205020404" pitchFamily="49" charset="0"/>
        <a:buChar char="o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6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file:///S:\Media\BildBank\Kontorsmilj&#246;\180830%20SVE-Trafikverket-C110534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file:///S:\Media\BildBank\Kontorsmilj&#246;\180830%20SVE-Trafikverket-C11178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file:///S:\Media\BildBank\Kursverktygs-bilder\iStock-100411861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Verktygslåda för fackligt inflytande i internationella företag</a:t>
            </a:r>
          </a:p>
        </p:txBody>
      </p:sp>
      <p:sp>
        <p:nvSpPr>
          <p:cNvPr id="2" name="Underrubrik 1">
            <a:extLst>
              <a:ext uri="{FF2B5EF4-FFF2-40B4-BE49-F238E27FC236}">
                <a16:creationId xmlns:a16="http://schemas.microsoft.com/office/drawing/2014/main" id="{EE195193-33EE-45C5-8EDF-78E2A6D3B1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F5F021-541F-4808-85B1-9AD59EA7B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912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57836" y="1806607"/>
            <a:ext cx="9360000" cy="432000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Globalisering och digitalisering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Beslut tas på koncernnivå utanför Sverige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Informationstillgången och inflytandet minskar med avståndet till HK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Ingen motpart med mandat att förhandla i Sverige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Omorganisationer, uppköp och outsourcing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Kollektivavtal och medbestämmandelag ignoreras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Anställda behöver mer kunskap för att agera strategiskt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Forum/plattformar för dialog och förhandling saknas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41463" y="942607"/>
            <a:ext cx="10192701" cy="864000"/>
          </a:xfrm>
        </p:spPr>
        <p:txBody>
          <a:bodyPr/>
          <a:lstStyle/>
          <a:p>
            <a:r>
              <a:rPr lang="sv-SE" dirty="0"/>
              <a:t>Utmaningar för fackligt inflytande på internationella företag</a:t>
            </a:r>
          </a:p>
        </p:txBody>
      </p:sp>
    </p:spTree>
    <p:extLst>
      <p:ext uri="{BB962C8B-B14F-4D97-AF65-F5344CB8AC3E}">
        <p14:creationId xmlns:p14="http://schemas.microsoft.com/office/powerpoint/2010/main" val="245752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9564EC1F-0724-4F33-851B-B39700AF8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b="1" dirty="0"/>
              <a:t>Verktyg för inflytande</a:t>
            </a:r>
            <a:br>
              <a:rPr lang="sv-SE" sz="2800" b="1" dirty="0"/>
            </a:b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37D54E6D-F3AC-41E6-9316-815898E57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4799" y="1908000"/>
            <a:ext cx="5373275" cy="4320000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MBL §§19, 11, 10, 38, 14 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Utvecklingsavtalet §§ 5, 10, 11, 12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Arbetsmiljölagen  (yttre gräns för MBL)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Skyddsombud och Arbetsmiljökommitté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Rätten till styrelserepresentation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Samverkan med andra lokala fack (nätverk) nationellt och internationellt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Lokala kollektivavtal om samverkan och förhandling (samverkansavtal)</a:t>
            </a:r>
            <a:endParaRPr lang="sv-SE" dirty="0"/>
          </a:p>
          <a:p>
            <a:endParaRPr lang="sv-SE" dirty="0"/>
          </a:p>
        </p:txBody>
      </p:sp>
      <p:pic>
        <p:nvPicPr>
          <p:cNvPr id="10" name="Platshållare för innehåll 17">
            <a:extLst>
              <a:ext uri="{FF2B5EF4-FFF2-40B4-BE49-F238E27FC236}">
                <a16:creationId xmlns:a16="http://schemas.microsoft.com/office/drawing/2014/main" id="{8F442750-95B4-4666-A3D1-93992253D6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0" r="19700"/>
          <a:stretch>
            <a:fillRect/>
          </a:stretch>
        </p:blipFill>
        <p:spPr>
          <a:xfrm>
            <a:off x="7436301" y="1746412"/>
            <a:ext cx="3836105" cy="43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8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9EDE80-47A8-4D64-841C-71662F58E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b="1" dirty="0"/>
              <a:t>Verktyg för inflytande</a:t>
            </a:r>
            <a:br>
              <a:rPr lang="sv-SE" sz="2800" b="1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871BAB-553A-4E3C-A175-3E67B978E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4800" y="1777203"/>
            <a:ext cx="6330706" cy="4320000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Lokalt kollektivavtal om villkor m.m.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Policys och standards i olika frågor på nationell och internationell nivå. Kan handla om rekrytering, tillgänglighet, CSR, ISO-standards, annan reglering inom företaget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EWC, Europeiska företagsråd (motsvarar MBL, beroende på HK)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Globala företagsavtal, kampanjer och allianser via UNI eller </a:t>
            </a:r>
            <a:r>
              <a:rPr lang="sv-SE" sz="2000" dirty="0" err="1"/>
              <a:t>IndustriAll</a:t>
            </a:r>
            <a:endParaRPr lang="sv-SE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EU-direktiv: Visselblåsare, Health &amp; </a:t>
            </a:r>
            <a:r>
              <a:rPr lang="sv-SE" sz="2000" dirty="0" err="1"/>
              <a:t>Safety</a:t>
            </a:r>
            <a:r>
              <a:rPr lang="sv-SE" sz="2000" dirty="0"/>
              <a:t>, Non-</a:t>
            </a:r>
            <a:r>
              <a:rPr lang="sv-SE" sz="2000" dirty="0" err="1"/>
              <a:t>financial</a:t>
            </a:r>
            <a:r>
              <a:rPr lang="sv-SE" sz="2000" dirty="0"/>
              <a:t> Information (ISO), </a:t>
            </a:r>
            <a:r>
              <a:rPr lang="sv-SE" sz="2000" dirty="0" err="1"/>
              <a:t>Due</a:t>
            </a:r>
            <a:r>
              <a:rPr lang="sv-SE" sz="2000" dirty="0"/>
              <a:t> </a:t>
            </a:r>
            <a:r>
              <a:rPr lang="sv-SE" sz="2000" dirty="0" err="1"/>
              <a:t>diligence</a:t>
            </a:r>
            <a:endParaRPr lang="sv-SE" sz="2000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7" name="Platshållare för innehåll 14">
            <a:extLst>
              <a:ext uri="{FF2B5EF4-FFF2-40B4-BE49-F238E27FC236}">
                <a16:creationId xmlns:a16="http://schemas.microsoft.com/office/drawing/2014/main" id="{BC82F5B0-73BE-4CA2-B2E8-EBB6282577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5" r="21722"/>
          <a:stretch>
            <a:fillRect/>
          </a:stretch>
        </p:blipFill>
        <p:spPr>
          <a:xfrm>
            <a:off x="7820796" y="1526278"/>
            <a:ext cx="3465148" cy="4319588"/>
          </a:xfrm>
        </p:spPr>
      </p:pic>
    </p:spTree>
    <p:extLst>
      <p:ext uri="{BB962C8B-B14F-4D97-AF65-F5344CB8AC3E}">
        <p14:creationId xmlns:p14="http://schemas.microsoft.com/office/powerpoint/2010/main" val="5812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B9EB87-44CF-44D6-A0AD-BA3651CE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51" y="787888"/>
            <a:ext cx="10630800" cy="792000"/>
          </a:xfrm>
        </p:spPr>
        <p:txBody>
          <a:bodyPr/>
          <a:lstStyle/>
          <a:p>
            <a:r>
              <a:rPr lang="sv-SE" sz="2800" b="1" dirty="0"/>
              <a:t>Informella kanaler till lokalt inflytande</a:t>
            </a:r>
            <a:br>
              <a:rPr lang="sv-SE" sz="2800" b="1" dirty="0"/>
            </a:br>
            <a:endParaRPr lang="sv-SE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D6C27E-4A09-4DF8-AB6F-FF81C1026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7151" y="1522687"/>
            <a:ext cx="8265450" cy="4851219"/>
          </a:xfrm>
        </p:spPr>
        <p:txBody>
          <a:bodyPr/>
          <a:lstStyle/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sv-SE" sz="2000" b="1" dirty="0"/>
              <a:t>Kunskap och information (en förutsättning för inflytande)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Företagets strategier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Budget och ekonomi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Organisation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Marknad (omvärldsbevakning) och SWOT-analys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endParaRPr lang="sv-SE" sz="2000" dirty="0"/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sv-SE" sz="2000" b="1" dirty="0"/>
              <a:t>Relationsbyggande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Var av vem fattas besluten?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Lokal ledning och HR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Nationella- och internationella fackliga nätverk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EWC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v-SE" sz="2000" dirty="0"/>
              <a:t>Lokala egna mål för det fackliga arbetet</a:t>
            </a:r>
            <a:endParaRPr lang="sv-SE" sz="2000" dirty="0">
              <a:solidFill>
                <a:schemeClr val="tx1"/>
              </a:solidFill>
            </a:endParaRPr>
          </a:p>
          <a:p>
            <a:endParaRPr lang="sv-SE" sz="2000" dirty="0">
              <a:solidFill>
                <a:schemeClr val="tx1"/>
              </a:solidFill>
            </a:endParaRPr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B6E9D979-51DD-4A15-B0CC-6506DF770E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5" r="5081"/>
          <a:stretch>
            <a:fillRect/>
          </a:stretch>
        </p:blipFill>
        <p:spPr>
          <a:xfrm>
            <a:off x="8369450" y="1773549"/>
            <a:ext cx="3312972" cy="4094200"/>
          </a:xfrm>
        </p:spPr>
      </p:pic>
    </p:spTree>
    <p:extLst>
      <p:ext uri="{BB962C8B-B14F-4D97-AF65-F5344CB8AC3E}">
        <p14:creationId xmlns:p14="http://schemas.microsoft.com/office/powerpoint/2010/main" val="3592754041"/>
      </p:ext>
    </p:extLst>
  </p:cSld>
  <p:clrMapOvr>
    <a:masterClrMapping/>
  </p:clrMapOvr>
</p:sld>
</file>

<file path=ppt/theme/theme1.xml><?xml version="1.0" encoding="utf-8"?>
<a:theme xmlns:a="http://schemas.openxmlformats.org/drawingml/2006/main" name="Sveriges Ingenjörer 2020, v0,9">
  <a:themeElements>
    <a:clrScheme name="Version 0,9">
      <a:dk1>
        <a:srgbClr val="000000"/>
      </a:dk1>
      <a:lt1>
        <a:srgbClr val="FFFFFF"/>
      </a:lt1>
      <a:dk2>
        <a:srgbClr val="7B878E"/>
      </a:dk2>
      <a:lt2>
        <a:srgbClr val="F5F6F7"/>
      </a:lt2>
      <a:accent1>
        <a:srgbClr val="0099CC"/>
      </a:accent1>
      <a:accent2>
        <a:srgbClr val="E36190"/>
      </a:accent2>
      <a:accent3>
        <a:srgbClr val="B1C3C9"/>
      </a:accent3>
      <a:accent4>
        <a:srgbClr val="5CD6FF"/>
      </a:accent4>
      <a:accent5>
        <a:srgbClr val="006B8F"/>
      </a:accent5>
      <a:accent6>
        <a:srgbClr val="DC2E6B"/>
      </a:accent6>
      <a:hlink>
        <a:srgbClr val="0563C1"/>
      </a:hlink>
      <a:folHlink>
        <a:srgbClr val="954F72"/>
      </a:folHlink>
    </a:clrScheme>
    <a:fontScheme name="Sveriges Ingenjör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27784"/>
        </a:solidFill>
        <a:ln>
          <a:noFill/>
        </a:ln>
      </a:spPr>
      <a:bodyPr rtlCol="0" anchor="ctr"/>
      <a:lstStyle>
        <a:defPPr algn="ctr">
          <a:defRPr dirty="0">
            <a:ln w="0">
              <a:noFill/>
            </a:ln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veriges Ingenjörer Mall" id="{87A1B75F-FF2E-AB40-9358-22F0E5C8B765}" vid="{B1165ED6-1901-F64F-8A32-9E7B694573B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8166e3-3174-4fc2-9c17-16a589e3932d">
      <Terms xmlns="http://schemas.microsoft.com/office/infopath/2007/PartnerControls"/>
    </lcf76f155ced4ddcb4097134ff3c332f>
    <TaxCatchAll xmlns="cfd811cb-b435-46d2-b6f4-6ff4bff6b62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78BD38D2482A45B259B10CD24C2698" ma:contentTypeVersion="17" ma:contentTypeDescription="Skapa ett nytt dokument." ma:contentTypeScope="" ma:versionID="d07dad98990249b1332fda924efc58b7">
  <xsd:schema xmlns:xsd="http://www.w3.org/2001/XMLSchema" xmlns:xs="http://www.w3.org/2001/XMLSchema" xmlns:p="http://schemas.microsoft.com/office/2006/metadata/properties" xmlns:ns2="338166e3-3174-4fc2-9c17-16a589e3932d" xmlns:ns3="dd1234b8-a07f-4315-b19a-b24e42894ecf" xmlns:ns4="cfd811cb-b435-46d2-b6f4-6ff4bff6b625" targetNamespace="http://schemas.microsoft.com/office/2006/metadata/properties" ma:root="true" ma:fieldsID="a5cbca3cac4c2a3a311156ca5c3b7d0c" ns2:_="" ns3:_="" ns4:_="">
    <xsd:import namespace="338166e3-3174-4fc2-9c17-16a589e3932d"/>
    <xsd:import namespace="dd1234b8-a07f-4315-b19a-b24e42894ecf"/>
    <xsd:import namespace="cfd811cb-b435-46d2-b6f4-6ff4bff6b6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166e3-3174-4fc2-9c17-16a589e39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c71fb807-b078-426a-9062-5b0c3c3445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234b8-a07f-4315-b19a-b24e42894e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811cb-b435-46d2-b6f4-6ff4bff6b625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60a4b347-b518-4d00-a91c-fb38cd58a1a2}" ma:internalName="TaxCatchAll" ma:showField="CatchAllData" ma:web="dd1234b8-a07f-4315-b19a-b24e42894e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B4F8B3-0C50-4A37-9E49-D2027FB4A82A}">
  <ds:schemaRefs>
    <ds:schemaRef ds:uri="http://purl.org/dc/terms/"/>
    <ds:schemaRef ds:uri="http://www.w3.org/XML/1998/namespace"/>
    <ds:schemaRef ds:uri="http://schemas.microsoft.com/office/2006/documentManagement/types"/>
    <ds:schemaRef ds:uri="51ba92bc-af1a-4dc1-ba6e-0ca47ae0286b"/>
    <ds:schemaRef ds:uri="8a1a1e35-260c-4351-9ffe-67b8df93a0f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116A3FD-BEC2-434F-A199-7EDAD576463A}"/>
</file>

<file path=customXml/itemProps3.xml><?xml version="1.0" encoding="utf-8"?>
<ds:datastoreItem xmlns:ds="http://schemas.openxmlformats.org/officeDocument/2006/customXml" ds:itemID="{24F299CD-5F34-4A8E-861C-B6B30C2164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7426</TotalTime>
  <Words>859</Words>
  <Application>Microsoft Office PowerPoint</Application>
  <PresentationFormat>Bredbild</PresentationFormat>
  <Paragraphs>86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Calibri</vt:lpstr>
      <vt:lpstr>Courier New</vt:lpstr>
      <vt:lpstr>Wingdings</vt:lpstr>
      <vt:lpstr>Sveriges Ingenjörer 2020, v0,9</vt:lpstr>
      <vt:lpstr>Verktygslåda för fackligt inflytande i internationella företag</vt:lpstr>
      <vt:lpstr>Utmaningar för fackligt inflytande på internationella företag</vt:lpstr>
      <vt:lpstr>Verktyg för inflytande </vt:lpstr>
      <vt:lpstr>Verktyg för inflytande </vt:lpstr>
      <vt:lpstr>Informella kanaler till lokalt inflytande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Teknik som en digital förmån</dc:title>
  <dc:creator>Daniel Bergqvist</dc:creator>
  <cp:lastModifiedBy>Jenny Forsberg</cp:lastModifiedBy>
  <cp:revision>64</cp:revision>
  <dcterms:created xsi:type="dcterms:W3CDTF">2020-08-21T09:23:01Z</dcterms:created>
  <dcterms:modified xsi:type="dcterms:W3CDTF">2022-02-22T14:00:10Z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0x010100F578BD38D2482A45B259B10CD24C2698</vt:lpwstr>
  </property>
</Properties>
</file>