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E2AC00"/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FABC1-2B47-4A42-85C4-6A7497D1241C}" v="1" dt="2022-02-21T09:41:28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442"/>
  </p:normalViewPr>
  <p:slideViewPr>
    <p:cSldViewPr snapToGrid="0">
      <p:cViewPr varScale="1">
        <p:scale>
          <a:sx n="104" d="100"/>
          <a:sy n="104" d="100"/>
        </p:scale>
        <p:origin x="13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2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1" d="100"/>
          <a:sy n="161" d="100"/>
        </p:scale>
        <p:origin x="408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Grensman" userId="S::jenny.grensman@sverigesingenjorer.se::77c8d640-4e25-46cc-9bdd-aba8be668591" providerId="AD" clId="Web-{53D1A0BC-AB9E-850A-5C8C-ABB455DD9871}"/>
    <pc:docChg chg="modSld">
      <pc:chgData name="Jenny Grensman" userId="S::jenny.grensman@sverigesingenjorer.se::77c8d640-4e25-46cc-9bdd-aba8be668591" providerId="AD" clId="Web-{53D1A0BC-AB9E-850A-5C8C-ABB455DD9871}" dt="2022-02-09T10:02:22.216" v="103"/>
      <pc:docMkLst>
        <pc:docMk/>
      </pc:docMkLst>
      <pc:sldChg chg="modNotes">
        <pc:chgData name="Jenny Grensman" userId="S::jenny.grensman@sverigesingenjorer.se::77c8d640-4e25-46cc-9bdd-aba8be668591" providerId="AD" clId="Web-{53D1A0BC-AB9E-850A-5C8C-ABB455DD9871}" dt="2022-02-09T10:02:22.216" v="103"/>
        <pc:sldMkLst>
          <pc:docMk/>
          <pc:sldMk cId="3707450443" sldId="257"/>
        </pc:sldMkLst>
      </pc:sldChg>
    </pc:docChg>
  </pc:docChgLst>
  <pc:docChgLst>
    <pc:chgData name="Jenny" userId="98cde140-1d8b-4572-bc9b-af7e3f9996e0" providerId="ADAL" clId="{682FABC1-2B47-4A42-85C4-6A7497D1241C}"/>
    <pc:docChg chg="addSld delSld modSld">
      <pc:chgData name="Jenny" userId="98cde140-1d8b-4572-bc9b-af7e3f9996e0" providerId="ADAL" clId="{682FABC1-2B47-4A42-85C4-6A7497D1241C}" dt="2022-02-21T09:41:39.035" v="1" actId="47"/>
      <pc:docMkLst>
        <pc:docMk/>
      </pc:docMkLst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3707450443" sldId="257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1651941709" sldId="258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49757021" sldId="261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3243161253" sldId="262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3578959023" sldId="263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1575597970" sldId="264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941326627" sldId="265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2465079285" sldId="266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781614798" sldId="267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1429496543" sldId="268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1608032474" sldId="269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3295250671" sldId="270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2725749221" sldId="271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4077835872" sldId="272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333247138" sldId="273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559214431" sldId="274"/>
        </pc:sldMkLst>
      </pc:sldChg>
    </pc:docChg>
  </pc:docChgLst>
  <pc:docChgLst>
    <pc:chgData name="Jenny Forsberg" userId="98cde140-1d8b-4572-bc9b-af7e3f9996e0" providerId="ADAL" clId="{682FABC1-2B47-4A42-85C4-6A7497D1241C}"/>
    <pc:docChg chg="modSld">
      <pc:chgData name="Jenny Forsberg" userId="98cde140-1d8b-4572-bc9b-af7e3f9996e0" providerId="ADAL" clId="{682FABC1-2B47-4A42-85C4-6A7497D1241C}" dt="2022-02-22T13:58:05.123" v="23" actId="20577"/>
      <pc:docMkLst>
        <pc:docMk/>
      </pc:docMkLst>
      <pc:sldChg chg="modNotesTx">
        <pc:chgData name="Jenny Forsberg" userId="98cde140-1d8b-4572-bc9b-af7e3f9996e0" providerId="ADAL" clId="{682FABC1-2B47-4A42-85C4-6A7497D1241C}" dt="2022-02-22T13:58:05.123" v="23" actId="20577"/>
        <pc:sldMkLst>
          <pc:docMk/>
          <pc:sldMk cId="781614798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4T07:45:14.6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4T07:45:22.9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Reviderad</a:t>
            </a:r>
            <a:r>
              <a:rPr lang="en-US" dirty="0">
                <a:cs typeface="Calibri"/>
              </a:rPr>
              <a:t> 220218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Den </a:t>
            </a:r>
            <a:r>
              <a:rPr lang="en-US" dirty="0" err="1">
                <a:cs typeface="Calibri"/>
              </a:rPr>
              <a:t>här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presentationen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tagits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fram</a:t>
            </a:r>
            <a:r>
              <a:rPr lang="en-US" dirty="0">
                <a:cs typeface="Calibri"/>
              </a:rPr>
              <a:t> som </a:t>
            </a:r>
            <a:r>
              <a:rPr lang="en-US" dirty="0" err="1">
                <a:cs typeface="Calibri"/>
              </a:rPr>
              <a:t>hjälp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när</a:t>
            </a:r>
            <a:r>
              <a:rPr lang="en-US" dirty="0">
                <a:cs typeface="Calibri"/>
              </a:rPr>
              <a:t> du ska </a:t>
            </a:r>
            <a:r>
              <a:rPr lang="en-US" dirty="0" err="1">
                <a:cs typeface="Calibri"/>
              </a:rPr>
              <a:t>beskriva</a:t>
            </a:r>
            <a:r>
              <a:rPr lang="en-US" dirty="0">
                <a:cs typeface="Calibri"/>
              </a:rPr>
              <a:t> den Svenska </a:t>
            </a:r>
            <a:r>
              <a:rPr lang="en-US" dirty="0" err="1">
                <a:cs typeface="Calibri"/>
              </a:rPr>
              <a:t>modellen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utländska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arbetsgivarrepresentanter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fackliga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kollegor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länder</a:t>
            </a:r>
            <a:r>
              <a:rPr lang="en-US" dirty="0">
                <a:cs typeface="Calibri"/>
              </a:rPr>
              <a:t>. Syftet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generell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förståelse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den Svenska </a:t>
            </a:r>
            <a:r>
              <a:rPr lang="en-US" dirty="0" err="1">
                <a:cs typeface="Calibri"/>
              </a:rPr>
              <a:t>modellen</a:t>
            </a:r>
            <a:r>
              <a:rPr lang="en-US" dirty="0">
                <a:cs typeface="Calibri"/>
              </a:rPr>
              <a:t>. </a:t>
            </a:r>
            <a:endParaRPr lang="en-GB" dirty="0">
              <a:cs typeface="Calibri" panose="020F0502020204030204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Använd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bilder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behöver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förbered</a:t>
            </a:r>
            <a:r>
              <a:rPr lang="en-US" dirty="0">
                <a:cs typeface="Calibri"/>
              </a:rPr>
              <a:t> dig </a:t>
            </a:r>
            <a:r>
              <a:rPr lang="en-US" dirty="0" err="1">
                <a:cs typeface="Calibri"/>
              </a:rPr>
              <a:t>genom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igenom</a:t>
            </a:r>
            <a:r>
              <a:rPr lang="en-US" dirty="0">
                <a:cs typeface="Calibri"/>
              </a:rPr>
              <a:t> dem </a:t>
            </a:r>
            <a:r>
              <a:rPr lang="en-US" dirty="0" err="1">
                <a:cs typeface="Calibri"/>
              </a:rPr>
              <a:t>innan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håller</a:t>
            </a:r>
            <a:r>
              <a:rPr lang="en-US" dirty="0">
                <a:cs typeface="Calibri"/>
              </a:rPr>
              <a:t> din presentation.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13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37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bi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81352" y="3415098"/>
            <a:ext cx="7122430" cy="978962"/>
          </a:xfrm>
          <a:prstGeom prst="rect">
            <a:avLst/>
          </a:prstGeom>
        </p:spPr>
        <p:txBody>
          <a:bodyPr bIns="46800"/>
          <a:lstStyle>
            <a:lvl1pPr marL="0" indent="0" algn="l">
              <a:lnSpc>
                <a:spcPts val="3000"/>
              </a:lnSpc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0" name="Rätvinklig triangel 9"/>
          <p:cNvSpPr/>
          <p:nvPr/>
        </p:nvSpPr>
        <p:spPr>
          <a:xfrm rot="10800000">
            <a:off x="10079111" y="-2"/>
            <a:ext cx="2112887" cy="21918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27" y="462631"/>
            <a:ext cx="864000" cy="929664"/>
          </a:xfrm>
          <a:prstGeom prst="rect">
            <a:avLst/>
          </a:prstGeom>
        </p:spPr>
      </p:pic>
      <p:sp>
        <p:nvSpPr>
          <p:cNvPr id="16" name="Platshållare för rubrik 1"/>
          <p:cNvSpPr>
            <a:spLocks noGrp="1"/>
          </p:cNvSpPr>
          <p:nvPr>
            <p:ph type="title"/>
          </p:nvPr>
        </p:nvSpPr>
        <p:spPr>
          <a:xfrm>
            <a:off x="1280817" y="2004714"/>
            <a:ext cx="6412351" cy="1161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39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35600" y="6562800"/>
            <a:ext cx="806400" cy="2304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5537-616B-48E2-857C-1E9E4168709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201861" y="857454"/>
            <a:ext cx="10630800" cy="792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02400" y="1915200"/>
            <a:ext cx="10630800" cy="3844205"/>
          </a:xfrm>
        </p:spPr>
        <p:txBody>
          <a:bodyPr/>
          <a:lstStyle>
            <a:lvl1pPr marL="0" indent="0">
              <a:buFontTx/>
              <a:buNone/>
              <a:defRPr/>
            </a:lvl1pPr>
            <a:lvl5pPr marL="801688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501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  <p:sldLayoutId id="2147483686" r:id="rId14"/>
    <p:sldLayoutId id="2147483687" r:id="rId15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S:\Media\BildBank\Kontorsmilj&#246;\191017-SVE-Gavlegatan2149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S:\Media\BildBank\Kontorsmilj&#246;\191017-SVE-Gavlegatan-4746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</a:t>
            </a:r>
            <a:r>
              <a:rPr lang="sv-SE"/>
              <a:t>svenska modellen</a:t>
            </a:r>
            <a:br>
              <a:rPr lang="sv-SE"/>
            </a:br>
            <a:r>
              <a:rPr lang="sv-SE"/>
              <a:t>- samverkan </a:t>
            </a:r>
            <a:r>
              <a:rPr lang="sv-SE" dirty="0"/>
              <a:t>lönar sig</a:t>
            </a:r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Material på svenska för nya förtroendevalda, medlemmar och chefer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589E6F-C70C-4F77-A111-EFD1D6660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A106627-244B-43BD-A12A-432CCAF3404D}"/>
              </a:ext>
            </a:extLst>
          </p:cNvPr>
          <p:cNvSpPr/>
          <p:nvPr/>
        </p:nvSpPr>
        <p:spPr>
          <a:xfrm>
            <a:off x="801665" y="1177101"/>
            <a:ext cx="10845389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sv-SE" sz="2000" dirty="0"/>
              <a:t>I 1900-talets början skakades svensk arbetsmarknad av många konflikter och starka krav ställdes på att staten lagstiftar fram ordning. Istället kom arbetsgivare och fackförbund överens.</a:t>
            </a:r>
          </a:p>
          <a:p>
            <a:pPr marL="285750" indent="-28575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1906 - Decemberkompromissen: anställda garanterades rätt att organisera sig i utbyte mot </a:t>
            </a:r>
            <a:br>
              <a:rPr lang="sv-SE" sz="2000" dirty="0"/>
            </a:br>
            <a:r>
              <a:rPr lang="sv-SE" sz="2000" dirty="0"/>
              <a:t>att arbetsgivaren fick rätt att styra verksamheten, anställa och säga upp anställda</a:t>
            </a:r>
          </a:p>
          <a:p>
            <a:pPr marL="285750" indent="-28575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1938 - Saltsjöbadsavtalet: LO och SAF gör upp om en förhandlingsordning och stoppade kraven på lagstiftning. Grunden lades för den svenska modellen.</a:t>
            </a:r>
          </a:p>
          <a:p>
            <a:pPr marL="285750" indent="-28575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1970-talet - Medbestämmandelagen (MBL) och Lagen om anställningsskydd (LAS) </a:t>
            </a:r>
            <a:br>
              <a:rPr lang="sv-SE" sz="2000" dirty="0"/>
            </a:br>
            <a:r>
              <a:rPr lang="sv-SE" sz="2000" dirty="0"/>
              <a:t>instiftas och som ger anställda rätt till inflytande och till anställningsskydd.</a:t>
            </a:r>
          </a:p>
          <a:p>
            <a:pPr marL="285750" indent="-28575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1995 – Sverige går med i EU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1997 – Industriavtalet undertecknas som ger exportindustrin ledartröjan i lönebildningen. Märket och medlingsinstitutet ser dagens ljus.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2020 - EU-kommissionen föreslår lagstadgade minimilöner i hela unionen. Hur ska det gå för den svenska modellen?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291A48E-DDA1-4C57-B143-C2384FBCB246}"/>
              </a:ext>
            </a:extLst>
          </p:cNvPr>
          <p:cNvSpPr/>
          <p:nvPr/>
        </p:nvSpPr>
        <p:spPr>
          <a:xfrm>
            <a:off x="801666" y="502184"/>
            <a:ext cx="9619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600" b="1" dirty="0"/>
              <a:t>Den svenska modellens historia</a:t>
            </a:r>
          </a:p>
        </p:txBody>
      </p:sp>
    </p:spTree>
    <p:extLst>
      <p:ext uri="{BB962C8B-B14F-4D97-AF65-F5344CB8AC3E}">
        <p14:creationId xmlns:p14="http://schemas.microsoft.com/office/powerpoint/2010/main" val="142949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542" y="687847"/>
            <a:ext cx="10630800" cy="792000"/>
          </a:xfrm>
        </p:spPr>
        <p:txBody>
          <a:bodyPr/>
          <a:lstStyle/>
          <a:p>
            <a:r>
              <a:rPr lang="sv-SE" dirty="0"/>
              <a:t>Den svenska modellen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2942" y="1479847"/>
            <a:ext cx="10630800" cy="43766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Fackliga organisationer och arbetsgivarorganisationer/arbetsgivare är parter och förhandlar tillsammans om villkoren på arbetsmarknaden och tecknar avtal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Oberoende och jämlika parter och liten inblandning av regering och riksdag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Lagarna stöttar modellen och sätter minimistandard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Arbetsvillkoren på nationell-, sektors- , och företagsnivå bestämt i kollektivavtal som arbetsmarknadens parter förhandlar fram och upprätthåller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Fredsplikt och medbestämmande för facket gäller under avtalsperioderna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Konfliktlösningsmekanism genom förhandlingar mellan parterna resulterar i få domstolsfall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Få konflikter på arbetsmarknaden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Hög organisationsgrad på både arbetsgivar- och arbetstagarsidan samt hög nivå av tillit</a:t>
            </a:r>
          </a:p>
        </p:txBody>
      </p:sp>
    </p:spTree>
    <p:extLst>
      <p:ext uri="{BB962C8B-B14F-4D97-AF65-F5344CB8AC3E}">
        <p14:creationId xmlns:p14="http://schemas.microsoft.com/office/powerpoint/2010/main" val="16080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10D40FA-8926-414D-9663-9E5D6DAE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401" y="699636"/>
            <a:ext cx="9360000" cy="630400"/>
          </a:xfrm>
        </p:spPr>
        <p:txBody>
          <a:bodyPr/>
          <a:lstStyle/>
          <a:p>
            <a:r>
              <a:rPr lang="sv-SE" sz="2800" b="1" dirty="0"/>
              <a:t>Kollektivavtal (KA)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EAC9689-52C1-4387-AFEF-6CD56B3EF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2400" y="1422399"/>
            <a:ext cx="5740981" cy="4590473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tecknas, förhandlas, implementeras och vårdas av parterna (arbetsgivare och fackliga organisationer)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täcker majoriteten av alla svenska anställda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ger arbetsmarknadens parter ett konfliktlösningssystem genom förhandlingar i två steg, lokalt och centralt, domstol är ett sistahandsalternativ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ersätter, justerar och kompletterar lagen (arbetsrätten) och ger utrymme för flexibilitet </a:t>
            </a:r>
            <a:br>
              <a:rPr lang="sv-SE" sz="2000" dirty="0"/>
            </a:br>
            <a:r>
              <a:rPr lang="sv-SE" sz="2000" dirty="0"/>
              <a:t>och anpassning till varierande marknads- och affärsförhållanden</a:t>
            </a:r>
          </a:p>
          <a:p>
            <a:endParaRPr lang="sv-SE" dirty="0"/>
          </a:p>
        </p:txBody>
      </p:sp>
      <p:pic>
        <p:nvPicPr>
          <p:cNvPr id="26" name="Platshållare för innehåll 25">
            <a:extLst>
              <a:ext uri="{FF2B5EF4-FFF2-40B4-BE49-F238E27FC236}">
                <a16:creationId xmlns:a16="http://schemas.microsoft.com/office/drawing/2014/main" id="{D9A6F402-045E-4C60-9B85-648DA9F2DF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2"/>
          <a:stretch>
            <a:fillRect/>
          </a:stretch>
        </p:blipFill>
        <p:spPr>
          <a:xfrm>
            <a:off x="7293348" y="1626802"/>
            <a:ext cx="4478979" cy="3604396"/>
          </a:xfrm>
        </p:spPr>
      </p:pic>
    </p:spTree>
    <p:extLst>
      <p:ext uri="{BB962C8B-B14F-4D97-AF65-F5344CB8AC3E}">
        <p14:creationId xmlns:p14="http://schemas.microsoft.com/office/powerpoint/2010/main" val="329525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10D40FA-8926-414D-9663-9E5D6DAE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637" y="711491"/>
            <a:ext cx="9360000" cy="864000"/>
          </a:xfrm>
        </p:spPr>
        <p:txBody>
          <a:bodyPr/>
          <a:lstStyle/>
          <a:p>
            <a:r>
              <a:rPr lang="sv-SE" sz="2800" b="1" dirty="0"/>
              <a:t>Kollektivavtal (KA)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EAC9689-52C1-4387-AFEF-6CD56B3EF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7636" y="1575491"/>
            <a:ext cx="5724909" cy="4571018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Inga lagstadgade minimilöner, lönerna sätts i centrala KA och lokala förhandlingar mellan parterna på arbetsplatsen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ger facket rätt till information och förhandling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täcker det mesta på arbetsmarknaden; förhandlingar, tvister, neddragningar, pension  och försäkring samt anställningsvillkor som </a:t>
            </a:r>
            <a:br>
              <a:rPr lang="sv-SE" sz="2000" dirty="0"/>
            </a:br>
            <a:r>
              <a:rPr lang="sv-SE" sz="2000" dirty="0"/>
              <a:t>arbetstid, semester och ersättningar vid föräldraledighet, övertid och ob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Villkoren i KA ska tillämpas på samtliga anställda, även de som inte är medlemmar, </a:t>
            </a:r>
            <a:br>
              <a:rPr lang="sv-SE" sz="2000" dirty="0"/>
            </a:br>
            <a:r>
              <a:rPr lang="sv-SE" sz="2000" dirty="0"/>
              <a:t>men bara den fackliga organisation som är part får tvista  om tillämpningen</a:t>
            </a:r>
          </a:p>
          <a:p>
            <a:endParaRPr lang="sv-SE" dirty="0"/>
          </a:p>
        </p:txBody>
      </p:sp>
      <p:pic>
        <p:nvPicPr>
          <p:cNvPr id="14" name="Platshållare för innehåll 3">
            <a:extLst>
              <a:ext uri="{FF2B5EF4-FFF2-40B4-BE49-F238E27FC236}">
                <a16:creationId xmlns:a16="http://schemas.microsoft.com/office/drawing/2014/main" id="{F49BB695-671D-4A9F-8520-B6D98CB23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6"/>
          <a:stretch>
            <a:fillRect/>
          </a:stretch>
        </p:blipFill>
        <p:spPr>
          <a:xfrm>
            <a:off x="7107525" y="2004291"/>
            <a:ext cx="4760831" cy="3259176"/>
          </a:xfrm>
        </p:spPr>
      </p:pic>
    </p:spTree>
    <p:extLst>
      <p:ext uri="{BB962C8B-B14F-4D97-AF65-F5344CB8AC3E}">
        <p14:creationId xmlns:p14="http://schemas.microsoft.com/office/powerpoint/2010/main" val="272574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9E376F1-65C6-4FF6-8594-7394EE3DE31E}"/>
              </a:ext>
            </a:extLst>
          </p:cNvPr>
          <p:cNvSpPr txBox="1"/>
          <p:nvPr/>
        </p:nvSpPr>
        <p:spPr>
          <a:xfrm>
            <a:off x="808406" y="725986"/>
            <a:ext cx="1037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Hur ser det ut i privat sektor? Fack- och arbetsgivarorganisationer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DB1C2C37-DD05-456C-98B5-9BA4FEBBA8D5}"/>
              </a:ext>
            </a:extLst>
          </p:cNvPr>
          <p:cNvGrpSpPr/>
          <p:nvPr/>
        </p:nvGrpSpPr>
        <p:grpSpPr>
          <a:xfrm>
            <a:off x="555746" y="2203840"/>
            <a:ext cx="4488465" cy="3763376"/>
            <a:chOff x="183625" y="2081397"/>
            <a:chExt cx="4488465" cy="3763376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912A9556-5880-4732-BCCB-412EECB78D1A}"/>
                </a:ext>
              </a:extLst>
            </p:cNvPr>
            <p:cNvSpPr/>
            <p:nvPr/>
          </p:nvSpPr>
          <p:spPr>
            <a:xfrm>
              <a:off x="1217355" y="2081397"/>
              <a:ext cx="2302147" cy="13277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Svenskt Näringsliv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D51E95E-60D3-4FA1-A6A2-B8B4548C1FF7}"/>
                </a:ext>
              </a:extLst>
            </p:cNvPr>
            <p:cNvSpPr/>
            <p:nvPr/>
          </p:nvSpPr>
          <p:spPr>
            <a:xfrm>
              <a:off x="183625" y="4709785"/>
              <a:ext cx="1047300" cy="1127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Teknik-arbets-givarna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68C3539-E6E3-4732-9E48-0F9373DEBCEB}"/>
                </a:ext>
              </a:extLst>
            </p:cNvPr>
            <p:cNvSpPr/>
            <p:nvPr/>
          </p:nvSpPr>
          <p:spPr>
            <a:xfrm>
              <a:off x="1353642" y="4717430"/>
              <a:ext cx="1047300" cy="1127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Almega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745094D2-0521-4026-9EE3-E840E45B767D}"/>
                </a:ext>
              </a:extLst>
            </p:cNvPr>
            <p:cNvSpPr/>
            <p:nvPr/>
          </p:nvSpPr>
          <p:spPr>
            <a:xfrm>
              <a:off x="2510086" y="4717066"/>
              <a:ext cx="987686" cy="1127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IKEM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32206D5-690E-456A-A628-7566A79332E4}"/>
                </a:ext>
              </a:extLst>
            </p:cNvPr>
            <p:cNvSpPr/>
            <p:nvPr/>
          </p:nvSpPr>
          <p:spPr>
            <a:xfrm>
              <a:off x="3619905" y="4709786"/>
              <a:ext cx="1052185" cy="1127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Svensk Bygg-industri</a:t>
              </a:r>
            </a:p>
          </p:txBody>
        </p:sp>
        <p:cxnSp>
          <p:nvCxnSpPr>
            <p:cNvPr id="37" name="Rak koppling 36">
              <a:extLst>
                <a:ext uri="{FF2B5EF4-FFF2-40B4-BE49-F238E27FC236}">
                  <a16:creationId xmlns:a16="http://schemas.microsoft.com/office/drawing/2014/main" id="{A8FDACBF-C0FE-440E-8362-9F4D4121474E}"/>
                </a:ext>
              </a:extLst>
            </p:cNvPr>
            <p:cNvCxnSpPr>
              <a:stCxn id="6" idx="2"/>
              <a:endCxn id="6" idx="2"/>
            </p:cNvCxnSpPr>
            <p:nvPr/>
          </p:nvCxnSpPr>
          <p:spPr>
            <a:xfrm>
              <a:off x="2368429" y="3409156"/>
              <a:ext cx="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5BB4BC58-B9A2-41E8-8F34-7E4E2707D85A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2368428" y="3409156"/>
              <a:ext cx="1" cy="729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koppling 46">
              <a:extLst>
                <a:ext uri="{FF2B5EF4-FFF2-40B4-BE49-F238E27FC236}">
                  <a16:creationId xmlns:a16="http://schemas.microsoft.com/office/drawing/2014/main" id="{0695627E-89AD-4463-ADC7-9710B23BD1AB}"/>
                </a:ext>
              </a:extLst>
            </p:cNvPr>
            <p:cNvCxnSpPr>
              <a:cxnSpLocks/>
            </p:cNvCxnSpPr>
            <p:nvPr/>
          </p:nvCxnSpPr>
          <p:spPr>
            <a:xfrm>
              <a:off x="670331" y="4136333"/>
              <a:ext cx="35502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koppling 48">
              <a:extLst>
                <a:ext uri="{FF2B5EF4-FFF2-40B4-BE49-F238E27FC236}">
                  <a16:creationId xmlns:a16="http://schemas.microsoft.com/office/drawing/2014/main" id="{4F395023-F532-4204-93DB-07E5C424D4E0}"/>
                </a:ext>
              </a:extLst>
            </p:cNvPr>
            <p:cNvCxnSpPr>
              <a:cxnSpLocks/>
            </p:cNvCxnSpPr>
            <p:nvPr/>
          </p:nvCxnSpPr>
          <p:spPr>
            <a:xfrm>
              <a:off x="670331" y="4136333"/>
              <a:ext cx="0" cy="5734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B86521B0-E98B-4208-A261-3758C7A82F80}"/>
                </a:ext>
              </a:extLst>
            </p:cNvPr>
            <p:cNvCxnSpPr>
              <a:cxnSpLocks/>
            </p:cNvCxnSpPr>
            <p:nvPr/>
          </p:nvCxnSpPr>
          <p:spPr>
            <a:xfrm>
              <a:off x="1931863" y="4152378"/>
              <a:ext cx="0" cy="6168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koppling 54">
              <a:extLst>
                <a:ext uri="{FF2B5EF4-FFF2-40B4-BE49-F238E27FC236}">
                  <a16:creationId xmlns:a16="http://schemas.microsoft.com/office/drawing/2014/main" id="{EAEC711B-2138-4C00-BC66-2BAFB5608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885" y="4138890"/>
              <a:ext cx="0" cy="570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koppling 56">
              <a:extLst>
                <a:ext uri="{FF2B5EF4-FFF2-40B4-BE49-F238E27FC236}">
                  <a16:creationId xmlns:a16="http://schemas.microsoft.com/office/drawing/2014/main" id="{605B54D0-68EF-46DE-8A18-D068D59E60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8389" y="4141858"/>
              <a:ext cx="1" cy="54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3BC6D80B-BFFA-4200-A466-FDEDFB7B2069}"/>
              </a:ext>
            </a:extLst>
          </p:cNvPr>
          <p:cNvGrpSpPr/>
          <p:nvPr/>
        </p:nvGrpSpPr>
        <p:grpSpPr>
          <a:xfrm>
            <a:off x="6057099" y="1640932"/>
            <a:ext cx="5636503" cy="4450345"/>
            <a:chOff x="6057099" y="1640932"/>
            <a:chExt cx="5636503" cy="4450345"/>
          </a:xfrm>
        </p:grpSpPr>
        <p:sp>
          <p:nvSpPr>
            <p:cNvPr id="12" name="Rektangel: rundade hörn 11">
              <a:extLst>
                <a:ext uri="{FF2B5EF4-FFF2-40B4-BE49-F238E27FC236}">
                  <a16:creationId xmlns:a16="http://schemas.microsoft.com/office/drawing/2014/main" id="{6CA9AACE-78C2-4EE0-8CAD-DF2A72F0FA01}"/>
                </a:ext>
              </a:extLst>
            </p:cNvPr>
            <p:cNvSpPr/>
            <p:nvPr/>
          </p:nvSpPr>
          <p:spPr>
            <a:xfrm>
              <a:off x="10260137" y="4872033"/>
              <a:ext cx="1433465" cy="121924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Unionen, Vision</a:t>
              </a:r>
            </a:p>
            <a:p>
              <a:pPr algn="ctr"/>
              <a:r>
                <a:rPr lang="sv-SE" dirty="0"/>
                <a:t>SJF,  m fl</a:t>
              </a:r>
            </a:p>
          </p:txBody>
        </p:sp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DE05744E-9D5E-4AC0-B357-3EB7EFC45C8C}"/>
                </a:ext>
              </a:extLst>
            </p:cNvPr>
            <p:cNvSpPr/>
            <p:nvPr/>
          </p:nvSpPr>
          <p:spPr>
            <a:xfrm>
              <a:off x="6177168" y="2248237"/>
              <a:ext cx="1189973" cy="105863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LO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2" name="Pennanteckning 31">
                  <a:extLst>
                    <a:ext uri="{FF2B5EF4-FFF2-40B4-BE49-F238E27FC236}">
                      <a16:creationId xmlns:a16="http://schemas.microsoft.com/office/drawing/2014/main" id="{89C7E42D-55E9-4166-9B5F-DEA480B61C73}"/>
                    </a:ext>
                  </a:extLst>
                </p14:cNvPr>
                <p14:cNvContentPartPr/>
                <p14:nvPr/>
              </p14:nvContentPartPr>
              <p14:xfrm>
                <a:off x="8993125" y="3369196"/>
                <a:ext cx="360" cy="360"/>
              </p14:xfrm>
            </p:contentPart>
          </mc:Choice>
          <mc:Fallback xmlns="">
            <p:pic>
              <p:nvPicPr>
                <p:cNvPr id="32" name="Pennanteckning 31">
                  <a:extLst>
                    <a:ext uri="{FF2B5EF4-FFF2-40B4-BE49-F238E27FC236}">
                      <a16:creationId xmlns:a16="http://schemas.microsoft.com/office/drawing/2014/main" id="{89C7E42D-55E9-4166-9B5F-DEA480B61C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88805" y="336487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Pennanteckning 33">
                  <a:extLst>
                    <a:ext uri="{FF2B5EF4-FFF2-40B4-BE49-F238E27FC236}">
                      <a16:creationId xmlns:a16="http://schemas.microsoft.com/office/drawing/2014/main" id="{0C3175C6-31F6-4E6E-955D-65ACACE02134}"/>
                    </a:ext>
                  </a:extLst>
                </p14:cNvPr>
                <p14:cNvContentPartPr/>
                <p14:nvPr/>
              </p14:nvContentPartPr>
              <p14:xfrm>
                <a:off x="9055765" y="3782476"/>
                <a:ext cx="360" cy="360"/>
              </p14:xfrm>
            </p:contentPart>
          </mc:Choice>
          <mc:Fallback xmlns="">
            <p:pic>
              <p:nvPicPr>
                <p:cNvPr id="34" name="Pennanteckning 33">
                  <a:extLst>
                    <a:ext uri="{FF2B5EF4-FFF2-40B4-BE49-F238E27FC236}">
                      <a16:creationId xmlns:a16="http://schemas.microsoft.com/office/drawing/2014/main" id="{0C3175C6-31F6-4E6E-955D-65ACACE021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51445" y="377815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AA5C1E7A-47D1-4807-B0F3-B8D1D959E2A6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6772154" y="3306872"/>
              <a:ext cx="1" cy="1691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koppling 60">
              <a:extLst>
                <a:ext uri="{FF2B5EF4-FFF2-40B4-BE49-F238E27FC236}">
                  <a16:creationId xmlns:a16="http://schemas.microsoft.com/office/drawing/2014/main" id="{7F4A16AC-087B-4532-880C-13DA526078D3}"/>
                </a:ext>
              </a:extLst>
            </p:cNvPr>
            <p:cNvCxnSpPr>
              <a:cxnSpLocks/>
            </p:cNvCxnSpPr>
            <p:nvPr/>
          </p:nvCxnSpPr>
          <p:spPr>
            <a:xfrm>
              <a:off x="9116728" y="2004186"/>
              <a:ext cx="1" cy="3056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62DAAFEB-D280-46A6-A510-E9EB18AA49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1200" y="1855627"/>
              <a:ext cx="0" cy="2995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DA606312-6431-42D0-872F-C804274F5835}"/>
                </a:ext>
              </a:extLst>
            </p:cNvPr>
            <p:cNvSpPr/>
            <p:nvPr/>
          </p:nvSpPr>
          <p:spPr>
            <a:xfrm>
              <a:off x="6096000" y="4171167"/>
              <a:ext cx="5594002" cy="369332"/>
            </a:xfrm>
            <a:prstGeom prst="roundRect">
              <a:avLst/>
            </a:prstGeom>
            <a:solidFill>
              <a:srgbClr val="E2AC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Ledarna – organiserar chefer </a:t>
              </a:r>
            </a:p>
          </p:txBody>
        </p:sp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7B6C5046-3911-41F9-9263-1CC7A81F8EAC}"/>
                </a:ext>
              </a:extLst>
            </p:cNvPr>
            <p:cNvSpPr/>
            <p:nvPr/>
          </p:nvSpPr>
          <p:spPr>
            <a:xfrm>
              <a:off x="6057099" y="4851727"/>
              <a:ext cx="1433465" cy="121924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Seko, IF Metall; Byggnads</a:t>
              </a:r>
            </a:p>
            <a:p>
              <a:pPr algn="ctr"/>
              <a:r>
                <a:rPr lang="sv-SE" dirty="0"/>
                <a:t>m fl</a:t>
              </a:r>
            </a:p>
          </p:txBody>
        </p:sp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2F4FFBFA-E1F7-4A0B-A61F-15C3DE8B9CF3}"/>
                </a:ext>
              </a:extLst>
            </p:cNvPr>
            <p:cNvSpPr/>
            <p:nvPr/>
          </p:nvSpPr>
          <p:spPr>
            <a:xfrm>
              <a:off x="8392438" y="4868405"/>
              <a:ext cx="1433465" cy="1219244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Sveriges Ingenjörer, Akavia m </a:t>
              </a:r>
              <a:r>
                <a:rPr lang="sv-SE" dirty="0" err="1"/>
                <a:t>fl</a:t>
              </a:r>
              <a:endParaRPr lang="sv-SE" dirty="0"/>
            </a:p>
          </p:txBody>
        </p:sp>
        <p:sp>
          <p:nvSpPr>
            <p:cNvPr id="9" name="Rektangel: rundade hörn 8">
              <a:extLst>
                <a:ext uri="{FF2B5EF4-FFF2-40B4-BE49-F238E27FC236}">
                  <a16:creationId xmlns:a16="http://schemas.microsoft.com/office/drawing/2014/main" id="{C0734847-1858-4CEA-A781-99A13D216C52}"/>
                </a:ext>
              </a:extLst>
            </p:cNvPr>
            <p:cNvSpPr/>
            <p:nvPr/>
          </p:nvSpPr>
          <p:spPr>
            <a:xfrm>
              <a:off x="8540214" y="2248238"/>
              <a:ext cx="1189973" cy="1058634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Saco</a:t>
              </a:r>
            </a:p>
          </p:txBody>
        </p:sp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802A6F42-1E8A-4B01-958E-0E1E6D5B25B0}"/>
                </a:ext>
              </a:extLst>
            </p:cNvPr>
            <p:cNvSpPr/>
            <p:nvPr/>
          </p:nvSpPr>
          <p:spPr>
            <a:xfrm>
              <a:off x="10313598" y="2248237"/>
              <a:ext cx="1189973" cy="105863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TCO</a:t>
              </a:r>
            </a:p>
          </p:txBody>
        </p:sp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FA527485-F4B8-4E75-A5F8-383C5987B4F4}"/>
                </a:ext>
              </a:extLst>
            </p:cNvPr>
            <p:cNvSpPr/>
            <p:nvPr/>
          </p:nvSpPr>
          <p:spPr>
            <a:xfrm>
              <a:off x="8822367" y="1640932"/>
              <a:ext cx="2334261" cy="363254"/>
            </a:xfrm>
            <a:prstGeom prst="roundRect">
              <a:avLst/>
            </a:prstGeom>
            <a:solidFill>
              <a:srgbClr val="0092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PTK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83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558562C-D812-4250-B082-D17B0F2DB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799" y="1907999"/>
            <a:ext cx="8754437" cy="43200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Juridisk hjälp genom arbetsgivarorganisationen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Enhetliga regler som gäller alla anställda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Komplett villkorspaket som är anpassat till sektorn/företaget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Lokala avtal speciellt anpassade till arbetsplatsen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Kvalitetsstämpel vid rekrytering - transparenta villkor, lätt jämförbara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En förhandlingspart på arbetsplatsen (endast parterna i kollektivavtalet)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Den lokala arbetstagarorganisationen är ett viktigt bollplank med kunskap om arbetsplatsen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Marknadsanpassade villkor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Fredsplikt under avtalets giltighetstid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9BFD46-BD55-4A6A-B10E-BDEE42F4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/>
              <a:t>Fördelar med kollektivavtal för arbetsgivare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4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AE1F9AA0-B15B-45D2-B3EB-BA58A85C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45" y="782763"/>
            <a:ext cx="9360000" cy="864000"/>
          </a:xfrm>
        </p:spPr>
        <p:txBody>
          <a:bodyPr/>
          <a:lstStyle/>
          <a:p>
            <a:r>
              <a:rPr lang="sv-SE" sz="2800" b="1" dirty="0"/>
              <a:t>Medbestämmandelagen - förhandling före beslut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A9B8680-7C72-4DF3-8A91-BE3D0A0C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945" y="1908000"/>
            <a:ext cx="4572000" cy="432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2000" b="1" dirty="0"/>
              <a:t>MBL:s mål </a:t>
            </a:r>
            <a:r>
              <a:rPr lang="sv-SE" sz="2000" dirty="0"/>
              <a:t>är att ge: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 fackliga organisationerna information och insyn i arbetsgivarens planering för företaget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 fackliga organisationerna möjlighet att påverka arbetsgivarens beslut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Arbetsgivaren värdefull information om verksamheten ur de anställdas perspektiv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sz="2000" dirty="0"/>
          </a:p>
          <a:p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54A62F4-3D8C-43A5-BF86-794E828F75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2000" dirty="0"/>
              <a:t>MBL bygger på att arbetsgivare och anställda har </a:t>
            </a:r>
            <a:r>
              <a:rPr lang="sv-SE" sz="2000" b="1" dirty="0"/>
              <a:t>gemensamma intressen</a:t>
            </a:r>
            <a:r>
              <a:rPr lang="sv-SE" sz="20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2000" dirty="0"/>
              <a:t>Beslut i annat land som rör svensk verksamhet oavsett (global) nivå måste </a:t>
            </a:r>
            <a:r>
              <a:rPr lang="sv-SE" sz="2000" b="1" dirty="0"/>
              <a:t>förhandlas enligt MBL i Sverige</a:t>
            </a:r>
            <a:r>
              <a:rPr lang="sv-SE" sz="2000" dirty="0"/>
              <a:t>, innan beslut tas.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2000" dirty="0"/>
              <a:t>MBL interagerar med den svenska </a:t>
            </a:r>
            <a:r>
              <a:rPr lang="sv-SE" sz="2000" b="1" dirty="0"/>
              <a:t>arbetsmiljölagen</a:t>
            </a:r>
            <a:r>
              <a:rPr lang="sv-SE" sz="2000" dirty="0"/>
              <a:t> som sätter ramarna vid förändringar i verksamheten.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9214431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166e3-3174-4fc2-9c17-16a589e3932d">
      <Terms xmlns="http://schemas.microsoft.com/office/infopath/2007/PartnerControls"/>
    </lcf76f155ced4ddcb4097134ff3c332f>
    <TaxCatchAll xmlns="cfd811cb-b435-46d2-b6f4-6ff4bff6b6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7" ma:contentTypeDescription="Skapa ett nytt dokument." ma:contentTypeScope="" ma:versionID="d07dad98990249b1332fda924efc58b7">
  <xsd:schema xmlns:xsd="http://www.w3.org/2001/XMLSchema" xmlns:xs="http://www.w3.org/2001/XMLSchema" xmlns:p="http://schemas.microsoft.com/office/2006/metadata/properties" xmlns:ns2="338166e3-3174-4fc2-9c17-16a589e3932d" xmlns:ns3="dd1234b8-a07f-4315-b19a-b24e42894ecf" xmlns:ns4="cfd811cb-b435-46d2-b6f4-6ff4bff6b625" targetNamespace="http://schemas.microsoft.com/office/2006/metadata/properties" ma:root="true" ma:fieldsID="a5cbca3cac4c2a3a311156ca5c3b7d0c" ns2:_="" ns3:_="" ns4:_="">
    <xsd:import namespace="338166e3-3174-4fc2-9c17-16a589e3932d"/>
    <xsd:import namespace="dd1234b8-a07f-4315-b19a-b24e42894ecf"/>
    <xsd:import namespace="cfd811cb-b435-46d2-b6f4-6ff4bff6b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c71fb807-b078-426a-9062-5b0c3c344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811cb-b435-46d2-b6f4-6ff4bff6b62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0a4b347-b518-4d00-a91c-fb38cd58a1a2}" ma:internalName="TaxCatchAll" ma:showField="CatchAllData" ma:web="dd1234b8-a07f-4315-b19a-b24e42894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4F8B3-0C50-4A37-9E49-D2027FB4A82A}">
  <ds:schemaRefs>
    <ds:schemaRef ds:uri="http://purl.org/dc/terms/"/>
    <ds:schemaRef ds:uri="http://www.w3.org/XML/1998/namespace"/>
    <ds:schemaRef ds:uri="http://schemas.microsoft.com/office/2006/documentManagement/types"/>
    <ds:schemaRef ds:uri="51ba92bc-af1a-4dc1-ba6e-0ca47ae0286b"/>
    <ds:schemaRef ds:uri="8a1a1e35-260c-4351-9ffe-67b8df93a0f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207749-5B29-4F58-B3CD-9600E5562288}"/>
</file>

<file path=docProps/app.xml><?xml version="1.0" encoding="utf-8"?>
<Properties xmlns="http://schemas.openxmlformats.org/officeDocument/2006/extended-properties" xmlns:vt="http://schemas.openxmlformats.org/officeDocument/2006/docPropsVTypes">
  <TotalTime>7455</TotalTime>
  <Words>688</Words>
  <Application>Microsoft Office PowerPoint</Application>
  <PresentationFormat>Bredbild</PresentationFormat>
  <Paragraphs>70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Sveriges Ingenjörer 2020, v0,9</vt:lpstr>
      <vt:lpstr>Den svenska modellen - samverkan lönar sig</vt:lpstr>
      <vt:lpstr>PowerPoint-presentation</vt:lpstr>
      <vt:lpstr>Den svenska modellen</vt:lpstr>
      <vt:lpstr>Kollektivavtal (KA) </vt:lpstr>
      <vt:lpstr>Kollektivavtal (KA) </vt:lpstr>
      <vt:lpstr>PowerPoint-presentation</vt:lpstr>
      <vt:lpstr>Fördelar med kollektivavtal för arbetsgivare </vt:lpstr>
      <vt:lpstr>Medbestämmandelagen - förhandling före beslut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Jenny Forsberg</cp:lastModifiedBy>
  <cp:revision>68</cp:revision>
  <dcterms:created xsi:type="dcterms:W3CDTF">2020-08-21T09:23:01Z</dcterms:created>
  <dcterms:modified xsi:type="dcterms:W3CDTF">2022-02-22T13:58:08Z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