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4"/>
  </p:sldMasterIdLst>
  <p:notesMasterIdLst>
    <p:notesMasterId r:id="rId18"/>
  </p:notesMasterIdLst>
  <p:sldIdLst>
    <p:sldId id="260" r:id="rId5"/>
    <p:sldId id="256" r:id="rId6"/>
    <p:sldId id="266" r:id="rId7"/>
    <p:sldId id="273" r:id="rId8"/>
    <p:sldId id="269" r:id="rId9"/>
    <p:sldId id="271" r:id="rId10"/>
    <p:sldId id="275" r:id="rId11"/>
    <p:sldId id="262" r:id="rId12"/>
    <p:sldId id="257" r:id="rId13"/>
    <p:sldId id="259" r:id="rId14"/>
    <p:sldId id="268" r:id="rId15"/>
    <p:sldId id="258" r:id="rId16"/>
    <p:sldId id="272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51A4A9-A583-4D03-993C-6AE0741FB6E8}" v="6" dt="2021-05-27T07:56:47.0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llanmörkt format 4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Ljust format 3 - Dekorfärg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just format 3 - Dekorfär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just format 3 - Dekorfär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just forma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973" autoAdjust="0"/>
  </p:normalViewPr>
  <p:slideViewPr>
    <p:cSldViewPr snapToGrid="0">
      <p:cViewPr varScale="1">
        <p:scale>
          <a:sx n="93" d="100"/>
          <a:sy n="93" d="100"/>
        </p:scale>
        <p:origin x="157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FF8E6-C730-C141-BAB3-F77E4C74926D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8D8D5-F4EE-EC4B-8E62-43EEE238F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0925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co.se/karriar/hitta-ditt-sacoforbund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en-US" b="1" dirty="0">
                <a:cs typeface="Calibri"/>
              </a:rPr>
              <a:t>Purpose</a:t>
            </a:r>
            <a:r>
              <a:rPr lang="en-US" dirty="0">
                <a:cs typeface="Calibri"/>
              </a:rPr>
              <a:t>: To explain how to use this PowerPoint presentation.</a:t>
            </a:r>
          </a:p>
          <a:p>
            <a:r>
              <a:rPr lang="en-US" b="1" dirty="0">
                <a:cs typeface="Calibri"/>
              </a:rPr>
              <a:t>Action</a:t>
            </a:r>
            <a:r>
              <a:rPr lang="en-US" dirty="0">
                <a:cs typeface="Calibri"/>
              </a:rPr>
              <a:t>: Adapt and add to this PowerPoint presentation so that it works best for you. Anything highlighted in yellow should be adapted to your needs and situation – remember to remove the yellow highlighting! This slide should not be shown to the participants.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&lt;-- Script --&gt;</a:t>
            </a:r>
          </a:p>
          <a:p>
            <a:r>
              <a:rPr lang="en-US" dirty="0">
                <a:cs typeface="Calibri"/>
              </a:rPr>
              <a:t>This slide has no script.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6325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give</a:t>
            </a:r>
            <a:r>
              <a:rPr lang="sv-SE" dirty="0"/>
              <a:t> a </a:t>
            </a:r>
            <a:r>
              <a:rPr lang="sv-SE" dirty="0" err="1"/>
              <a:t>brief</a:t>
            </a:r>
            <a:r>
              <a:rPr lang="sv-SE" dirty="0"/>
              <a:t> and general </a:t>
            </a:r>
            <a:r>
              <a:rPr lang="sv-SE" dirty="0" err="1"/>
              <a:t>explanation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at central and </a:t>
            </a:r>
            <a:r>
              <a:rPr lang="sv-SE" dirty="0" err="1"/>
              <a:t>local</a:t>
            </a:r>
            <a:r>
              <a:rPr lang="sv-SE" dirty="0"/>
              <a:t>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the </a:t>
            </a:r>
            <a:r>
              <a:rPr lang="sv-SE" dirty="0" err="1"/>
              <a:t>issue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”</a:t>
            </a:r>
            <a:r>
              <a:rPr lang="sv-SE" dirty="0" err="1"/>
              <a:t>education</a:t>
            </a:r>
            <a:r>
              <a:rPr lang="sv-SE" dirty="0"/>
              <a:t> must be </a:t>
            </a:r>
            <a:r>
              <a:rPr lang="sv-SE" dirty="0" err="1"/>
              <a:t>rewarded</a:t>
            </a:r>
            <a:r>
              <a:rPr lang="sv-SE" dirty="0"/>
              <a:t>”: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Nationally</a:t>
            </a:r>
            <a:r>
              <a:rPr lang="sv-SE" dirty="0"/>
              <a:t> – </a:t>
            </a:r>
            <a:r>
              <a:rPr lang="sv-SE" dirty="0" err="1"/>
              <a:t>through</a:t>
            </a:r>
            <a:r>
              <a:rPr lang="sv-SE" dirty="0"/>
              <a:t> opinion-</a:t>
            </a:r>
            <a:r>
              <a:rPr lang="sv-SE" dirty="0" err="1"/>
              <a:t>building</a:t>
            </a:r>
            <a:r>
              <a:rPr lang="sv-SE" dirty="0"/>
              <a:t> and </a:t>
            </a:r>
            <a:r>
              <a:rPr lang="sv-SE" dirty="0" err="1"/>
              <a:t>influence</a:t>
            </a: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At the </a:t>
            </a:r>
            <a:r>
              <a:rPr lang="sv-SE" dirty="0" err="1"/>
              <a:t>workplace</a:t>
            </a:r>
            <a:r>
              <a:rPr lang="sv-SE" dirty="0"/>
              <a:t> – </a:t>
            </a:r>
            <a:r>
              <a:rPr lang="sv-SE" dirty="0" err="1"/>
              <a:t>through</a:t>
            </a:r>
            <a:r>
              <a:rPr lang="sv-SE" dirty="0"/>
              <a:t> </a:t>
            </a:r>
            <a:r>
              <a:rPr lang="sv-SE" dirty="0" err="1"/>
              <a:t>negotiations</a:t>
            </a:r>
            <a:r>
              <a:rPr lang="sv-SE" dirty="0"/>
              <a:t>, </a:t>
            </a:r>
            <a:r>
              <a:rPr lang="sv-SE" dirty="0" err="1"/>
              <a:t>collective</a:t>
            </a:r>
            <a:r>
              <a:rPr lang="sv-SE" dirty="0"/>
              <a:t> </a:t>
            </a:r>
            <a:r>
              <a:rPr lang="sv-SE" dirty="0" err="1"/>
              <a:t>agreements</a:t>
            </a:r>
            <a:r>
              <a:rPr lang="sv-SE" dirty="0"/>
              <a:t> </a:t>
            </a:r>
            <a:r>
              <a:rPr lang="sv-SE" dirty="0" err="1"/>
              <a:t>etc</a:t>
            </a: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Individually</a:t>
            </a:r>
            <a:r>
              <a:rPr lang="sv-SE" dirty="0"/>
              <a:t> – </a:t>
            </a:r>
            <a:r>
              <a:rPr lang="sv-SE" dirty="0" err="1"/>
              <a:t>through</a:t>
            </a:r>
            <a:r>
              <a:rPr lang="sv-SE" dirty="0"/>
              <a:t> </a:t>
            </a:r>
            <a:r>
              <a:rPr lang="sv-SE" dirty="0" err="1"/>
              <a:t>individual</a:t>
            </a:r>
            <a:r>
              <a:rPr lang="sv-SE" dirty="0"/>
              <a:t> </a:t>
            </a:r>
            <a:r>
              <a:rPr lang="sv-SE" dirty="0" err="1"/>
              <a:t>membership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Saco union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>
              <a:cs typeface="Calibri"/>
            </a:endParaRPr>
          </a:p>
          <a:p>
            <a:r>
              <a:rPr lang="sv-SE" dirty="0"/>
              <a:t>Action: </a:t>
            </a:r>
          </a:p>
          <a:p>
            <a:endParaRPr lang="sv-SE" dirty="0">
              <a:cs typeface="Calibri" panose="020F0502020204030204"/>
            </a:endParaRPr>
          </a:p>
          <a:p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b="1" dirty="0"/>
          </a:p>
          <a:p>
            <a:r>
              <a:rPr lang="sv-SE" b="1" dirty="0" err="1"/>
              <a:t>Nationally</a:t>
            </a:r>
            <a:r>
              <a:rPr lang="sv-SE" b="1" dirty="0"/>
              <a:t>: </a:t>
            </a:r>
            <a:r>
              <a:rPr lang="sv-SE" dirty="0"/>
              <a:t>Opinion-</a:t>
            </a:r>
            <a:r>
              <a:rPr lang="sv-SE" dirty="0" err="1"/>
              <a:t>building</a:t>
            </a:r>
            <a:r>
              <a:rPr lang="sv-SE" dirty="0"/>
              <a:t> and </a:t>
            </a:r>
            <a:r>
              <a:rPr lang="sv-SE" dirty="0" err="1"/>
              <a:t>political</a:t>
            </a:r>
            <a:r>
              <a:rPr lang="sv-SE" dirty="0"/>
              <a:t> </a:t>
            </a:r>
            <a:r>
              <a:rPr lang="sv-SE" dirty="0" err="1"/>
              <a:t>influence</a:t>
            </a:r>
            <a:r>
              <a:rPr lang="sv-SE" dirty="0"/>
              <a:t>. As a </a:t>
            </a:r>
            <a:r>
              <a:rPr lang="sv-SE" dirty="0" err="1"/>
              <a:t>member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Saco union,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add</a:t>
            </a:r>
            <a:r>
              <a:rPr lang="sv-SE" dirty="0"/>
              <a:t> to the </a:t>
            </a:r>
            <a:r>
              <a:rPr lang="sv-SE" dirty="0" err="1"/>
              <a:t>strength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influence</a:t>
            </a:r>
            <a:r>
              <a:rPr lang="sv-SE" dirty="0"/>
              <a:t> and opinion </a:t>
            </a:r>
            <a:r>
              <a:rPr lang="sv-SE" dirty="0" err="1"/>
              <a:t>building</a:t>
            </a:r>
            <a:r>
              <a:rPr lang="sv-SE" dirty="0"/>
              <a:t> on the </a:t>
            </a:r>
            <a:r>
              <a:rPr lang="sv-SE" dirty="0" err="1"/>
              <a:t>issue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rewards</a:t>
            </a:r>
            <a:r>
              <a:rPr lang="sv-SE" dirty="0"/>
              <a:t> for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in the form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good</a:t>
            </a:r>
            <a:r>
              <a:rPr lang="sv-SE" dirty="0"/>
              <a:t> </a:t>
            </a:r>
            <a:r>
              <a:rPr lang="sv-SE" dirty="0" err="1"/>
              <a:t>employment</a:t>
            </a:r>
            <a:r>
              <a:rPr lang="sv-SE" dirty="0"/>
              <a:t> </a:t>
            </a:r>
            <a:r>
              <a:rPr lang="sv-SE" dirty="0" err="1"/>
              <a:t>conditions</a:t>
            </a:r>
            <a:r>
              <a:rPr lang="sv-SE" dirty="0"/>
              <a:t>,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salaries</a:t>
            </a:r>
            <a:r>
              <a:rPr lang="sv-SE" dirty="0"/>
              <a:t> and </a:t>
            </a:r>
            <a:r>
              <a:rPr lang="sv-SE" dirty="0" err="1"/>
              <a:t>employers</a:t>
            </a:r>
            <a:r>
              <a:rPr lang="sv-SE" dirty="0"/>
              <a:t> </a:t>
            </a:r>
            <a:r>
              <a:rPr lang="sv-SE" dirty="0" err="1"/>
              <a:t>valuing</a:t>
            </a:r>
            <a:r>
              <a:rPr lang="sv-SE" dirty="0"/>
              <a:t> the </a:t>
            </a:r>
            <a:r>
              <a:rPr lang="sv-SE" dirty="0" err="1"/>
              <a:t>employment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highly</a:t>
            </a:r>
            <a:r>
              <a:rPr lang="sv-SE" dirty="0"/>
              <a:t> </a:t>
            </a:r>
            <a:r>
              <a:rPr lang="sv-SE" dirty="0" err="1"/>
              <a:t>educated</a:t>
            </a:r>
            <a:r>
              <a:rPr lang="sv-SE" dirty="0"/>
              <a:t> </a:t>
            </a:r>
            <a:r>
              <a:rPr lang="sv-SE" dirty="0" err="1"/>
              <a:t>people</a:t>
            </a:r>
            <a:r>
              <a:rPr lang="sv-SE" dirty="0"/>
              <a:t> as a genuine investment. </a:t>
            </a:r>
            <a:endParaRPr lang="sv-SE" dirty="0">
              <a:cs typeface="Calibri"/>
            </a:endParaRPr>
          </a:p>
          <a:p>
            <a:endParaRPr lang="sv-SE" dirty="0">
              <a:cs typeface="Calibri"/>
            </a:endParaRPr>
          </a:p>
          <a:p>
            <a:r>
              <a:rPr lang="sv-SE" b="1" dirty="0" err="1"/>
              <a:t>Towards</a:t>
            </a:r>
            <a:r>
              <a:rPr lang="sv-SE" b="1" dirty="0"/>
              <a:t> </a:t>
            </a:r>
            <a:r>
              <a:rPr lang="sv-SE" b="1" dirty="0" err="1"/>
              <a:t>employers</a:t>
            </a:r>
            <a:r>
              <a:rPr lang="sv-SE" b="1" dirty="0"/>
              <a:t>:</a:t>
            </a:r>
            <a:r>
              <a:rPr lang="sv-SE" dirty="0"/>
              <a:t> </a:t>
            </a:r>
            <a:r>
              <a:rPr lang="sv-SE" dirty="0" err="1"/>
              <a:t>Negotiations</a:t>
            </a:r>
            <a:r>
              <a:rPr lang="sv-SE" dirty="0"/>
              <a:t> and </a:t>
            </a:r>
            <a:r>
              <a:rPr lang="sv-SE" dirty="0" err="1"/>
              <a:t>collective</a:t>
            </a:r>
            <a:r>
              <a:rPr lang="sv-SE" dirty="0"/>
              <a:t> </a:t>
            </a:r>
            <a:r>
              <a:rPr lang="sv-SE" dirty="0" err="1"/>
              <a:t>agreements</a:t>
            </a:r>
            <a:br>
              <a:rPr lang="sv-SE" dirty="0">
                <a:cs typeface="+mn-lt"/>
              </a:rPr>
            </a:br>
            <a:endParaRPr lang="sv-SE" dirty="0"/>
          </a:p>
          <a:p>
            <a:r>
              <a:rPr lang="sv-SE" b="1" dirty="0" err="1"/>
              <a:t>Individually</a:t>
            </a:r>
            <a:r>
              <a:rPr lang="sv-SE" b="1" dirty="0"/>
              <a:t>:</a:t>
            </a:r>
            <a:r>
              <a:rPr lang="sv-SE" dirty="0"/>
              <a:t> The service and </a:t>
            </a:r>
            <a:r>
              <a:rPr lang="sv-SE" dirty="0" err="1"/>
              <a:t>membership</a:t>
            </a:r>
            <a:r>
              <a:rPr lang="sv-SE" dirty="0"/>
              <a:t> </a:t>
            </a:r>
            <a:r>
              <a:rPr lang="sv-SE" dirty="0" err="1"/>
              <a:t>benefits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receive</a:t>
            </a:r>
            <a:r>
              <a:rPr lang="sv-SE" dirty="0"/>
              <a:t> as a </a:t>
            </a:r>
            <a:r>
              <a:rPr lang="sv-SE" dirty="0" err="1"/>
              <a:t>member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Saco union and the Akademikerförening/Association.  Representation.</a:t>
            </a:r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756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give</a:t>
            </a:r>
            <a:r>
              <a:rPr lang="sv-SE" dirty="0"/>
              <a:t> </a:t>
            </a:r>
            <a:r>
              <a:rPr lang="sv-SE" dirty="0" err="1"/>
              <a:t>examples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membership</a:t>
            </a:r>
            <a:r>
              <a:rPr lang="sv-SE" dirty="0"/>
              <a:t> </a:t>
            </a:r>
            <a:r>
              <a:rPr lang="sv-SE" dirty="0" err="1"/>
              <a:t>benefits</a:t>
            </a:r>
            <a:r>
              <a:rPr lang="sv-SE" dirty="0"/>
              <a:t> </a:t>
            </a:r>
            <a:r>
              <a:rPr lang="sv-SE" dirty="0" err="1"/>
              <a:t>available</a:t>
            </a:r>
            <a:r>
              <a:rPr lang="sv-SE" dirty="0"/>
              <a:t> and </a:t>
            </a:r>
            <a:r>
              <a:rPr lang="sv-SE" dirty="0" err="1"/>
              <a:t>which</a:t>
            </a:r>
            <a:r>
              <a:rPr lang="sv-SE" dirty="0"/>
              <a:t> all Saco unions offer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members</a:t>
            </a:r>
            <a:r>
              <a:rPr lang="sv-SE" dirty="0"/>
              <a:t>. </a:t>
            </a:r>
            <a:endParaRPr lang="sv-SE" dirty="0">
              <a:cs typeface="Calibri"/>
            </a:endParaRPr>
          </a:p>
          <a:p>
            <a:endParaRPr lang="sv-SE" dirty="0"/>
          </a:p>
          <a:p>
            <a:r>
              <a:rPr lang="sv-SE" dirty="0"/>
              <a:t>Action: </a:t>
            </a: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b="1" i="1" dirty="0">
              <a:cs typeface="Calibri"/>
            </a:endParaRPr>
          </a:p>
          <a:p>
            <a:r>
              <a:rPr lang="sv-SE" b="1" i="1" dirty="0" err="1">
                <a:cs typeface="Calibri"/>
              </a:rPr>
              <a:t>Here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are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some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examples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of</a:t>
            </a:r>
            <a:r>
              <a:rPr lang="sv-SE" b="1" i="1" dirty="0">
                <a:cs typeface="Calibri"/>
              </a:rPr>
              <a:t> the </a:t>
            </a:r>
            <a:r>
              <a:rPr lang="sv-SE" b="1" i="1" dirty="0" err="1">
                <a:cs typeface="Calibri"/>
              </a:rPr>
              <a:t>benefits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directly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linked</a:t>
            </a:r>
            <a:r>
              <a:rPr lang="sv-SE" b="1" i="1" dirty="0">
                <a:cs typeface="Calibri"/>
              </a:rPr>
              <a:t> to </a:t>
            </a:r>
            <a:r>
              <a:rPr lang="sv-SE" b="1" i="1" dirty="0" err="1">
                <a:cs typeface="Calibri"/>
              </a:rPr>
              <a:t>your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membership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of</a:t>
            </a:r>
            <a:r>
              <a:rPr lang="sv-SE" b="1" i="1" dirty="0">
                <a:cs typeface="Calibri"/>
              </a:rPr>
              <a:t> a Saco union, no </a:t>
            </a:r>
            <a:r>
              <a:rPr lang="sv-SE" b="1" i="1" dirty="0" err="1">
                <a:cs typeface="Calibri"/>
              </a:rPr>
              <a:t>matter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where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you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work</a:t>
            </a:r>
            <a:r>
              <a:rPr lang="sv-SE" b="1" i="1" dirty="0">
                <a:cs typeface="Calibri"/>
              </a:rPr>
              <a:t>. 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Visit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Saco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union’s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website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membership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benefits</a:t>
            </a:r>
            <a:r>
              <a:rPr lang="sv-SE" dirty="0"/>
              <a:t>.</a:t>
            </a:r>
            <a:endParaRPr lang="sv-SE" b="1" i="1" dirty="0"/>
          </a:p>
          <a:p>
            <a:endParaRPr lang="sv-SE" b="1" i="1" dirty="0"/>
          </a:p>
          <a:p>
            <a:endParaRPr lang="sv-SE" b="1" i="1" dirty="0">
              <a:cs typeface="Calibri"/>
            </a:endParaRPr>
          </a:p>
          <a:p>
            <a:r>
              <a:rPr lang="sv-SE" b="1" dirty="0"/>
              <a:t>Legal support: </a:t>
            </a:r>
            <a:endParaRPr lang="sv-SE" sz="1200" b="1" dirty="0">
              <a:solidFill>
                <a:schemeClr val="tx1"/>
              </a:solidFill>
              <a:effectLst/>
              <a:latin typeface="+mn-lt"/>
              <a:ea typeface="+mn-ea"/>
              <a:cs typeface="+mn-lt"/>
            </a:endParaRPr>
          </a:p>
          <a:p>
            <a:r>
              <a:rPr lang="en-US" sz="1800" dirty="0">
                <a:solidFill>
                  <a:srgbClr val="26212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It can cost hundreds of thousands of kronor to take a case to court, for </a:t>
            </a:r>
            <a:r>
              <a:rPr lang="en-US" sz="1800">
                <a:solidFill>
                  <a:srgbClr val="26212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example in </a:t>
            </a:r>
            <a:r>
              <a:rPr lang="en-US" sz="1800" dirty="0">
                <a:solidFill>
                  <a:srgbClr val="26212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case of unfair dismissal. For many people, this means that they cannot afford to have their case tried if they are not a member.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  <a:p>
            <a:r>
              <a:rPr lang="sv-SE" b="1" dirty="0" err="1"/>
              <a:t>Income</a:t>
            </a:r>
            <a:r>
              <a:rPr lang="sv-SE" b="1" dirty="0"/>
              <a:t> </a:t>
            </a:r>
            <a:r>
              <a:rPr lang="sv-SE" b="1" dirty="0" err="1"/>
              <a:t>insurance</a:t>
            </a:r>
            <a:r>
              <a:rPr lang="sv-SE" b="1" dirty="0"/>
              <a:t>: </a:t>
            </a:r>
            <a:endParaRPr lang="sv-SE" b="1" dirty="0">
              <a:cs typeface="Calibri"/>
            </a:endParaRPr>
          </a:p>
          <a:p>
            <a:pPr indent="4445">
              <a:lnSpc>
                <a:spcPct val="96000"/>
              </a:lnSpc>
              <a:spcBef>
                <a:spcPts val="50"/>
              </a:spcBef>
              <a:spcAft>
                <a:spcPts val="1000"/>
              </a:spcAft>
            </a:pPr>
            <a:r>
              <a:rPr lang="en-US" sz="1800" dirty="0">
                <a:solidFill>
                  <a:srgbClr val="26212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Often, as your salary increases, so do your costs. You shouldn’t have to use your savings if you find yourself between jobs for a few months. 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sz="1200" i="1" dirty="0"/>
          </a:p>
          <a:p>
            <a:r>
              <a:rPr lang="sv-SE" sz="1200" b="1" i="0" dirty="0" err="1"/>
              <a:t>Salary</a:t>
            </a:r>
            <a:r>
              <a:rPr lang="sv-SE" sz="1200" b="1" i="0" dirty="0"/>
              <a:t> </a:t>
            </a:r>
            <a:r>
              <a:rPr lang="sv-SE" sz="1200" b="1" i="0" dirty="0" err="1"/>
              <a:t>statistics</a:t>
            </a:r>
            <a:r>
              <a:rPr lang="sv-SE" sz="1200" b="1" i="0" dirty="0"/>
              <a:t>:</a:t>
            </a:r>
            <a:endParaRPr lang="sv-SE" sz="1200" b="1" i="0" dirty="0">
              <a:cs typeface="Calibri"/>
            </a:endParaRPr>
          </a:p>
          <a:p>
            <a:r>
              <a:rPr lang="en-US" sz="1800" dirty="0">
                <a:solidFill>
                  <a:srgbClr val="26212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With solid, relevant and up-to-date statistics to support your arguments, you will feel more secure in your salary dialogues and negotiations</a:t>
            </a:r>
            <a:r>
              <a:rPr lang="en-US" sz="1800" dirty="0">
                <a:solidFill>
                  <a:srgbClr val="46424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sv-SE" sz="1200" i="1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2352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welcome</a:t>
            </a:r>
            <a:r>
              <a:rPr lang="sv-SE" dirty="0"/>
              <a:t> the new </a:t>
            </a:r>
            <a:r>
              <a:rPr lang="sv-SE" dirty="0" err="1"/>
              <a:t>employees</a:t>
            </a:r>
            <a:r>
              <a:rPr lang="sv-SE" dirty="0"/>
              <a:t>/</a:t>
            </a:r>
            <a:r>
              <a:rPr lang="sv-SE" dirty="0" err="1"/>
              <a:t>audience</a:t>
            </a:r>
            <a:r>
              <a:rPr lang="sv-SE" dirty="0"/>
              <a:t> and </a:t>
            </a:r>
            <a:r>
              <a:rPr lang="sv-SE" dirty="0" err="1"/>
              <a:t>encourage</a:t>
            </a:r>
            <a:r>
              <a:rPr lang="sv-SE" dirty="0"/>
              <a:t> </a:t>
            </a:r>
            <a:r>
              <a:rPr lang="sv-SE" dirty="0" err="1"/>
              <a:t>them</a:t>
            </a:r>
            <a:r>
              <a:rPr lang="sv-SE" dirty="0"/>
              <a:t> to </a:t>
            </a:r>
            <a:r>
              <a:rPr lang="sv-SE" dirty="0" err="1"/>
              <a:t>act</a:t>
            </a:r>
            <a:r>
              <a:rPr lang="sv-SE" dirty="0"/>
              <a:t> </a:t>
            </a:r>
            <a:r>
              <a:rPr lang="sv-SE" dirty="0" err="1"/>
              <a:t>now</a:t>
            </a:r>
            <a:r>
              <a:rPr lang="sv-SE" dirty="0"/>
              <a:t> to </a:t>
            </a:r>
            <a:r>
              <a:rPr lang="sv-SE" dirty="0" err="1"/>
              <a:t>become</a:t>
            </a:r>
            <a:r>
              <a:rPr lang="sv-SE" dirty="0"/>
              <a:t> </a:t>
            </a:r>
            <a:r>
              <a:rPr lang="sv-SE" dirty="0" err="1"/>
              <a:t>members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  <a:p>
            <a:endParaRPr lang="sv-SE" dirty="0"/>
          </a:p>
          <a:p>
            <a:r>
              <a:rPr lang="sv-SE" dirty="0"/>
              <a:t>Action: </a:t>
            </a:r>
            <a:endParaRPr lang="sv-SE" dirty="0">
              <a:cs typeface="Calibri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dirty="0"/>
          </a:p>
          <a:p>
            <a:endParaRPr lang="sv-SE" dirty="0"/>
          </a:p>
          <a:p>
            <a:r>
              <a:rPr lang="sv-SE" dirty="0" err="1"/>
              <a:t>Don’t</a:t>
            </a:r>
            <a:r>
              <a:rPr lang="sv-SE" dirty="0"/>
              <a:t> </a:t>
            </a:r>
            <a:r>
              <a:rPr lang="sv-SE" dirty="0" err="1"/>
              <a:t>put</a:t>
            </a:r>
            <a:r>
              <a:rPr lang="sv-SE" dirty="0"/>
              <a:t> off </a:t>
            </a:r>
            <a:r>
              <a:rPr lang="sv-SE" dirty="0" err="1"/>
              <a:t>applying</a:t>
            </a:r>
            <a:r>
              <a:rPr lang="sv-SE" dirty="0"/>
              <a:t> for </a:t>
            </a:r>
            <a:r>
              <a:rPr lang="sv-SE" dirty="0" err="1"/>
              <a:t>membership</a:t>
            </a:r>
            <a:r>
              <a:rPr lang="sv-SE" dirty="0"/>
              <a:t>.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to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been</a:t>
            </a:r>
            <a:r>
              <a:rPr lang="sv-SE" dirty="0"/>
              <a:t> a </a:t>
            </a:r>
            <a:r>
              <a:rPr lang="sv-SE" dirty="0" err="1"/>
              <a:t>member</a:t>
            </a:r>
            <a:r>
              <a:rPr lang="sv-SE" dirty="0"/>
              <a:t> for a </a:t>
            </a:r>
            <a:r>
              <a:rPr lang="sv-SE" dirty="0" err="1"/>
              <a:t>few</a:t>
            </a:r>
            <a:r>
              <a:rPr lang="sv-SE" dirty="0"/>
              <a:t> </a:t>
            </a:r>
            <a:r>
              <a:rPr lang="sv-SE" dirty="0" err="1"/>
              <a:t>months</a:t>
            </a:r>
            <a:r>
              <a:rPr lang="sv-SE" dirty="0"/>
              <a:t> </a:t>
            </a:r>
            <a:r>
              <a:rPr lang="sv-SE" dirty="0" err="1"/>
              <a:t>before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take</a:t>
            </a:r>
            <a:r>
              <a:rPr lang="sv-SE" dirty="0"/>
              <a:t> </a:t>
            </a:r>
            <a:r>
              <a:rPr lang="sv-SE" dirty="0" err="1"/>
              <a:t>advantage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benefits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membership</a:t>
            </a:r>
            <a:r>
              <a:rPr lang="sv-SE" dirty="0"/>
              <a:t>, </a:t>
            </a:r>
            <a:r>
              <a:rPr lang="sv-SE" dirty="0" err="1"/>
              <a:t>e.g</a:t>
            </a:r>
            <a:r>
              <a:rPr lang="sv-SE" dirty="0"/>
              <a:t>. legal support and </a:t>
            </a:r>
            <a:r>
              <a:rPr lang="sv-SE" dirty="0" err="1"/>
              <a:t>income</a:t>
            </a:r>
            <a:r>
              <a:rPr lang="sv-SE" dirty="0"/>
              <a:t> </a:t>
            </a:r>
            <a:r>
              <a:rPr lang="sv-SE" dirty="0" err="1"/>
              <a:t>insurance</a:t>
            </a:r>
            <a:r>
              <a:rPr lang="sv-SE" dirty="0"/>
              <a:t>. If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only</a:t>
            </a:r>
            <a:r>
              <a:rPr lang="sv-SE" dirty="0"/>
              <a:t> </a:t>
            </a:r>
            <a:r>
              <a:rPr lang="sv-SE" dirty="0" err="1"/>
              <a:t>join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</a:t>
            </a:r>
            <a:r>
              <a:rPr lang="sv-SE" dirty="0" err="1"/>
              <a:t>help</a:t>
            </a:r>
            <a:r>
              <a:rPr lang="sv-SE" dirty="0"/>
              <a:t>, it </a:t>
            </a:r>
            <a:r>
              <a:rPr lang="sv-SE" dirty="0" err="1"/>
              <a:t>will</a:t>
            </a:r>
            <a:r>
              <a:rPr lang="sv-SE" dirty="0"/>
              <a:t> be </a:t>
            </a:r>
            <a:r>
              <a:rPr lang="sv-SE" dirty="0" err="1"/>
              <a:t>too</a:t>
            </a:r>
            <a:r>
              <a:rPr lang="sv-SE" dirty="0"/>
              <a:t> late. So my </a:t>
            </a:r>
            <a:r>
              <a:rPr lang="sv-SE" dirty="0" err="1"/>
              <a:t>advice</a:t>
            </a:r>
            <a:r>
              <a:rPr lang="sv-SE" dirty="0"/>
              <a:t> to </a:t>
            </a:r>
            <a:r>
              <a:rPr lang="sv-SE" dirty="0" err="1"/>
              <a:t>you</a:t>
            </a:r>
            <a:r>
              <a:rPr lang="sv-SE" dirty="0"/>
              <a:t> is to </a:t>
            </a:r>
            <a:r>
              <a:rPr lang="sv-SE" dirty="0" err="1"/>
              <a:t>join</a:t>
            </a:r>
            <a:r>
              <a:rPr lang="sv-SE" dirty="0"/>
              <a:t> </a:t>
            </a:r>
            <a:r>
              <a:rPr lang="sv-SE" dirty="0" err="1"/>
              <a:t>today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5590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provide</a:t>
            </a:r>
            <a:r>
              <a:rPr lang="sv-SE" dirty="0"/>
              <a:t> the </a:t>
            </a:r>
            <a:r>
              <a:rPr lang="sv-SE" dirty="0" err="1"/>
              <a:t>Association’s</a:t>
            </a:r>
            <a:r>
              <a:rPr lang="sv-SE" dirty="0"/>
              <a:t> </a:t>
            </a:r>
            <a:r>
              <a:rPr lang="sv-SE" dirty="0" err="1"/>
              <a:t>contact</a:t>
            </a:r>
            <a:r>
              <a:rPr lang="sv-SE" dirty="0"/>
              <a:t> </a:t>
            </a:r>
            <a:r>
              <a:rPr lang="sv-SE" dirty="0" err="1"/>
              <a:t>details</a:t>
            </a:r>
            <a:r>
              <a:rPr lang="sv-SE" dirty="0"/>
              <a:t> so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people</a:t>
            </a:r>
            <a:r>
              <a:rPr lang="sv-SE" dirty="0"/>
              <a:t> </a:t>
            </a:r>
            <a:r>
              <a:rPr lang="sv-SE" dirty="0" err="1"/>
              <a:t>know</a:t>
            </a:r>
            <a:r>
              <a:rPr lang="sv-SE" dirty="0"/>
              <a:t> </a:t>
            </a:r>
            <a:r>
              <a:rPr lang="sv-SE" dirty="0" err="1"/>
              <a:t>where</a:t>
            </a:r>
            <a:r>
              <a:rPr lang="sv-SE" dirty="0"/>
              <a:t> to </a:t>
            </a:r>
            <a:r>
              <a:rPr lang="sv-SE" dirty="0" err="1"/>
              <a:t>turn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there</a:t>
            </a:r>
            <a:r>
              <a:rPr lang="sv-SE" dirty="0"/>
              <a:t> is </a:t>
            </a:r>
            <a:r>
              <a:rPr lang="sv-SE" dirty="0" err="1"/>
              <a:t>anything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would</a:t>
            </a:r>
            <a:r>
              <a:rPr lang="sv-SE" dirty="0"/>
              <a:t> like to ask or </a:t>
            </a:r>
            <a:r>
              <a:rPr lang="sv-SE" dirty="0" err="1"/>
              <a:t>discuss</a:t>
            </a:r>
            <a:r>
              <a:rPr lang="sv-SE" dirty="0"/>
              <a:t>. </a:t>
            </a:r>
            <a:endParaRPr lang="sv-SE" dirty="0">
              <a:cs typeface="Calibri"/>
            </a:endParaRPr>
          </a:p>
          <a:p>
            <a:r>
              <a:rPr lang="sv-SE" dirty="0"/>
              <a:t>Action: </a:t>
            </a:r>
            <a:r>
              <a:rPr lang="sv-SE" dirty="0" err="1"/>
              <a:t>Fill</a:t>
            </a:r>
            <a:r>
              <a:rPr lang="sv-SE" dirty="0"/>
              <a:t> in the relevant </a:t>
            </a:r>
            <a:r>
              <a:rPr lang="sv-SE" dirty="0" err="1"/>
              <a:t>details</a:t>
            </a:r>
            <a:r>
              <a:rPr lang="sv-SE" dirty="0"/>
              <a:t>. </a:t>
            </a:r>
            <a:r>
              <a:rPr lang="sv-SE" dirty="0" err="1"/>
              <a:t>It’s</a:t>
            </a:r>
            <a:r>
              <a:rPr lang="sv-SE" dirty="0"/>
              <a:t> </a:t>
            </a:r>
            <a:r>
              <a:rPr lang="sv-SE" dirty="0" err="1"/>
              <a:t>also</a:t>
            </a:r>
            <a:r>
              <a:rPr lang="sv-SE" dirty="0"/>
              <a:t> a </a:t>
            </a:r>
            <a:r>
              <a:rPr lang="sv-SE" dirty="0" err="1"/>
              <a:t>good</a:t>
            </a:r>
            <a:r>
              <a:rPr lang="sv-SE" dirty="0"/>
              <a:t> </a:t>
            </a:r>
            <a:r>
              <a:rPr lang="sv-SE" dirty="0" err="1"/>
              <a:t>idea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pictures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local</a:t>
            </a:r>
            <a:r>
              <a:rPr lang="sv-SE" dirty="0"/>
              <a:t> board.</a:t>
            </a:r>
            <a:endParaRPr lang="sv-SE" dirty="0">
              <a:cs typeface="Calibri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dirty="0"/>
          </a:p>
          <a:p>
            <a:r>
              <a:rPr lang="sv-SE" dirty="0" err="1"/>
              <a:t>Explain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reach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, show </a:t>
            </a:r>
            <a:r>
              <a:rPr lang="sv-SE" dirty="0" err="1"/>
              <a:t>pictures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board </a:t>
            </a:r>
            <a:r>
              <a:rPr lang="sv-SE" dirty="0" err="1"/>
              <a:t>members</a:t>
            </a:r>
            <a:r>
              <a:rPr lang="sv-SE" dirty="0"/>
              <a:t>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not at the meeting and </a:t>
            </a:r>
            <a:r>
              <a:rPr lang="sv-SE" dirty="0" err="1"/>
              <a:t>explain</a:t>
            </a:r>
            <a:r>
              <a:rPr lang="sv-SE" dirty="0"/>
              <a:t> </a:t>
            </a:r>
            <a:r>
              <a:rPr lang="sv-SE" dirty="0" err="1"/>
              <a:t>where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found</a:t>
            </a:r>
            <a:r>
              <a:rPr lang="sv-SE" dirty="0"/>
              <a:t> and </a:t>
            </a:r>
            <a:r>
              <a:rPr lang="sv-SE" dirty="0" err="1"/>
              <a:t>when</a:t>
            </a:r>
            <a:r>
              <a:rPr lang="sv-SE" dirty="0"/>
              <a:t>/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people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meet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. </a:t>
            </a:r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0240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b="1" dirty="0" err="1"/>
              <a:t>Purpose</a:t>
            </a:r>
            <a:r>
              <a:rPr lang="sv-SE" dirty="0"/>
              <a:t>: To </a:t>
            </a:r>
            <a:r>
              <a:rPr lang="sv-SE" dirty="0" err="1"/>
              <a:t>explain</a:t>
            </a:r>
            <a:r>
              <a:rPr lang="sv-SE" dirty="0"/>
              <a:t>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and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represent</a:t>
            </a:r>
            <a:r>
              <a:rPr lang="sv-SE" dirty="0"/>
              <a:t>.</a:t>
            </a:r>
          </a:p>
          <a:p>
            <a:r>
              <a:rPr lang="sv-SE" b="1" dirty="0"/>
              <a:t>Action</a:t>
            </a:r>
            <a:r>
              <a:rPr lang="sv-SE" dirty="0"/>
              <a:t>: </a:t>
            </a:r>
            <a:r>
              <a:rPr lang="sv-SE" dirty="0" err="1"/>
              <a:t>Fill</a:t>
            </a:r>
            <a:r>
              <a:rPr lang="sv-SE" dirty="0"/>
              <a:t> in the board </a:t>
            </a:r>
            <a:r>
              <a:rPr lang="sv-SE" dirty="0" err="1"/>
              <a:t>members</a:t>
            </a:r>
            <a:r>
              <a:rPr lang="sv-SE" dirty="0"/>
              <a:t>’ </a:t>
            </a:r>
            <a:r>
              <a:rPr lang="sv-SE" dirty="0" err="1"/>
              <a:t>contact</a:t>
            </a:r>
            <a:r>
              <a:rPr lang="sv-SE" dirty="0"/>
              <a:t> </a:t>
            </a:r>
            <a:r>
              <a:rPr lang="sv-SE" dirty="0" err="1"/>
              <a:t>details</a:t>
            </a:r>
            <a:r>
              <a:rPr lang="sv-SE" dirty="0"/>
              <a:t>. </a:t>
            </a:r>
            <a:r>
              <a:rPr lang="sv-SE" dirty="0" err="1"/>
              <a:t>It’s</a:t>
            </a:r>
            <a:r>
              <a:rPr lang="sv-SE" dirty="0"/>
              <a:t> a </a:t>
            </a:r>
            <a:r>
              <a:rPr lang="sv-SE" dirty="0" err="1"/>
              <a:t>good</a:t>
            </a:r>
            <a:r>
              <a:rPr lang="sv-SE" dirty="0"/>
              <a:t> </a:t>
            </a:r>
            <a:r>
              <a:rPr lang="sv-SE" dirty="0" err="1"/>
              <a:t>idea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pictures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board </a:t>
            </a:r>
            <a:r>
              <a:rPr lang="sv-SE" dirty="0" err="1"/>
              <a:t>members</a:t>
            </a:r>
            <a:r>
              <a:rPr lang="sv-SE" dirty="0"/>
              <a:t>.</a:t>
            </a: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</a:p>
          <a:p>
            <a:r>
              <a:rPr lang="sv-SE" dirty="0" err="1"/>
              <a:t>Introduce</a:t>
            </a:r>
            <a:r>
              <a:rPr lang="sv-SE" dirty="0"/>
              <a:t> </a:t>
            </a:r>
            <a:r>
              <a:rPr lang="sv-SE" dirty="0" err="1"/>
              <a:t>yourself</a:t>
            </a:r>
            <a:r>
              <a:rPr lang="sv-SE" dirty="0"/>
              <a:t> and </a:t>
            </a:r>
            <a:r>
              <a:rPr lang="sv-SE" dirty="0" err="1"/>
              <a:t>explain</a:t>
            </a:r>
            <a:r>
              <a:rPr lang="sv-SE" dirty="0">
                <a:highlight>
                  <a:srgbClr val="00FF00"/>
                </a:highlight>
              </a:rPr>
              <a:t>……………?????</a:t>
            </a:r>
            <a:endParaRPr lang="sv-SE" sz="1200" kern="1200" dirty="0">
              <a:solidFill>
                <a:srgbClr val="FF0000"/>
              </a:solidFill>
              <a:highlight>
                <a:srgbClr val="00FF00"/>
              </a:highlight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2035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b="1" i="0" dirty="0" err="1">
                <a:cs typeface="Calibri"/>
              </a:rPr>
              <a:t>Purpose</a:t>
            </a:r>
            <a:r>
              <a:rPr lang="sv-SE" b="0" i="0" dirty="0">
                <a:cs typeface="Calibri"/>
              </a:rPr>
              <a:t>: To </a:t>
            </a:r>
            <a:r>
              <a:rPr lang="sv-SE" b="0" i="0" dirty="0" err="1">
                <a:cs typeface="Calibri"/>
              </a:rPr>
              <a:t>explain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briefly</a:t>
            </a:r>
            <a:r>
              <a:rPr lang="sv-SE" b="0" i="0" dirty="0">
                <a:cs typeface="Calibri"/>
              </a:rPr>
              <a:t> the </a:t>
            </a:r>
            <a:r>
              <a:rPr lang="sv-SE" b="0" i="0" dirty="0" err="1">
                <a:cs typeface="Calibri"/>
              </a:rPr>
              <a:t>work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done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locally</a:t>
            </a:r>
            <a:r>
              <a:rPr lang="sv-SE" b="0" i="0" dirty="0">
                <a:cs typeface="Calibri"/>
              </a:rPr>
              <a:t> by the board at the </a:t>
            </a:r>
            <a:r>
              <a:rPr lang="sv-SE" b="0" i="0" dirty="0" err="1">
                <a:cs typeface="Calibri"/>
              </a:rPr>
              <a:t>workplace</a:t>
            </a:r>
            <a:r>
              <a:rPr lang="sv-SE" b="0" i="0" dirty="0">
                <a:cs typeface="Calibri"/>
              </a:rPr>
              <a:t>. Talk </a:t>
            </a:r>
            <a:r>
              <a:rPr lang="sv-SE" b="0" i="0" dirty="0" err="1">
                <a:cs typeface="Calibri"/>
              </a:rPr>
              <a:t>about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both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current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issues</a:t>
            </a:r>
            <a:r>
              <a:rPr lang="sv-SE" b="0" i="0" dirty="0">
                <a:cs typeface="Calibri"/>
              </a:rPr>
              <a:t> and </a:t>
            </a:r>
            <a:r>
              <a:rPr lang="sv-SE" b="0" i="0" dirty="0" err="1">
                <a:cs typeface="Calibri"/>
              </a:rPr>
              <a:t>issues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that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always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require</a:t>
            </a:r>
            <a:r>
              <a:rPr lang="sv-SE" b="0" i="0" dirty="0">
                <a:cs typeface="Calibri"/>
              </a:rPr>
              <a:t> attention. The </a:t>
            </a:r>
            <a:r>
              <a:rPr lang="sv-SE" b="0" i="0" dirty="0" err="1">
                <a:cs typeface="Calibri"/>
              </a:rPr>
              <a:t>aim</a:t>
            </a:r>
            <a:r>
              <a:rPr lang="sv-SE" b="0" i="0" dirty="0">
                <a:cs typeface="Calibri"/>
              </a:rPr>
              <a:t> is to show the </a:t>
            </a:r>
            <a:r>
              <a:rPr lang="sv-SE" b="0" i="0" dirty="0" err="1">
                <a:cs typeface="Calibri"/>
              </a:rPr>
              <a:t>value</a:t>
            </a:r>
            <a:r>
              <a:rPr lang="sv-SE" b="0" i="0" dirty="0">
                <a:cs typeface="Calibri"/>
              </a:rPr>
              <a:t> to the </a:t>
            </a:r>
            <a:r>
              <a:rPr lang="sv-SE" b="0" i="0" dirty="0" err="1">
                <a:cs typeface="Calibri"/>
              </a:rPr>
              <a:t>members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of</a:t>
            </a:r>
            <a:r>
              <a:rPr lang="sv-SE" b="0" i="0" dirty="0">
                <a:cs typeface="Calibri"/>
              </a:rPr>
              <a:t> the </a:t>
            </a:r>
            <a:r>
              <a:rPr lang="sv-SE" b="0" i="0" dirty="0" err="1">
                <a:cs typeface="Calibri"/>
              </a:rPr>
              <a:t>trade</a:t>
            </a:r>
            <a:r>
              <a:rPr lang="sv-SE" b="0" i="0" dirty="0">
                <a:cs typeface="Calibri"/>
              </a:rPr>
              <a:t> union </a:t>
            </a:r>
            <a:r>
              <a:rPr lang="sv-SE" b="0" i="0" dirty="0" err="1">
                <a:cs typeface="Calibri"/>
              </a:rPr>
              <a:t>work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that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you</a:t>
            </a:r>
            <a:r>
              <a:rPr lang="sv-SE" b="0" i="0" dirty="0">
                <a:cs typeface="Calibri"/>
              </a:rPr>
              <a:t> do.</a:t>
            </a:r>
          </a:p>
          <a:p>
            <a:r>
              <a:rPr lang="sv-SE" b="1" i="0" dirty="0">
                <a:cs typeface="Calibri"/>
              </a:rPr>
              <a:t>Action</a:t>
            </a:r>
            <a:r>
              <a:rPr lang="sv-SE" b="0" i="0" dirty="0">
                <a:cs typeface="Calibri"/>
              </a:rPr>
              <a:t>: List 1-3 </a:t>
            </a:r>
            <a:r>
              <a:rPr lang="sv-SE" b="0" i="0" dirty="0" err="1">
                <a:cs typeface="Calibri"/>
              </a:rPr>
              <a:t>important</a:t>
            </a:r>
            <a:r>
              <a:rPr lang="sv-SE" b="0" i="0" dirty="0">
                <a:cs typeface="Calibri"/>
              </a:rPr>
              <a:t>/</a:t>
            </a:r>
            <a:r>
              <a:rPr lang="sv-SE" b="0" i="0" dirty="0" err="1">
                <a:cs typeface="Calibri"/>
              </a:rPr>
              <a:t>ongoing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local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issues</a:t>
            </a:r>
            <a:r>
              <a:rPr lang="sv-SE" b="0" i="0" dirty="0">
                <a:cs typeface="Calibri"/>
              </a:rPr>
              <a:t>. If </a:t>
            </a:r>
            <a:r>
              <a:rPr lang="sv-SE" b="0" i="0" dirty="0" err="1">
                <a:cs typeface="Calibri"/>
              </a:rPr>
              <a:t>you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have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more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than</a:t>
            </a:r>
            <a:r>
              <a:rPr lang="sv-SE" b="0" i="0" dirty="0">
                <a:cs typeface="Calibri"/>
              </a:rPr>
              <a:t> 3, try to limit </a:t>
            </a:r>
            <a:r>
              <a:rPr lang="sv-SE" b="0" i="0" dirty="0" err="1">
                <a:cs typeface="Calibri"/>
              </a:rPr>
              <a:t>yourself</a:t>
            </a:r>
            <a:r>
              <a:rPr lang="sv-SE" b="0" i="0" dirty="0">
                <a:cs typeface="Calibri"/>
              </a:rPr>
              <a:t> to </a:t>
            </a:r>
            <a:r>
              <a:rPr lang="sv-SE" b="0" i="0" dirty="0" err="1">
                <a:cs typeface="Calibri"/>
              </a:rPr>
              <a:t>three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that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you</a:t>
            </a:r>
            <a:r>
              <a:rPr lang="sv-SE" b="0" i="0" dirty="0">
                <a:cs typeface="Calibri"/>
              </a:rPr>
              <a:t> list on the </a:t>
            </a:r>
            <a:r>
              <a:rPr lang="sv-SE" b="0" i="0" dirty="0" err="1">
                <a:cs typeface="Calibri"/>
              </a:rPr>
              <a:t>slide</a:t>
            </a:r>
            <a:r>
              <a:rPr lang="sv-SE" b="0" i="0" dirty="0">
                <a:cs typeface="Calibri"/>
              </a:rPr>
              <a:t> and </a:t>
            </a:r>
            <a:r>
              <a:rPr lang="sv-SE" b="0" i="0" dirty="0" err="1">
                <a:cs typeface="Calibri"/>
              </a:rPr>
              <a:t>mention</a:t>
            </a:r>
            <a:r>
              <a:rPr lang="sv-SE" b="0" i="0" dirty="0">
                <a:cs typeface="Calibri"/>
              </a:rPr>
              <a:t> the </a:t>
            </a:r>
            <a:r>
              <a:rPr lang="sv-SE" b="0" i="0" dirty="0" err="1">
                <a:cs typeface="Calibri"/>
              </a:rPr>
              <a:t>others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without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having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them</a:t>
            </a:r>
            <a:r>
              <a:rPr lang="sv-SE" b="0" i="0" dirty="0">
                <a:cs typeface="Calibri"/>
              </a:rPr>
              <a:t> in </a:t>
            </a:r>
            <a:r>
              <a:rPr lang="sv-SE" b="0" i="0" dirty="0" err="1">
                <a:cs typeface="Calibri"/>
              </a:rPr>
              <a:t>writing</a:t>
            </a:r>
            <a:r>
              <a:rPr lang="sv-SE" b="0" i="0" dirty="0">
                <a:cs typeface="Calibri"/>
              </a:rPr>
              <a:t>. </a:t>
            </a:r>
            <a:r>
              <a:rPr lang="sv-SE" b="0" i="0" dirty="0" err="1">
                <a:cs typeface="Calibri"/>
              </a:rPr>
              <a:t>You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should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of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course</a:t>
            </a:r>
            <a:r>
              <a:rPr lang="sv-SE" b="0" i="0" dirty="0">
                <a:cs typeface="Calibri"/>
              </a:rPr>
              <a:t> focus on the </a:t>
            </a:r>
            <a:r>
              <a:rPr lang="sv-SE" b="0" i="0" dirty="0" err="1">
                <a:cs typeface="Calibri"/>
              </a:rPr>
              <a:t>matters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that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your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members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think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are</a:t>
            </a:r>
            <a:r>
              <a:rPr lang="sv-SE" b="0" i="0" dirty="0">
                <a:cs typeface="Calibri"/>
              </a:rPr>
              <a:t> importtant and </a:t>
            </a:r>
            <a:r>
              <a:rPr lang="sv-SE" b="0" i="0" dirty="0" err="1">
                <a:cs typeface="Calibri"/>
              </a:rPr>
              <a:t>how</a:t>
            </a:r>
            <a:r>
              <a:rPr lang="sv-SE" b="0" i="0" dirty="0">
                <a:cs typeface="Calibri"/>
              </a:rPr>
              <a:t> the </a:t>
            </a:r>
            <a:r>
              <a:rPr lang="sv-SE" b="0" i="0" dirty="0" err="1">
                <a:cs typeface="Calibri"/>
              </a:rPr>
              <a:t>issues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affect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them</a:t>
            </a:r>
            <a:r>
              <a:rPr lang="sv-SE" b="0" i="0" dirty="0">
                <a:cs typeface="Calibri"/>
              </a:rPr>
              <a:t>.</a:t>
            </a:r>
          </a:p>
          <a:p>
            <a:endParaRPr lang="sv-SE" b="0" i="0" dirty="0">
              <a:cs typeface="Calibri"/>
            </a:endParaRPr>
          </a:p>
          <a:p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r>
              <a:rPr lang="sv-SE" b="0" i="0" dirty="0">
                <a:cs typeface="Calibri"/>
              </a:rPr>
              <a:t>If </a:t>
            </a:r>
            <a:r>
              <a:rPr lang="sv-SE" b="0" i="0" dirty="0" err="1">
                <a:cs typeface="Calibri"/>
              </a:rPr>
              <a:t>you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would</a:t>
            </a:r>
            <a:r>
              <a:rPr lang="sv-SE" b="0" i="0" dirty="0">
                <a:cs typeface="Calibri"/>
              </a:rPr>
              <a:t> like to </a:t>
            </a:r>
            <a:r>
              <a:rPr lang="sv-SE" b="0" i="0" dirty="0" err="1">
                <a:cs typeface="Calibri"/>
              </a:rPr>
              <a:t>receive</a:t>
            </a:r>
            <a:r>
              <a:rPr lang="sv-SE" b="0" i="0" dirty="0">
                <a:cs typeface="Calibri"/>
              </a:rPr>
              <a:t> coaching </a:t>
            </a:r>
            <a:r>
              <a:rPr lang="sv-SE" b="0" i="0" dirty="0" err="1">
                <a:cs typeface="Calibri"/>
              </a:rPr>
              <a:t>about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how</a:t>
            </a:r>
            <a:r>
              <a:rPr lang="sv-SE" b="0" i="0" dirty="0">
                <a:cs typeface="Calibri"/>
              </a:rPr>
              <a:t> to </a:t>
            </a:r>
            <a:r>
              <a:rPr lang="sv-SE" b="0" i="0" dirty="0" err="1">
                <a:cs typeface="Calibri"/>
              </a:rPr>
              <a:t>formulate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your</a:t>
            </a:r>
            <a:r>
              <a:rPr lang="sv-SE" b="0" i="0" dirty="0">
                <a:cs typeface="Calibri"/>
              </a:rPr>
              <a:t> script, </a:t>
            </a:r>
            <a:r>
              <a:rPr lang="sv-SE" b="0" i="0" dirty="0" err="1">
                <a:cs typeface="Calibri"/>
              </a:rPr>
              <a:t>you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are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welcome</a:t>
            </a:r>
            <a:r>
              <a:rPr lang="sv-SE" b="0" i="0" dirty="0">
                <a:cs typeface="Calibri"/>
              </a:rPr>
              <a:t> to </a:t>
            </a:r>
            <a:r>
              <a:rPr lang="sv-SE" b="0" i="0" dirty="0" err="1">
                <a:cs typeface="Calibri"/>
              </a:rPr>
              <a:t>contact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us</a:t>
            </a:r>
            <a:r>
              <a:rPr lang="sv-SE" b="0" i="0" dirty="0">
                <a:cs typeface="Calibri"/>
              </a:rPr>
              <a:t> at anna.klaesson@sverigesingenjorer.se</a:t>
            </a:r>
            <a:r>
              <a:rPr lang="sv-SE" dirty="0">
                <a:cs typeface="Calibri"/>
              </a:rPr>
              <a:t>  or  daniel.jarblad@sverigesingenjorer.se. </a:t>
            </a:r>
            <a:endParaRPr lang="sv-SE" b="0" i="0" dirty="0">
              <a:cs typeface="Calibri"/>
            </a:endParaRPr>
          </a:p>
          <a:p>
            <a:endParaRPr lang="sv-SE" b="0" i="0" dirty="0">
              <a:cs typeface="Calibri"/>
            </a:endParaRPr>
          </a:p>
          <a:p>
            <a:r>
              <a:rPr lang="sv-SE" dirty="0">
                <a:cs typeface="Calibri"/>
              </a:rPr>
              <a:t>Try to </a:t>
            </a:r>
            <a:r>
              <a:rPr lang="sv-SE" dirty="0" err="1">
                <a:cs typeface="Calibri"/>
              </a:rPr>
              <a:t>use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phrases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that</a:t>
            </a:r>
            <a:r>
              <a:rPr lang="sv-SE" dirty="0">
                <a:cs typeface="Calibri"/>
              </a:rPr>
              <a:t> show the </a:t>
            </a:r>
            <a:r>
              <a:rPr lang="sv-SE" dirty="0" err="1">
                <a:cs typeface="Calibri"/>
              </a:rPr>
              <a:t>value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of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your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work</a:t>
            </a:r>
            <a:r>
              <a:rPr lang="sv-SE" dirty="0">
                <a:cs typeface="Calibri"/>
              </a:rPr>
              <a:t>, </a:t>
            </a:r>
            <a:r>
              <a:rPr lang="sv-SE" dirty="0" err="1">
                <a:cs typeface="Calibri"/>
              </a:rPr>
              <a:t>such</a:t>
            </a:r>
            <a:r>
              <a:rPr lang="sv-SE" dirty="0">
                <a:cs typeface="Calibri"/>
              </a:rPr>
              <a:t> as:</a:t>
            </a:r>
          </a:p>
          <a:p>
            <a:r>
              <a:rPr lang="sv-SE" dirty="0">
                <a:cs typeface="Calibri"/>
              </a:rPr>
              <a:t>"For </a:t>
            </a:r>
            <a:r>
              <a:rPr lang="sv-SE" dirty="0" err="1">
                <a:cs typeface="Calibri"/>
              </a:rPr>
              <a:t>you</a:t>
            </a:r>
            <a:r>
              <a:rPr lang="sv-SE" dirty="0">
                <a:cs typeface="Calibri"/>
              </a:rPr>
              <a:t>, </a:t>
            </a:r>
            <a:r>
              <a:rPr lang="sv-SE" dirty="0" err="1">
                <a:cs typeface="Calibri"/>
              </a:rPr>
              <a:t>this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means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that</a:t>
            </a:r>
            <a:r>
              <a:rPr lang="sv-SE" dirty="0">
                <a:cs typeface="Calibri"/>
              </a:rPr>
              <a:t>…” </a:t>
            </a:r>
          </a:p>
          <a:p>
            <a:r>
              <a:rPr lang="sv-SE" dirty="0">
                <a:cs typeface="Calibri"/>
              </a:rPr>
              <a:t>”In </a:t>
            </a:r>
            <a:r>
              <a:rPr lang="sv-SE" dirty="0" err="1">
                <a:cs typeface="Calibri"/>
              </a:rPr>
              <a:t>your</a:t>
            </a:r>
            <a:r>
              <a:rPr lang="sv-SE" dirty="0">
                <a:cs typeface="Calibri"/>
              </a:rPr>
              <a:t>/</a:t>
            </a:r>
            <a:r>
              <a:rPr lang="sv-SE" dirty="0" err="1">
                <a:cs typeface="Calibri"/>
              </a:rPr>
              <a:t>our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case</a:t>
            </a:r>
            <a:r>
              <a:rPr lang="sv-SE" dirty="0">
                <a:cs typeface="Calibri"/>
              </a:rPr>
              <a:t>, </a:t>
            </a:r>
            <a:r>
              <a:rPr lang="sv-SE" dirty="0" err="1">
                <a:cs typeface="Calibri"/>
              </a:rPr>
              <a:t>this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means</a:t>
            </a:r>
            <a:r>
              <a:rPr lang="sv-SE" dirty="0">
                <a:cs typeface="Calibri"/>
              </a:rPr>
              <a:t>…”</a:t>
            </a:r>
            <a:br>
              <a:rPr lang="sv-SE" dirty="0">
                <a:cs typeface="+mn-lt"/>
              </a:rPr>
            </a:br>
            <a:r>
              <a:rPr lang="sv-SE" dirty="0">
                <a:cs typeface="Calibri"/>
              </a:rPr>
              <a:t>”</a:t>
            </a:r>
            <a:r>
              <a:rPr lang="sv-SE" dirty="0" err="1">
                <a:cs typeface="Calibri"/>
              </a:rPr>
              <a:t>This</a:t>
            </a:r>
            <a:r>
              <a:rPr lang="sv-SE" dirty="0">
                <a:cs typeface="Calibri"/>
              </a:rPr>
              <a:t> has given </a:t>
            </a:r>
            <a:r>
              <a:rPr lang="sv-SE" dirty="0" err="1">
                <a:cs typeface="Calibri"/>
              </a:rPr>
              <a:t>us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more</a:t>
            </a:r>
            <a:r>
              <a:rPr lang="sv-SE" dirty="0">
                <a:cs typeface="Calibri"/>
              </a:rPr>
              <a:t>/</a:t>
            </a:r>
            <a:r>
              <a:rPr lang="sv-SE" dirty="0" err="1">
                <a:cs typeface="Calibri"/>
              </a:rPr>
              <a:t>better</a:t>
            </a:r>
            <a:r>
              <a:rPr lang="sv-SE" dirty="0">
                <a:cs typeface="Calibri"/>
              </a:rPr>
              <a:t>/</a:t>
            </a:r>
            <a:r>
              <a:rPr lang="sv-SE" dirty="0" err="1">
                <a:cs typeface="Calibri"/>
              </a:rPr>
              <a:t>greater</a:t>
            </a:r>
            <a:r>
              <a:rPr lang="sv-SE" dirty="0">
                <a:cs typeface="Calibri"/>
              </a:rPr>
              <a:t>…”</a:t>
            </a:r>
          </a:p>
          <a:p>
            <a:endParaRPr lang="sv-SE" dirty="0">
              <a:cs typeface="Calibri"/>
            </a:endParaRPr>
          </a:p>
          <a:p>
            <a:r>
              <a:rPr lang="sv-SE" dirty="0" err="1">
                <a:cs typeface="Calibri"/>
              </a:rPr>
              <a:t>Example</a:t>
            </a:r>
            <a:r>
              <a:rPr lang="sv-SE" dirty="0">
                <a:cs typeface="Calibri"/>
              </a:rPr>
              <a:t>: ”</a:t>
            </a:r>
            <a:r>
              <a:rPr lang="sv-SE" dirty="0" err="1">
                <a:cs typeface="Calibri"/>
              </a:rPr>
              <a:t>We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are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currently</a:t>
            </a:r>
            <a:r>
              <a:rPr lang="sv-SE" dirty="0">
                <a:cs typeface="Calibri"/>
              </a:rPr>
              <a:t> in a co-determination </a:t>
            </a:r>
            <a:r>
              <a:rPr lang="sv-SE" dirty="0" err="1">
                <a:cs typeface="Calibri"/>
              </a:rPr>
              <a:t>negotiation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with</a:t>
            </a:r>
            <a:r>
              <a:rPr lang="sv-SE" dirty="0">
                <a:cs typeface="Calibri"/>
              </a:rPr>
              <a:t> the </a:t>
            </a:r>
            <a:r>
              <a:rPr lang="sv-SE" dirty="0" err="1">
                <a:cs typeface="Calibri"/>
              </a:rPr>
              <a:t>company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where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we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are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pushing</a:t>
            </a:r>
            <a:r>
              <a:rPr lang="sv-SE" dirty="0">
                <a:cs typeface="Calibri"/>
              </a:rPr>
              <a:t> for </a:t>
            </a:r>
            <a:r>
              <a:rPr lang="sv-SE" dirty="0" err="1">
                <a:cs typeface="Calibri"/>
              </a:rPr>
              <a:t>more</a:t>
            </a:r>
            <a:r>
              <a:rPr lang="sv-SE" dirty="0">
                <a:cs typeface="Calibri"/>
              </a:rPr>
              <a:t> XXX, </a:t>
            </a:r>
            <a:r>
              <a:rPr lang="sv-SE" dirty="0" err="1">
                <a:cs typeface="Calibri"/>
              </a:rPr>
              <a:t>which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will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mean</a:t>
            </a:r>
            <a:r>
              <a:rPr lang="sv-SE" dirty="0">
                <a:cs typeface="Calibri"/>
              </a:rPr>
              <a:t> XXX for </a:t>
            </a:r>
            <a:r>
              <a:rPr lang="sv-SE" dirty="0" err="1">
                <a:cs typeface="Calibri"/>
              </a:rPr>
              <a:t>you</a:t>
            </a:r>
            <a:r>
              <a:rPr lang="sv-SE" dirty="0">
                <a:cs typeface="Calibri"/>
              </a:rPr>
              <a:t> and </a:t>
            </a:r>
            <a:r>
              <a:rPr lang="sv-SE" dirty="0" err="1">
                <a:cs typeface="Calibri"/>
              </a:rPr>
              <a:t>your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colleagues</a:t>
            </a:r>
            <a:r>
              <a:rPr lang="sv-SE" dirty="0">
                <a:cs typeface="Calibri"/>
              </a:rPr>
              <a:t>.”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875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emphasise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a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</a:t>
            </a:r>
            <a:r>
              <a:rPr lang="sv-SE" dirty="0" err="1"/>
              <a:t>qualification</a:t>
            </a:r>
            <a:r>
              <a:rPr lang="sv-SE" dirty="0"/>
              <a:t>,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(</a:t>
            </a:r>
            <a:r>
              <a:rPr lang="sv-SE" dirty="0" err="1"/>
              <a:t>should</a:t>
            </a:r>
            <a:r>
              <a:rPr lang="sv-SE" dirty="0"/>
              <a:t>) be a </a:t>
            </a:r>
            <a:r>
              <a:rPr lang="sv-SE" dirty="0" err="1"/>
              <a:t>member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Saco union. </a:t>
            </a:r>
            <a:r>
              <a:rPr lang="sv-SE" dirty="0" err="1"/>
              <a:t>It’s</a:t>
            </a:r>
            <a:r>
              <a:rPr lang="sv-SE" dirty="0"/>
              <a:t> </a:t>
            </a:r>
            <a:r>
              <a:rPr lang="sv-SE" dirty="0" err="1"/>
              <a:t>better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people</a:t>
            </a:r>
            <a:r>
              <a:rPr lang="sv-SE" dirty="0"/>
              <a:t> </a:t>
            </a:r>
            <a:r>
              <a:rPr lang="sv-SE" dirty="0" err="1"/>
              <a:t>apply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eligible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people</a:t>
            </a:r>
            <a:r>
              <a:rPr lang="sv-SE" dirty="0"/>
              <a:t>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eligible</a:t>
            </a:r>
            <a:r>
              <a:rPr lang="sv-SE" dirty="0"/>
              <a:t> do not </a:t>
            </a:r>
            <a:r>
              <a:rPr lang="sv-SE" dirty="0" err="1"/>
              <a:t>think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welcome</a:t>
            </a:r>
            <a:r>
              <a:rPr lang="sv-SE" dirty="0"/>
              <a:t>. </a:t>
            </a:r>
          </a:p>
          <a:p>
            <a:r>
              <a:rPr lang="sv-SE" dirty="0"/>
              <a:t>Action: </a:t>
            </a:r>
            <a:endParaRPr lang="sv-SE" dirty="0">
              <a:cs typeface="Calibri" panose="020F0502020204030204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dirty="0">
              <a:cs typeface="Calibri"/>
            </a:endParaRPr>
          </a:p>
          <a:p>
            <a:r>
              <a:rPr lang="sv-SE" dirty="0" err="1"/>
              <a:t>Anyone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at </a:t>
            </a:r>
            <a:r>
              <a:rPr lang="sv-SE" dirty="0" err="1"/>
              <a:t>least</a:t>
            </a:r>
            <a:r>
              <a:rPr lang="sv-SE" dirty="0"/>
              <a:t> </a:t>
            </a:r>
            <a:r>
              <a:rPr lang="sv-SE" dirty="0" err="1"/>
              <a:t>three</a:t>
            </a:r>
            <a:r>
              <a:rPr lang="sv-SE" dirty="0"/>
              <a:t> </a:t>
            </a:r>
            <a:r>
              <a:rPr lang="sv-SE" dirty="0" err="1"/>
              <a:t>years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studies </a:t>
            </a:r>
            <a:r>
              <a:rPr lang="sv-SE" dirty="0" err="1"/>
              <a:t>can</a:t>
            </a:r>
            <a:r>
              <a:rPr lang="sv-SE" dirty="0"/>
              <a:t> be a </a:t>
            </a:r>
            <a:r>
              <a:rPr lang="sv-SE" dirty="0" err="1"/>
              <a:t>member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Saco union, and </a:t>
            </a:r>
            <a:r>
              <a:rPr lang="sv-SE" dirty="0" err="1"/>
              <a:t>thus</a:t>
            </a:r>
            <a:r>
              <a:rPr lang="sv-SE" dirty="0"/>
              <a:t> Akademikerföreningen/the Association for </a:t>
            </a:r>
            <a:r>
              <a:rPr lang="sv-SE" dirty="0" err="1"/>
              <a:t>Graduate</a:t>
            </a:r>
            <a:r>
              <a:rPr lang="sv-SE" dirty="0"/>
              <a:t> </a:t>
            </a:r>
            <a:r>
              <a:rPr lang="sv-SE" dirty="0" err="1"/>
              <a:t>Professionals</a:t>
            </a:r>
            <a:r>
              <a:rPr lang="sv-SE" dirty="0"/>
              <a:t>. </a:t>
            </a:r>
            <a:r>
              <a:rPr lang="sv-SE" dirty="0" err="1"/>
              <a:t>Here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just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examples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people</a:t>
            </a:r>
            <a:r>
              <a:rPr lang="sv-SE" dirty="0"/>
              <a:t>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eligible</a:t>
            </a:r>
            <a:r>
              <a:rPr lang="sv-SE" dirty="0"/>
              <a:t> to </a:t>
            </a:r>
            <a:r>
              <a:rPr lang="sv-SE" dirty="0" err="1"/>
              <a:t>join</a:t>
            </a:r>
            <a:r>
              <a:rPr lang="sv-SE" dirty="0"/>
              <a:t> a Saco union and the association.</a:t>
            </a:r>
            <a:endParaRPr lang="sv-SE" dirty="0">
              <a:cs typeface="Calibri" panose="020F0502020204030204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7889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explain</a:t>
            </a:r>
            <a:r>
              <a:rPr lang="sv-SE" dirty="0"/>
              <a:t> to </a:t>
            </a:r>
            <a:r>
              <a:rPr lang="sv-SE" dirty="0" err="1"/>
              <a:t>those</a:t>
            </a:r>
            <a:r>
              <a:rPr lang="sv-SE" dirty="0"/>
              <a:t> </a:t>
            </a:r>
            <a:r>
              <a:rPr lang="sv-SE" dirty="0" err="1"/>
              <a:t>interested</a:t>
            </a:r>
            <a:r>
              <a:rPr lang="sv-SE" dirty="0"/>
              <a:t> in </a:t>
            </a:r>
            <a:r>
              <a:rPr lang="sv-SE" dirty="0" err="1"/>
              <a:t>joining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find</a:t>
            </a:r>
            <a:r>
              <a:rPr lang="sv-SE" dirty="0"/>
              <a:t> the right union. </a:t>
            </a:r>
          </a:p>
          <a:p>
            <a:r>
              <a:rPr lang="sv-SE" dirty="0"/>
              <a:t>Action: </a:t>
            </a:r>
            <a:endParaRPr lang="sv-SE" dirty="0">
              <a:cs typeface="Calibri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dirty="0"/>
          </a:p>
          <a:p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become</a:t>
            </a:r>
            <a:r>
              <a:rPr lang="sv-SE" dirty="0"/>
              <a:t> a </a:t>
            </a:r>
            <a:r>
              <a:rPr lang="sv-SE" dirty="0" err="1"/>
              <a:t>member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Akademikerförening/Association at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workplace</a:t>
            </a:r>
            <a:r>
              <a:rPr lang="sv-SE" dirty="0"/>
              <a:t> by </a:t>
            </a:r>
            <a:r>
              <a:rPr lang="sv-SE" dirty="0" err="1"/>
              <a:t>joining</a:t>
            </a:r>
            <a:r>
              <a:rPr lang="sv-SE" dirty="0"/>
              <a:t> a Saco union. If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unsure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which</a:t>
            </a:r>
            <a:r>
              <a:rPr lang="sv-SE" dirty="0"/>
              <a:t> union is the right </a:t>
            </a:r>
            <a:r>
              <a:rPr lang="sv-SE" dirty="0" err="1"/>
              <a:t>one</a:t>
            </a:r>
            <a:r>
              <a:rPr lang="sv-SE" dirty="0"/>
              <a:t> for </a:t>
            </a:r>
            <a:r>
              <a:rPr lang="sv-SE" dirty="0" err="1"/>
              <a:t>you</a:t>
            </a:r>
            <a:r>
              <a:rPr lang="sv-SE" dirty="0"/>
              <a:t>, visit </a:t>
            </a:r>
            <a:r>
              <a:rPr lang="sv-SE" dirty="0">
                <a:hlinkClick r:id="rId3"/>
              </a:rPr>
              <a:t>saco.se/</a:t>
            </a:r>
            <a:r>
              <a:rPr lang="sv-SE" dirty="0" err="1">
                <a:hlinkClick r:id="rId3"/>
              </a:rPr>
              <a:t>karriar</a:t>
            </a:r>
            <a:r>
              <a:rPr lang="sv-SE" dirty="0">
                <a:hlinkClick r:id="rId3"/>
              </a:rPr>
              <a:t>/hitta-ditt-</a:t>
            </a:r>
            <a:r>
              <a:rPr lang="sv-SE" dirty="0" err="1">
                <a:hlinkClick r:id="rId3"/>
              </a:rPr>
              <a:t>sacoforbund</a:t>
            </a:r>
            <a:r>
              <a:rPr lang="sv-SE" dirty="0">
                <a:hlinkClick r:id="rId3"/>
              </a:rPr>
              <a:t>/</a:t>
            </a:r>
            <a:r>
              <a:rPr lang="sv-SE" dirty="0"/>
              <a:t>  or talk to </a:t>
            </a:r>
            <a:r>
              <a:rPr lang="sv-SE" dirty="0" err="1"/>
              <a:t>us</a:t>
            </a:r>
            <a:r>
              <a:rPr lang="sv-SE" dirty="0"/>
              <a:t> and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be happy to </a:t>
            </a:r>
            <a:r>
              <a:rPr lang="sv-SE" dirty="0" err="1"/>
              <a:t>help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4992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explain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the Swedish </a:t>
            </a:r>
            <a:r>
              <a:rPr lang="sv-SE" dirty="0" err="1"/>
              <a:t>model</a:t>
            </a:r>
            <a:r>
              <a:rPr lang="sv-SE" dirty="0"/>
              <a:t> </a:t>
            </a:r>
            <a:r>
              <a:rPr lang="sv-SE" dirty="0" err="1"/>
              <a:t>works</a:t>
            </a:r>
            <a:endParaRPr lang="sv-SE" dirty="0">
              <a:cs typeface="Calibri"/>
            </a:endParaRPr>
          </a:p>
          <a:p>
            <a:r>
              <a:rPr lang="sv-SE" dirty="0"/>
              <a:t>Action: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think</a:t>
            </a:r>
            <a:r>
              <a:rPr lang="sv-SE" dirty="0"/>
              <a:t> </a:t>
            </a:r>
            <a:r>
              <a:rPr lang="sv-SE" dirty="0" err="1"/>
              <a:t>there</a:t>
            </a:r>
            <a:r>
              <a:rPr lang="sv-SE" dirty="0"/>
              <a:t> is a </a:t>
            </a:r>
            <a:r>
              <a:rPr lang="sv-SE" dirty="0" err="1"/>
              <a:t>need</a:t>
            </a:r>
            <a:r>
              <a:rPr lang="sv-SE" dirty="0"/>
              <a:t> to </a:t>
            </a:r>
            <a:r>
              <a:rPr lang="sv-SE" dirty="0" err="1"/>
              <a:t>explain</a:t>
            </a:r>
            <a:r>
              <a:rPr lang="sv-SE" dirty="0"/>
              <a:t> the Swedish </a:t>
            </a:r>
            <a:r>
              <a:rPr lang="sv-SE" dirty="0" err="1"/>
              <a:t>model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>
              <a:defRPr/>
            </a:pPr>
            <a:r>
              <a:rPr lang="en-US" dirty="0">
                <a:cs typeface="Calibri"/>
              </a:rPr>
              <a:t>Depending on the audience’s existing knowledge and understanding of the Swedish model and its advantages, e.g. with regard to independent trade unions, small number of conflicts, flexibility and more.</a:t>
            </a:r>
          </a:p>
          <a:p>
            <a:pPr>
              <a:defRPr/>
            </a:pPr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3521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explain</a:t>
            </a:r>
            <a:r>
              <a:rPr lang="sv-SE" dirty="0"/>
              <a:t> the relationship </a:t>
            </a:r>
            <a:r>
              <a:rPr lang="sv-SE" dirty="0" err="1"/>
              <a:t>between</a:t>
            </a:r>
            <a:r>
              <a:rPr lang="sv-SE" dirty="0"/>
              <a:t> the akademikerförening/association and the </a:t>
            </a:r>
            <a:r>
              <a:rPr lang="sv-SE" dirty="0" err="1"/>
              <a:t>members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various</a:t>
            </a:r>
            <a:r>
              <a:rPr lang="sv-SE" dirty="0"/>
              <a:t> Saco unions, as </a:t>
            </a:r>
            <a:r>
              <a:rPr lang="sv-SE" dirty="0" err="1"/>
              <a:t>well</a:t>
            </a:r>
            <a:r>
              <a:rPr lang="sv-SE" dirty="0"/>
              <a:t> as the relationship </a:t>
            </a:r>
            <a:r>
              <a:rPr lang="sv-SE" dirty="0" err="1"/>
              <a:t>with</a:t>
            </a:r>
            <a:r>
              <a:rPr lang="sv-SE" dirty="0"/>
              <a:t> the </a:t>
            </a:r>
            <a:r>
              <a:rPr lang="sv-SE" dirty="0" err="1"/>
              <a:t>employer</a:t>
            </a:r>
            <a:r>
              <a:rPr lang="sv-SE" dirty="0"/>
              <a:t> and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local</a:t>
            </a:r>
            <a:r>
              <a:rPr lang="sv-SE" dirty="0"/>
              <a:t> union associations at the </a:t>
            </a:r>
            <a:r>
              <a:rPr lang="sv-SE" dirty="0" err="1"/>
              <a:t>company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  <a:p>
            <a:endParaRPr lang="sv-SE" dirty="0"/>
          </a:p>
          <a:p>
            <a:r>
              <a:rPr lang="sv-SE" dirty="0"/>
              <a:t>Action: </a:t>
            </a:r>
            <a:r>
              <a:rPr lang="sv-SE" dirty="0" err="1"/>
              <a:t>Fill</a:t>
            </a:r>
            <a:r>
              <a:rPr lang="sv-SE" dirty="0"/>
              <a:t> in the </a:t>
            </a:r>
            <a:r>
              <a:rPr lang="sv-SE" dirty="0" err="1"/>
              <a:t>names</a:t>
            </a:r>
            <a:r>
              <a:rPr lang="sv-SE" dirty="0"/>
              <a:t> </a:t>
            </a:r>
            <a:r>
              <a:rPr lang="sv-SE" dirty="0" err="1"/>
              <a:t>according</a:t>
            </a:r>
            <a:r>
              <a:rPr lang="sv-SE" dirty="0"/>
              <a:t> to the unions at the </a:t>
            </a:r>
            <a:r>
              <a:rPr lang="sv-SE" dirty="0" err="1"/>
              <a:t>workplace</a:t>
            </a:r>
            <a:r>
              <a:rPr lang="sv-SE" dirty="0"/>
              <a:t> in </a:t>
            </a:r>
            <a:r>
              <a:rPr lang="sv-SE" dirty="0" err="1"/>
              <a:t>question</a:t>
            </a:r>
            <a:r>
              <a:rPr lang="sv-SE" dirty="0"/>
              <a:t>. </a:t>
            </a:r>
            <a:r>
              <a:rPr lang="sv-SE" dirty="0" err="1"/>
              <a:t>Include</a:t>
            </a:r>
            <a:r>
              <a:rPr lang="sv-SE" dirty="0"/>
              <a:t> </a:t>
            </a:r>
            <a:r>
              <a:rPr lang="sv-SE" dirty="0" err="1"/>
              <a:t>any</a:t>
            </a:r>
            <a:r>
              <a:rPr lang="sv-SE" dirty="0"/>
              <a:t>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local</a:t>
            </a:r>
            <a:r>
              <a:rPr lang="sv-SE" dirty="0"/>
              <a:t> union associations at the same </a:t>
            </a:r>
            <a:r>
              <a:rPr lang="sv-SE" dirty="0" err="1"/>
              <a:t>employer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dirty="0"/>
          </a:p>
          <a:p>
            <a:r>
              <a:rPr lang="sv-SE" dirty="0" err="1"/>
              <a:t>There</a:t>
            </a:r>
            <a:r>
              <a:rPr lang="sv-SE" dirty="0"/>
              <a:t> </a:t>
            </a:r>
            <a:r>
              <a:rPr lang="sv-SE" dirty="0" err="1"/>
              <a:t>may</a:t>
            </a:r>
            <a:r>
              <a:rPr lang="sv-SE" dirty="0"/>
              <a:t> be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local</a:t>
            </a:r>
            <a:r>
              <a:rPr lang="sv-SE" dirty="0"/>
              <a:t> </a:t>
            </a:r>
            <a:r>
              <a:rPr lang="sv-SE" dirty="0" err="1"/>
              <a:t>trade</a:t>
            </a:r>
            <a:r>
              <a:rPr lang="sv-SE" dirty="0"/>
              <a:t> union associations at the </a:t>
            </a:r>
            <a:r>
              <a:rPr lang="sv-SE" dirty="0" err="1"/>
              <a:t>company</a:t>
            </a:r>
            <a:r>
              <a:rPr lang="sv-SE" dirty="0"/>
              <a:t>.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shows </a:t>
            </a:r>
            <a:r>
              <a:rPr lang="sv-SE" dirty="0" err="1"/>
              <a:t>how</a:t>
            </a:r>
            <a:r>
              <a:rPr lang="sv-SE" dirty="0"/>
              <a:t> the </a:t>
            </a:r>
            <a:r>
              <a:rPr lang="sv-SE" dirty="0" err="1"/>
              <a:t>members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different Saco unions come </a:t>
            </a:r>
            <a:r>
              <a:rPr lang="sv-SE" dirty="0" err="1"/>
              <a:t>together</a:t>
            </a:r>
            <a:r>
              <a:rPr lang="sv-SE" dirty="0"/>
              <a:t> to form the Akademikerförening/Association for </a:t>
            </a:r>
            <a:r>
              <a:rPr lang="sv-SE" dirty="0" err="1"/>
              <a:t>Graduate</a:t>
            </a:r>
            <a:r>
              <a:rPr lang="sv-SE" dirty="0"/>
              <a:t> </a:t>
            </a:r>
            <a:r>
              <a:rPr lang="sv-SE" dirty="0" err="1"/>
              <a:t>Professionals</a:t>
            </a:r>
            <a:r>
              <a:rPr lang="sv-SE" dirty="0"/>
              <a:t> at the </a:t>
            </a:r>
            <a:r>
              <a:rPr lang="sv-SE" dirty="0" err="1"/>
              <a:t>company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6360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slide</a:t>
            </a:r>
            <a:r>
              <a:rPr lang="sv-SE" dirty="0"/>
              <a:t> is for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wish</a:t>
            </a:r>
            <a:r>
              <a:rPr lang="sv-SE" dirty="0"/>
              <a:t> and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believe</a:t>
            </a:r>
            <a:r>
              <a:rPr lang="sv-SE" dirty="0"/>
              <a:t> it is </a:t>
            </a:r>
            <a:r>
              <a:rPr lang="sv-SE" dirty="0" err="1"/>
              <a:t>necessary</a:t>
            </a:r>
            <a:r>
              <a:rPr lang="sv-SE" dirty="0"/>
              <a:t>. It </a:t>
            </a:r>
            <a:r>
              <a:rPr lang="sv-SE" dirty="0" err="1"/>
              <a:t>explains</a:t>
            </a:r>
            <a:r>
              <a:rPr lang="sv-SE" dirty="0"/>
              <a:t> the </a:t>
            </a:r>
            <a:r>
              <a:rPr lang="sv-SE" dirty="0" err="1"/>
              <a:t>relationshipbetween</a:t>
            </a:r>
            <a:r>
              <a:rPr lang="sv-SE" dirty="0"/>
              <a:t> </a:t>
            </a:r>
            <a:r>
              <a:rPr lang="sv-SE" dirty="0" err="1"/>
              <a:t>legislation</a:t>
            </a:r>
            <a:r>
              <a:rPr lang="sv-SE" dirty="0"/>
              <a:t>, </a:t>
            </a:r>
            <a:r>
              <a:rPr lang="sv-SE" dirty="0" err="1"/>
              <a:t>collective</a:t>
            </a:r>
            <a:r>
              <a:rPr lang="sv-SE" dirty="0"/>
              <a:t> </a:t>
            </a:r>
            <a:r>
              <a:rPr lang="sv-SE" dirty="0" err="1"/>
              <a:t>agreements</a:t>
            </a:r>
            <a:r>
              <a:rPr lang="sv-SE" dirty="0"/>
              <a:t> and </a:t>
            </a:r>
            <a:r>
              <a:rPr lang="sv-SE" dirty="0" err="1"/>
              <a:t>employment</a:t>
            </a:r>
            <a:r>
              <a:rPr lang="sv-SE" dirty="0"/>
              <a:t> </a:t>
            </a:r>
            <a:r>
              <a:rPr lang="sv-SE" dirty="0" err="1"/>
              <a:t>contracts</a:t>
            </a:r>
            <a:r>
              <a:rPr lang="sv-SE" dirty="0"/>
              <a:t>. It </a:t>
            </a:r>
            <a:r>
              <a:rPr lang="sv-SE" dirty="0" err="1"/>
              <a:t>also</a:t>
            </a:r>
            <a:r>
              <a:rPr lang="sv-SE" dirty="0"/>
              <a:t> shows the </a:t>
            </a:r>
            <a:r>
              <a:rPr lang="sv-SE" dirty="0" err="1"/>
              <a:t>importance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collective</a:t>
            </a:r>
            <a:r>
              <a:rPr lang="sv-SE" dirty="0"/>
              <a:t> </a:t>
            </a:r>
            <a:r>
              <a:rPr lang="sv-SE" dirty="0" err="1"/>
              <a:t>agreements</a:t>
            </a:r>
            <a:r>
              <a:rPr lang="sv-SE" dirty="0"/>
              <a:t>, </a:t>
            </a:r>
            <a:r>
              <a:rPr lang="sv-SE" dirty="0" err="1"/>
              <a:t>where</a:t>
            </a:r>
            <a:r>
              <a:rPr lang="sv-SE" dirty="0"/>
              <a:t> the union </a:t>
            </a:r>
            <a:r>
              <a:rPr lang="sv-SE" dirty="0" err="1"/>
              <a:t>ishas</a:t>
            </a:r>
            <a:r>
              <a:rPr lang="sv-SE" dirty="0"/>
              <a:t> the </a:t>
            </a:r>
            <a:r>
              <a:rPr lang="sv-SE" dirty="0" err="1"/>
              <a:t>possíbility</a:t>
            </a:r>
            <a:r>
              <a:rPr lang="sv-SE" dirty="0"/>
              <a:t> to </a:t>
            </a:r>
            <a:r>
              <a:rPr lang="sv-SE" dirty="0" err="1"/>
              <a:t>change</a:t>
            </a:r>
            <a:r>
              <a:rPr lang="sv-SE" dirty="0"/>
              <a:t> provisions </a:t>
            </a:r>
            <a:r>
              <a:rPr lang="sv-SE" dirty="0" err="1"/>
              <a:t>regulated</a:t>
            </a:r>
            <a:r>
              <a:rPr lang="sv-SE" dirty="0"/>
              <a:t> by </a:t>
            </a:r>
            <a:r>
              <a:rPr lang="sv-SE" dirty="0" err="1"/>
              <a:t>law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  <a:p>
            <a:endParaRPr lang="sv-SE" dirty="0"/>
          </a:p>
          <a:p>
            <a:r>
              <a:rPr lang="sv-SE" dirty="0"/>
              <a:t>Action: </a:t>
            </a:r>
            <a:endParaRPr lang="sv-SE" dirty="0">
              <a:cs typeface="Calibri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err="1">
                <a:solidFill>
                  <a:schemeClr val="tx1"/>
                </a:solidFill>
                <a:effectLst/>
              </a:rPr>
              <a:t>When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it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comes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to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your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rights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and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benefits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at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work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,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certain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matters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are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regulated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by </a:t>
            </a:r>
            <a:r>
              <a:rPr lang="sv-SE" sz="1200" b="1" kern="1200" dirty="0" err="1">
                <a:solidFill>
                  <a:schemeClr val="tx1"/>
                </a:solidFill>
                <a:effectLst/>
              </a:rPr>
              <a:t>laws</a:t>
            </a:r>
            <a:r>
              <a:rPr lang="sv-SE" sz="1200" b="1" kern="1200" dirty="0">
                <a:solidFill>
                  <a:schemeClr val="tx1"/>
                </a:solidFill>
                <a:effectLst/>
              </a:rPr>
              <a:t>.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The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laws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apply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to all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people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employed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in Sweden.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However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, it is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quite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a small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number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of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things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that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are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regulated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by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labour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law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, and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these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can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often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be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regarded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as minimum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levels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.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Instead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,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many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and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better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benefits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are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regulated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by </a:t>
            </a:r>
            <a:r>
              <a:rPr lang="sv-SE" sz="1200" b="1" kern="1200" dirty="0" err="1">
                <a:solidFill>
                  <a:schemeClr val="tx1"/>
                </a:solidFill>
                <a:effectLst/>
              </a:rPr>
              <a:t>collective</a:t>
            </a:r>
            <a:r>
              <a:rPr lang="sv-SE" sz="1200" b="1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b="1" kern="1200" dirty="0" err="1">
                <a:solidFill>
                  <a:schemeClr val="tx1"/>
                </a:solidFill>
                <a:effectLst/>
              </a:rPr>
              <a:t>agreements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.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There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are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collective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agreements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that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cover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entire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sectors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, and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there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may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be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complementary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collective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agreements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that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only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apply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at a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specific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company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. </a:t>
            </a:r>
            <a:endParaRPr lang="sv-SE" sz="1200" kern="1200" baseline="0" dirty="0">
              <a:solidFill>
                <a:schemeClr val="tx1"/>
              </a:solidFill>
              <a:effectLst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baseline="0" dirty="0"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baseline="0" dirty="0">
                <a:solidFill>
                  <a:schemeClr val="tx1"/>
                </a:solidFill>
                <a:effectLst/>
              </a:rPr>
              <a:t>*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Say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something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about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the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collective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agreement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at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your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workplace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.</a:t>
            </a:r>
            <a:endParaRPr lang="sv-SE" sz="1200" kern="1200" baseline="0" dirty="0">
              <a:solidFill>
                <a:schemeClr val="tx1"/>
              </a:solidFill>
              <a:effectLst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baseline="0" dirty="0">
              <a:solidFill>
                <a:schemeClr val="tx1"/>
              </a:solidFill>
              <a:effectLst/>
            </a:endParaRPr>
          </a:p>
          <a:p>
            <a:pPr>
              <a:defRPr/>
            </a:pP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Additionally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,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can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make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agreements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with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your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manager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about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certain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benefits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beyond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thióse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of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the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collective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agreement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, and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these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are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regulated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by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your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b="1" kern="1200" baseline="0" dirty="0" err="1">
                <a:solidFill>
                  <a:schemeClr val="tx1"/>
                </a:solidFill>
                <a:effectLst/>
              </a:rPr>
              <a:t>employment</a:t>
            </a:r>
            <a:r>
              <a:rPr lang="sv-SE" sz="1200" b="1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b="1" kern="1200" baseline="0" dirty="0" err="1">
                <a:solidFill>
                  <a:schemeClr val="tx1"/>
                </a:solidFill>
                <a:effectLst/>
              </a:rPr>
              <a:t>contract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. The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basic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rule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is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that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can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always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agree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better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conditions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than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those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stipulated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by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law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or the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collective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agreement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,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but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never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worse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conditions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. For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example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, the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law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says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that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everyone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has the right to 25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days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of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paid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annual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leave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,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but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the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collective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agreement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may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include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rules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providing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more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days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, and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can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reach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agreement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with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your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manager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about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even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more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days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in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your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employment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contract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. </a:t>
            </a:r>
          </a:p>
          <a:p>
            <a:pPr>
              <a:defRPr/>
            </a:pPr>
            <a:r>
              <a:rPr lang="sv-SE" sz="1200" kern="1200" baseline="0" dirty="0">
                <a:solidFill>
                  <a:schemeClr val="tx1"/>
                </a:solidFill>
                <a:effectLst/>
              </a:rPr>
              <a:t>The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company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may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also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have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a set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of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b="1" kern="1200" baseline="0" dirty="0" err="1">
                <a:solidFill>
                  <a:schemeClr val="tx1"/>
                </a:solidFill>
                <a:effectLst/>
              </a:rPr>
              <a:t>policies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covering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different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matters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and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benefits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229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highlight</a:t>
            </a:r>
            <a:r>
              <a:rPr lang="sv-SE" dirty="0"/>
              <a:t> the </a:t>
            </a:r>
            <a:r>
              <a:rPr lang="sv-SE" dirty="0" err="1"/>
              <a:t>reasons</a:t>
            </a:r>
            <a:r>
              <a:rPr lang="sv-SE" dirty="0"/>
              <a:t> </a:t>
            </a:r>
            <a:r>
              <a:rPr lang="sv-SE" dirty="0" err="1"/>
              <a:t>why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think</a:t>
            </a:r>
            <a:r>
              <a:rPr lang="sv-SE" dirty="0"/>
              <a:t> </a:t>
            </a:r>
            <a:r>
              <a:rPr lang="sv-SE" dirty="0" err="1"/>
              <a:t>it’s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is </a:t>
            </a:r>
            <a:r>
              <a:rPr lang="sv-SE" dirty="0" err="1"/>
              <a:t>rewarded</a:t>
            </a:r>
            <a:r>
              <a:rPr lang="sv-SE" dirty="0"/>
              <a:t>;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investment in </a:t>
            </a:r>
            <a:r>
              <a:rPr lang="sv-SE" dirty="0" err="1"/>
              <a:t>education</a:t>
            </a:r>
            <a:r>
              <a:rPr lang="sv-SE" dirty="0"/>
              <a:t> makes </a:t>
            </a:r>
            <a:r>
              <a:rPr lang="sv-SE" dirty="0" err="1"/>
              <a:t>you</a:t>
            </a:r>
            <a:r>
              <a:rPr lang="sv-SE" dirty="0"/>
              <a:t> a </a:t>
            </a:r>
            <a:r>
              <a:rPr lang="sv-SE" dirty="0" err="1"/>
              <a:t>valuable</a:t>
            </a:r>
            <a:r>
              <a:rPr lang="sv-SE" dirty="0"/>
              <a:t> asset to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employer</a:t>
            </a:r>
            <a:r>
              <a:rPr lang="sv-SE" dirty="0"/>
              <a:t>. </a:t>
            </a:r>
            <a:endParaRPr lang="sv-SE" dirty="0">
              <a:cs typeface="Calibri"/>
            </a:endParaRPr>
          </a:p>
          <a:p>
            <a:endParaRPr lang="sv-SE" dirty="0"/>
          </a:p>
          <a:p>
            <a:r>
              <a:rPr lang="sv-SE" dirty="0"/>
              <a:t>Action: </a:t>
            </a:r>
            <a:endParaRPr lang="sv-SE" dirty="0">
              <a:cs typeface="Calibri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Three fundamental </a:t>
            </a:r>
            <a:r>
              <a:rPr lang="sv-SE" dirty="0" err="1"/>
              <a:t>issues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Saco, the Saco unions and the </a:t>
            </a:r>
            <a:r>
              <a:rPr lang="sv-SE" dirty="0" err="1"/>
              <a:t>local</a:t>
            </a:r>
            <a:r>
              <a:rPr lang="sv-SE" dirty="0"/>
              <a:t> Association focus on at different </a:t>
            </a:r>
            <a:r>
              <a:rPr lang="sv-SE" dirty="0" err="1"/>
              <a:t>levels</a:t>
            </a:r>
            <a:r>
              <a:rPr lang="sv-SE" dirty="0"/>
              <a:t>. </a:t>
            </a:r>
            <a:endParaRPr lang="sv-SE" dirty="0">
              <a:cs typeface="Calibri"/>
            </a:endParaRPr>
          </a:p>
          <a:p>
            <a:pPr>
              <a:defRPr/>
            </a:pPr>
            <a:endParaRPr lang="en-US" dirty="0">
              <a:cs typeface="Calibri"/>
            </a:endParaRPr>
          </a:p>
          <a:p>
            <a:pPr>
              <a:defRPr/>
            </a:pPr>
            <a:r>
              <a:rPr lang="en-US" dirty="0">
                <a:cs typeface="Calibri"/>
              </a:rPr>
              <a:t>Explain in more detail and describe how they relate to the work that you do locally.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7402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265047-E2BD-0E43-866C-CCA4CEC95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409A430-B12F-194F-AE50-45202CBF8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A09D930-094C-D24F-9931-CA8E9AD97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11E7BCB-6DC2-8F4C-8959-62588D261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48E727-054E-A241-B1E8-BEC2F326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0869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F7EA7B-25CA-984D-9802-7331ABAA8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783EA5B-F9FB-8C45-9A8C-5B20121EA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F40435-1511-F64D-AB01-E56AF776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549D319-FE9C-344E-AE7A-12C4CB2C0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507CCF6-00A2-6744-B4B1-9F23B8773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6013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61C0C84-019C-EA4D-A081-BA0B46B841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EE000DA-A50B-AE4D-8B14-F10D848B3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09D6687-F1C8-CD46-AA5E-4B7D1E81E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3E605F3-C9EE-DC4F-A6E8-15496DC30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656D89-31EB-EF43-81B4-AED78586B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065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5F9B87-33BF-8E4F-827D-79A12D363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D624038-C6DE-6D41-A311-6BF410DA0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F23127B-F6B7-F942-916F-03CD08BD1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D56AED2-5D69-F247-A863-AFF9964F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E7121A-23D3-3249-92D6-4932331AF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452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0A017E-9C6A-0B42-8794-0239EEFE3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7A5FBD9-D4A2-CD40-B2FA-C702EC55E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259B1DF-EF68-9E48-ADC0-7F8D2D8F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AAE776-3B5E-434A-99DA-1C00CA40C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61C5F5E-8C9F-C04E-AC94-A2F2026E8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434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8851D3-1959-9F45-AAFE-CF217C394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B86940-B77F-3E45-A4CF-C83BA87F8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45F8B01-B28A-DB40-9997-14141DC94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1F88D78-AB83-0C45-9792-F4566350F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FDBB2F9-FD12-ED42-8215-1DAD3664E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53AF085-CA20-964B-9B81-FA43BD0AF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5786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B0EC20-E794-CE4D-B3C0-1A94AA205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17BCE9D-8008-C749-A92F-47FE67570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2AB6F14-48FE-F44B-BC7A-D5B057DB5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84B5BC6-E51B-D747-9EE8-B0DCC7666E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E2447EB-2857-1445-9876-A7CF3EB28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A1AACA6-390D-D049-81A5-FA666D784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902DDE2-0B4C-4F4E-8530-7D5C3DA99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1277DA0-6209-3447-A8C1-9AAAB2F17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8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56B037-D620-DC49-BD84-D4EAED114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04DF84A-820F-1045-B2E1-951E5B2AC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1F3754D-45E9-4945-81F9-A3F812F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C5DEED-C081-2240-93AC-04BAB25B2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955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63335C0-6DBC-B44D-ACD1-1D33E161D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BD55272-7A56-3147-8B84-090778FE4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A1B077E-7F2B-C946-9AFF-2A71CAF7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39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464C7F-F17F-1B4E-A62D-E23A9D223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C7DB84-73B0-2E47-BD44-E7456F285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9CB9031-85AA-5E40-B9A1-886647BEA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DCC421A-B689-C14C-9E3A-50D5BAC70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013F445-442B-1745-8816-57B7B079A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2952BC7-AAE0-7A4D-A1A5-7CCE816A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7883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6BAD88-D321-564A-AE91-8A2B56FBC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28677B4-9FB4-1B4C-ACB7-9E6EE8FB4C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6414D0D-C2EF-2545-A7E0-1584134C1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ADADFA9-EE8F-7D42-AC10-49E9AFCF1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E74150-DD11-1E43-A8E4-C00CAA9C1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3252A4A-8384-7845-B0AD-858FD688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712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0CA5BF5-84BE-AE4B-BABF-1CDE07542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1F002F3-98CE-3E40-A8B9-0F055255C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AC8A869-859C-6945-A8A6-8AB5614F65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91D4C8B-7193-5649-9C79-85FCF3275E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AA5A354-899B-1C46-928D-0B5EF1818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272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saco.se/karriar/hitta-ditt-sacoforbund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C5C008BD-2001-D14E-BCF1-E93BE8E77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err="1"/>
              <a:t>This</a:t>
            </a:r>
            <a:r>
              <a:rPr lang="sv-SE" dirty="0"/>
              <a:t> presentation template is </a:t>
            </a:r>
            <a:r>
              <a:rPr lang="sv-SE" dirty="0" err="1"/>
              <a:t>designed</a:t>
            </a:r>
            <a:r>
              <a:rPr lang="sv-SE" dirty="0"/>
              <a:t> for </a:t>
            </a:r>
            <a:r>
              <a:rPr lang="sv-SE" dirty="0" err="1"/>
              <a:t>use</a:t>
            </a:r>
            <a:r>
              <a:rPr lang="sv-SE" dirty="0"/>
              <a:t> by </a:t>
            </a:r>
            <a:r>
              <a:rPr lang="sv-SE" dirty="0" err="1"/>
              <a:t>elected</a:t>
            </a:r>
            <a:r>
              <a:rPr lang="sv-SE" dirty="0"/>
              <a:t> representatives.</a:t>
            </a:r>
            <a:br>
              <a:rPr lang="sv-SE" dirty="0"/>
            </a:br>
            <a:br>
              <a:rPr lang="sv-SE" dirty="0"/>
            </a:br>
            <a:r>
              <a:rPr lang="sv-SE" dirty="0" err="1"/>
              <a:t>Please</a:t>
            </a:r>
            <a:r>
              <a:rPr lang="sv-SE" dirty="0"/>
              <a:t> note </a:t>
            </a:r>
            <a:r>
              <a:rPr lang="sv-SE" dirty="0" err="1"/>
              <a:t>that</a:t>
            </a:r>
            <a:r>
              <a:rPr lang="sv-SE" dirty="0"/>
              <a:t> it is not </a:t>
            </a:r>
            <a:r>
              <a:rPr lang="sv-SE" dirty="0" err="1"/>
              <a:t>complete</a:t>
            </a:r>
            <a:r>
              <a:rPr lang="sv-SE" dirty="0"/>
              <a:t> </a:t>
            </a:r>
            <a:r>
              <a:rPr lang="sv-SE" dirty="0" err="1"/>
              <a:t>until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added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local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and </a:t>
            </a:r>
            <a:r>
              <a:rPr lang="sv-SE" dirty="0" err="1"/>
              <a:t>activities</a:t>
            </a:r>
            <a:r>
              <a:rPr lang="sv-SE" dirty="0"/>
              <a:t>. All text </a:t>
            </a:r>
            <a:r>
              <a:rPr lang="sv-SE" dirty="0" err="1"/>
              <a:t>highlighted</a:t>
            </a:r>
            <a:r>
              <a:rPr lang="sv-SE" dirty="0"/>
              <a:t> in </a:t>
            </a:r>
            <a:r>
              <a:rPr lang="sv-SE" dirty="0">
                <a:highlight>
                  <a:srgbClr val="FFFF00"/>
                </a:highlight>
              </a:rPr>
              <a:t>YELLOW</a:t>
            </a:r>
            <a:r>
              <a:rPr lang="sv-SE" dirty="0"/>
              <a:t> is to be </a:t>
            </a:r>
            <a:r>
              <a:rPr lang="sv-SE" dirty="0" err="1"/>
              <a:t>adapted</a:t>
            </a:r>
            <a:r>
              <a:rPr lang="sv-SE" dirty="0"/>
              <a:t> for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own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.</a:t>
            </a:r>
            <a:br>
              <a:rPr lang="sv-SE" dirty="0"/>
            </a:br>
            <a:br>
              <a:rPr lang="sv-SE" dirty="0"/>
            </a:br>
            <a:r>
              <a:rPr lang="sv-SE" dirty="0" err="1"/>
              <a:t>Instructions</a:t>
            </a:r>
            <a:r>
              <a:rPr lang="sv-SE" dirty="0"/>
              <a:t> for </a:t>
            </a:r>
            <a:r>
              <a:rPr lang="sv-SE" dirty="0" err="1"/>
              <a:t>each</a:t>
            </a:r>
            <a:r>
              <a:rPr lang="sv-SE" dirty="0"/>
              <a:t> </a:t>
            </a:r>
            <a:r>
              <a:rPr lang="sv-SE" dirty="0" err="1"/>
              <a:t>slide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found</a:t>
            </a:r>
            <a:r>
              <a:rPr lang="sv-SE" dirty="0"/>
              <a:t> in the </a:t>
            </a:r>
            <a:r>
              <a:rPr lang="sv-SE" dirty="0" err="1"/>
              <a:t>accompanying</a:t>
            </a:r>
            <a:r>
              <a:rPr lang="sv-SE" dirty="0"/>
              <a:t> </a:t>
            </a:r>
            <a:r>
              <a:rPr lang="sv-SE" dirty="0" err="1"/>
              <a:t>notes</a:t>
            </a:r>
            <a:r>
              <a:rPr lang="sv-SE" dirty="0"/>
              <a:t>.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8499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/>
          <a:lstStyle/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levels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D1D4A83-EE6B-8048-B01F-E824FF58ED5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38200" y="1818481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10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/>
          <a:lstStyle/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membership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06FC3B2-2C46-433F-A46A-EDD85BDF3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775" y="1772967"/>
            <a:ext cx="9039168" cy="436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60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0FB6F8-8705-1C4A-AB67-71526BC7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1376"/>
            <a:ext cx="5004970" cy="1311276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Welcome to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Akademikerföreningen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Company X</a:t>
            </a:r>
            <a:endParaRPr lang="sv-SE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1465285-71FD-CB40-9E53-28D17F848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Join today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 by visiting saco.se/</a:t>
            </a:r>
            <a:r>
              <a:rPr lang="en-US" dirty="0" err="1"/>
              <a:t>karriar</a:t>
            </a:r>
            <a:r>
              <a:rPr lang="en-US" dirty="0"/>
              <a:t>/</a:t>
            </a:r>
            <a:r>
              <a:rPr lang="en-US" dirty="0" err="1"/>
              <a:t>hitta-ditt-sacoforbund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 ask us for more information</a:t>
            </a:r>
          </a:p>
        </p:txBody>
      </p:sp>
      <p:pic>
        <p:nvPicPr>
          <p:cNvPr id="5" name="Platshållare för innehåll 8">
            <a:extLst>
              <a:ext uri="{FF2B5EF4-FFF2-40B4-BE49-F238E27FC236}">
                <a16:creationId xmlns:a16="http://schemas.microsoft.com/office/drawing/2014/main" id="{A214810C-7DE1-DF43-B80F-453995321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79EA81F-A5C1-8842-9926-82AD8442D358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latshållare för innehåll 6" descr="En bild som visar ritning&#10;&#10;Automatiskt genererad beskrivning">
            <a:extLst>
              <a:ext uri="{FF2B5EF4-FFF2-40B4-BE49-F238E27FC236}">
                <a16:creationId xmlns:a16="http://schemas.microsoft.com/office/drawing/2014/main" id="{876481A6-BEAC-204F-B40C-9BBDAA9979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62085" y="1656884"/>
            <a:ext cx="5004970" cy="421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20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skärmbild, ritning&#10;&#10;Automatiskt genererad beskrivning">
            <a:extLst>
              <a:ext uri="{FF2B5EF4-FFF2-40B4-BE49-F238E27FC236}">
                <a16:creationId xmlns:a16="http://schemas.microsoft.com/office/drawing/2014/main" id="{5A1855CD-A005-0842-92C7-19C1AD68F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71588"/>
            <a:ext cx="12214965" cy="864197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0ECA328-BDF6-3746-9DB1-FD2717756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sv-SE" dirty="0" err="1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</a:t>
            </a:r>
            <a:r>
              <a:rPr lang="sv-SE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sv-SE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again</a:t>
            </a:r>
            <a:r>
              <a:rPr lang="sv-SE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soon</a:t>
            </a:r>
            <a:r>
              <a:rPr lang="sv-SE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4D71D1D-C551-4E49-9E61-852897BB72C7}"/>
              </a:ext>
            </a:extLst>
          </p:cNvPr>
          <p:cNvSpPr/>
          <p:nvPr/>
        </p:nvSpPr>
        <p:spPr>
          <a:xfrm>
            <a:off x="1524000" y="287954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www.saco.se/foretaget</a:t>
            </a:r>
          </a:p>
          <a:p>
            <a:r>
              <a:rPr lang="en-US" dirty="0">
                <a:highlight>
                  <a:srgbClr val="FFFF00"/>
                </a:highlight>
              </a:rPr>
              <a:t>brevlada.af@foretaget.com</a:t>
            </a:r>
          </a:p>
          <a:p>
            <a:r>
              <a:rPr lang="en-US" dirty="0">
                <a:highlight>
                  <a:srgbClr val="FFFF00"/>
                </a:highlight>
              </a:rPr>
              <a:t>Tel: XXX-XXXXXXX</a:t>
            </a:r>
          </a:p>
          <a:p>
            <a:r>
              <a:rPr lang="en-US" dirty="0" err="1">
                <a:highlight>
                  <a:srgbClr val="FFFF00"/>
                </a:highlight>
              </a:rPr>
              <a:t>akademikerforeningen.foretaget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Office: Building X, room XX</a:t>
            </a:r>
          </a:p>
        </p:txBody>
      </p:sp>
    </p:spTree>
    <p:extLst>
      <p:ext uri="{BB962C8B-B14F-4D97-AF65-F5344CB8AC3E}">
        <p14:creationId xmlns:p14="http://schemas.microsoft.com/office/powerpoint/2010/main" val="368392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skärmbild, ritning&#10;&#10;Automatiskt genererad beskrivning">
            <a:extLst>
              <a:ext uri="{FF2B5EF4-FFF2-40B4-BE49-F238E27FC236}">
                <a16:creationId xmlns:a16="http://schemas.microsoft.com/office/drawing/2014/main" id="{5A1855CD-A005-0842-92C7-19C1AD68F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71588"/>
            <a:ext cx="12214965" cy="864197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0ECA328-BDF6-3746-9DB1-FD2717756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Akademikerföreningen – </a:t>
            </a:r>
            <a:br>
              <a:rPr lang="sv-SE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4400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Association for </a:t>
            </a:r>
            <a:r>
              <a:rPr lang="sv-SE" sz="4400" dirty="0" err="1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Graduate</a:t>
            </a:r>
            <a:r>
              <a:rPr lang="sv-SE" sz="4400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4400" dirty="0" err="1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Professionals</a:t>
            </a:r>
            <a:endParaRPr lang="sv-SE" sz="4400" dirty="0">
              <a:solidFill>
                <a:srgbClr val="008E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4D71D1D-C551-4E49-9E61-852897BB72C7}"/>
              </a:ext>
            </a:extLst>
          </p:cNvPr>
          <p:cNvSpPr/>
          <p:nvPr/>
        </p:nvSpPr>
        <p:spPr>
          <a:xfrm>
            <a:off x="1524000" y="2879547"/>
            <a:ext cx="6585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/>
              <a:t>Represents</a:t>
            </a:r>
            <a:r>
              <a:rPr lang="sv-SE" dirty="0"/>
              <a:t> all </a:t>
            </a:r>
            <a:r>
              <a:rPr lang="sv-SE" dirty="0" err="1"/>
              <a:t>members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Saco unions </a:t>
            </a:r>
            <a:r>
              <a:rPr lang="sv-SE" dirty="0" err="1"/>
              <a:t>employed</a:t>
            </a:r>
            <a:r>
              <a:rPr lang="sv-SE" dirty="0"/>
              <a:t> at</a:t>
            </a:r>
          </a:p>
          <a:p>
            <a:r>
              <a:rPr lang="sv-SE" dirty="0">
                <a:highlight>
                  <a:srgbClr val="FFFF00"/>
                </a:highlight>
              </a:rPr>
              <a:t>Company X</a:t>
            </a:r>
          </a:p>
          <a:p>
            <a:endParaRPr lang="sv-SE" dirty="0"/>
          </a:p>
          <a:p>
            <a:r>
              <a:rPr lang="sv-SE" dirty="0">
                <a:highlight>
                  <a:srgbClr val="FFFF00"/>
                </a:highlight>
              </a:rPr>
              <a:t>Contact </a:t>
            </a:r>
            <a:r>
              <a:rPr lang="sv-SE" dirty="0" err="1">
                <a:highlight>
                  <a:srgbClr val="FFFF00"/>
                </a:highlight>
              </a:rPr>
              <a:t>details</a:t>
            </a:r>
            <a:r>
              <a:rPr lang="sv-SE" dirty="0">
                <a:highlight>
                  <a:srgbClr val="FFFF00"/>
                </a:highlight>
              </a:rPr>
              <a:t> </a:t>
            </a:r>
            <a:r>
              <a:rPr lang="sv-SE" dirty="0" err="1">
                <a:highlight>
                  <a:srgbClr val="FFFF00"/>
                </a:highlight>
              </a:rPr>
              <a:t>of</a:t>
            </a:r>
            <a:r>
              <a:rPr lang="sv-SE" dirty="0">
                <a:highlight>
                  <a:srgbClr val="FFFF00"/>
                </a:highlight>
              </a:rPr>
              <a:t> the </a:t>
            </a:r>
            <a:r>
              <a:rPr lang="sv-SE" dirty="0" err="1">
                <a:highlight>
                  <a:srgbClr val="FFFF00"/>
                </a:highlight>
              </a:rPr>
              <a:t>workplace</a:t>
            </a:r>
            <a:r>
              <a:rPr lang="sv-SE" dirty="0">
                <a:highlight>
                  <a:srgbClr val="FFFF00"/>
                </a:highlight>
              </a:rPr>
              <a:t> association board.</a:t>
            </a:r>
          </a:p>
        </p:txBody>
      </p:sp>
    </p:spTree>
    <p:extLst>
      <p:ext uri="{BB962C8B-B14F-4D97-AF65-F5344CB8AC3E}">
        <p14:creationId xmlns:p14="http://schemas.microsoft.com/office/powerpoint/2010/main" val="3443904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09748" cy="1325563"/>
          </a:xfrm>
        </p:spPr>
        <p:txBody>
          <a:bodyPr/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the Association at </a:t>
            </a:r>
            <a:r>
              <a:rPr lang="sv-SE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Company X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C5C008BD-2001-D14E-BCF1-E93BE8E77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err="1"/>
              <a:t>Current</a:t>
            </a:r>
            <a:r>
              <a:rPr lang="sv-SE" dirty="0"/>
              <a:t> </a:t>
            </a:r>
            <a:r>
              <a:rPr lang="sv-SE" dirty="0" err="1"/>
              <a:t>local</a:t>
            </a:r>
            <a:r>
              <a:rPr lang="sv-SE" dirty="0"/>
              <a:t> </a:t>
            </a:r>
            <a:r>
              <a:rPr lang="sv-SE" dirty="0" err="1"/>
              <a:t>issues</a:t>
            </a:r>
            <a:r>
              <a:rPr lang="sv-SE" dirty="0"/>
              <a:t>:</a:t>
            </a:r>
          </a:p>
          <a:p>
            <a:r>
              <a:rPr lang="sv-SE" dirty="0" err="1">
                <a:highlight>
                  <a:srgbClr val="FFFF00"/>
                </a:highlight>
              </a:rPr>
              <a:t>Issue</a:t>
            </a:r>
            <a:r>
              <a:rPr lang="sv-SE" dirty="0">
                <a:highlight>
                  <a:srgbClr val="FFFF00"/>
                </a:highlight>
              </a:rPr>
              <a:t> 1</a:t>
            </a:r>
          </a:p>
          <a:p>
            <a:r>
              <a:rPr lang="sv-SE" dirty="0" err="1">
                <a:highlight>
                  <a:srgbClr val="FFFF00"/>
                </a:highlight>
              </a:rPr>
              <a:t>Issue</a:t>
            </a:r>
            <a:r>
              <a:rPr lang="sv-SE" dirty="0">
                <a:highlight>
                  <a:srgbClr val="FFFF00"/>
                </a:highlight>
              </a:rPr>
              <a:t> 2</a:t>
            </a:r>
          </a:p>
          <a:p>
            <a:r>
              <a:rPr lang="sv-SE" dirty="0" err="1">
                <a:highlight>
                  <a:srgbClr val="FFFF00"/>
                </a:highlight>
              </a:rPr>
              <a:t>Issue</a:t>
            </a:r>
            <a:r>
              <a:rPr lang="sv-SE" dirty="0">
                <a:highlight>
                  <a:srgbClr val="FFFF00"/>
                </a:highlight>
              </a:rPr>
              <a:t> 3</a:t>
            </a:r>
          </a:p>
          <a:p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9988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>
            <a:normAutofit/>
          </a:bodyPr>
          <a:lstStyle/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be a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member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a Saco union? </a:t>
            </a:r>
            <a:b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(&amp; Akademikerföreningen)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C5434435-3B66-4166-AF1C-6969913132B3}"/>
              </a:ext>
            </a:extLst>
          </p:cNvPr>
          <p:cNvGrpSpPr/>
          <p:nvPr/>
        </p:nvGrpSpPr>
        <p:grpSpPr>
          <a:xfrm>
            <a:off x="1275071" y="2264152"/>
            <a:ext cx="8260097" cy="3508255"/>
            <a:chOff x="1275071" y="2264152"/>
            <a:chExt cx="8260097" cy="3508255"/>
          </a:xfrm>
        </p:grpSpPr>
        <p:pic>
          <p:nvPicPr>
            <p:cNvPr id="4" name="Bildobjekt 3" descr="En bild som visar leksak&#10;&#10;Automatiskt genererad beskrivning">
              <a:extLst>
                <a:ext uri="{FF2B5EF4-FFF2-40B4-BE49-F238E27FC236}">
                  <a16:creationId xmlns:a16="http://schemas.microsoft.com/office/drawing/2014/main" id="{5C3B183B-AB50-4786-BF58-3DE535CDF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5071" y="2264152"/>
              <a:ext cx="8260097" cy="3508255"/>
            </a:xfrm>
            <a:prstGeom prst="rect">
              <a:avLst/>
            </a:prstGeom>
          </p:spPr>
        </p:pic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966E0379-3B14-482A-B2A4-566F0D734433}"/>
                </a:ext>
              </a:extLst>
            </p:cNvPr>
            <p:cNvSpPr/>
            <p:nvPr/>
          </p:nvSpPr>
          <p:spPr>
            <a:xfrm>
              <a:off x="2458720" y="5039360"/>
              <a:ext cx="198112" cy="121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789585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/>
          <a:lstStyle/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Find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the right union for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latshållare för innehåll 3">
            <a:hlinkClick r:id="rId4"/>
            <a:extLst>
              <a:ext uri="{FF2B5EF4-FFF2-40B4-BE49-F238E27FC236}">
                <a16:creationId xmlns:a16="http://schemas.microsoft.com/office/drawing/2014/main" id="{61063743-6460-C04D-B024-6BB8E56FE2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/>
        </p:blipFill>
        <p:spPr>
          <a:xfrm>
            <a:off x="1025702" y="1278477"/>
            <a:ext cx="9372601" cy="4839302"/>
          </a:xfr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2692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/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The Swedish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– central och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25A49F38-8457-495B-B033-03D8D30F9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727" y="1840480"/>
            <a:ext cx="8522225" cy="368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62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45805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/>
          <a:lstStyle/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organised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C3FA039-C818-2547-8960-21DBB5268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6288" y="1825625"/>
            <a:ext cx="84148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sv-SE" dirty="0">
                <a:highlight>
                  <a:srgbClr val="FFFF00"/>
                </a:highlight>
              </a:rPr>
              <a:t>Company X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	Akademikerföreningen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workplace</a:t>
            </a:r>
            <a:r>
              <a:rPr lang="sv-SE" dirty="0"/>
              <a:t> </a:t>
            </a:r>
          </a:p>
          <a:p>
            <a:pPr marL="0" indent="0">
              <a:buNone/>
            </a:pPr>
            <a:r>
              <a:rPr lang="sv-SE" dirty="0"/>
              <a:t>	union associations</a:t>
            </a:r>
          </a:p>
        </p:txBody>
      </p:sp>
      <p:graphicFrame>
        <p:nvGraphicFramePr>
          <p:cNvPr id="3" name="Tabell 4">
            <a:extLst>
              <a:ext uri="{FF2B5EF4-FFF2-40B4-BE49-F238E27FC236}">
                <a16:creationId xmlns:a16="http://schemas.microsoft.com/office/drawing/2014/main" id="{A7F56478-451F-496E-9BCD-34E4F1602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645172"/>
              </p:ext>
            </p:extLst>
          </p:nvPr>
        </p:nvGraphicFramePr>
        <p:xfrm>
          <a:off x="7865382" y="3465789"/>
          <a:ext cx="2294970" cy="246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4970">
                  <a:extLst>
                    <a:ext uri="{9D8B030D-6E8A-4147-A177-3AD203B41FA5}">
                      <a16:colId xmlns:a16="http://schemas.microsoft.com/office/drawing/2014/main" val="2124371684"/>
                    </a:ext>
                  </a:extLst>
                </a:gridCol>
              </a:tblGrid>
              <a:tr h="278617">
                <a:tc>
                  <a:txBody>
                    <a:bodyPr/>
                    <a:lstStyle/>
                    <a:p>
                      <a:r>
                        <a:rPr lang="sv-SE" sz="1400" dirty="0"/>
                        <a:t>Saco unions at </a:t>
                      </a:r>
                      <a:r>
                        <a:rPr lang="sv-SE" sz="1400" dirty="0" err="1"/>
                        <a:t>our</a:t>
                      </a:r>
                      <a:r>
                        <a:rPr lang="sv-SE" sz="1400" dirty="0"/>
                        <a:t> </a:t>
                      </a:r>
                      <a:r>
                        <a:rPr lang="sv-SE" sz="1400" dirty="0" err="1"/>
                        <a:t>workplace</a:t>
                      </a:r>
                      <a:r>
                        <a:rPr lang="sv-SE" sz="1400" dirty="0"/>
                        <a:t>: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609860749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r>
                        <a:rPr lang="sv-SE" sz="1400" dirty="0">
                          <a:highlight>
                            <a:srgbClr val="FFFF00"/>
                          </a:highlight>
                        </a:rPr>
                        <a:t>Union 1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4196468086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r>
                        <a:rPr lang="sv-SE" sz="1400" dirty="0">
                          <a:highlight>
                            <a:srgbClr val="FFFF00"/>
                          </a:highlight>
                        </a:rPr>
                        <a:t>Union 2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4290235852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r>
                        <a:rPr lang="sv-SE" sz="1400" dirty="0">
                          <a:highlight>
                            <a:srgbClr val="FFFF00"/>
                          </a:highlight>
                        </a:rPr>
                        <a:t>Union 3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1827011327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r>
                        <a:rPr lang="sv-SE" sz="1400" dirty="0">
                          <a:highlight>
                            <a:srgbClr val="FFFF00"/>
                          </a:highlight>
                        </a:rPr>
                        <a:t>Union 4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2918022462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r>
                        <a:rPr lang="sv-SE" sz="1400" dirty="0">
                          <a:highlight>
                            <a:srgbClr val="FFFF00"/>
                          </a:highlight>
                        </a:rPr>
                        <a:t>Union 5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2214613576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r>
                        <a:rPr lang="sv-SE" sz="1400" dirty="0">
                          <a:highlight>
                            <a:srgbClr val="FFFF00"/>
                          </a:highlight>
                        </a:rPr>
                        <a:t>Union 6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686306785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r>
                        <a:rPr lang="sv-SE" sz="1400" dirty="0">
                          <a:highlight>
                            <a:srgbClr val="FFFF00"/>
                          </a:highlight>
                        </a:rPr>
                        <a:t>Union 7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1684167285"/>
                  </a:ext>
                </a:extLst>
              </a:tr>
            </a:tbl>
          </a:graphicData>
        </a:graphic>
      </p:graphicFrame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D2DC174E-97D8-49A2-9021-D042E6681E10}"/>
              </a:ext>
            </a:extLst>
          </p:cNvPr>
          <p:cNvCxnSpPr>
            <a:cxnSpLocks/>
          </p:cNvCxnSpPr>
          <p:nvPr/>
        </p:nvCxnSpPr>
        <p:spPr>
          <a:xfrm>
            <a:off x="2416629" y="3040743"/>
            <a:ext cx="0" cy="1585264"/>
          </a:xfrm>
          <a:prstGeom prst="line">
            <a:avLst/>
          </a:prstGeom>
          <a:ln w="190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A968A33F-7035-4639-B5E0-D205594D40F2}"/>
              </a:ext>
            </a:extLst>
          </p:cNvPr>
          <p:cNvCxnSpPr/>
          <p:nvPr/>
        </p:nvCxnSpPr>
        <p:spPr>
          <a:xfrm>
            <a:off x="2416629" y="3600196"/>
            <a:ext cx="50074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pilkoppling 20">
            <a:extLst>
              <a:ext uri="{FF2B5EF4-FFF2-40B4-BE49-F238E27FC236}">
                <a16:creationId xmlns:a16="http://schemas.microsoft.com/office/drawing/2014/main" id="{CD5020E0-6F6B-4BAC-8743-828C597E9B2F}"/>
              </a:ext>
            </a:extLst>
          </p:cNvPr>
          <p:cNvCxnSpPr/>
          <p:nvPr/>
        </p:nvCxnSpPr>
        <p:spPr>
          <a:xfrm>
            <a:off x="2416629" y="4626007"/>
            <a:ext cx="50074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pilkoppling 22">
            <a:extLst>
              <a:ext uri="{FF2B5EF4-FFF2-40B4-BE49-F238E27FC236}">
                <a16:creationId xmlns:a16="http://schemas.microsoft.com/office/drawing/2014/main" id="{B7A32612-ED08-459B-B726-8756F3BF3F9C}"/>
              </a:ext>
            </a:extLst>
          </p:cNvPr>
          <p:cNvCxnSpPr>
            <a:cxnSpLocks/>
          </p:cNvCxnSpPr>
          <p:nvPr/>
        </p:nvCxnSpPr>
        <p:spPr>
          <a:xfrm>
            <a:off x="6935371" y="3600196"/>
            <a:ext cx="69893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90662E0C-3966-7A45-AF09-5B609C100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38" y="1347765"/>
            <a:ext cx="1488120" cy="1611589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27E706A4-85FB-F143-938C-ACCD6DAD9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562" y="3433147"/>
            <a:ext cx="1703967" cy="132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35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/>
          <a:lstStyle/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Law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collective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agreement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contract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6669BB2-8426-4438-82EF-E9F0FDB13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747" y="2102305"/>
            <a:ext cx="6769345" cy="355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49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/>
          <a:lstStyle/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must be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rewarded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C5C008BD-2001-D14E-BCF1-E93BE8E77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to </a:t>
            </a:r>
            <a:r>
              <a:rPr lang="sv-SE" dirty="0" err="1"/>
              <a:t>ensure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receive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share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value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create</a:t>
            </a:r>
            <a:endParaRPr lang="sv-SE" dirty="0"/>
          </a:p>
          <a:p>
            <a:pPr marL="285750" indent="-285750"/>
            <a:endParaRPr lang="sv-SE" dirty="0"/>
          </a:p>
          <a:p>
            <a:pPr marL="285750" indent="-285750"/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to </a:t>
            </a:r>
            <a:r>
              <a:rPr lang="sv-SE" dirty="0" err="1"/>
              <a:t>safeguard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rights</a:t>
            </a:r>
            <a:r>
              <a:rPr lang="sv-SE" dirty="0"/>
              <a:t> and interests</a:t>
            </a:r>
          </a:p>
          <a:p>
            <a:endParaRPr lang="sv-SE" dirty="0"/>
          </a:p>
          <a:p>
            <a:pPr marL="285750" indent="-285750"/>
            <a:r>
              <a:rPr lang="sv-SE" dirty="0" err="1"/>
              <a:t>We</a:t>
            </a:r>
            <a:r>
              <a:rPr lang="sv-SE" dirty="0"/>
              <a:t> monitor </a:t>
            </a:r>
            <a:r>
              <a:rPr lang="sv-SE" dirty="0" err="1"/>
              <a:t>that</a:t>
            </a:r>
            <a:r>
              <a:rPr lang="sv-SE" dirty="0"/>
              <a:t> the </a:t>
            </a:r>
            <a:r>
              <a:rPr lang="sv-SE" dirty="0" err="1"/>
              <a:t>company</a:t>
            </a:r>
            <a:r>
              <a:rPr lang="sv-SE" dirty="0"/>
              <a:t> </a:t>
            </a:r>
            <a:r>
              <a:rPr lang="sv-SE" dirty="0" err="1"/>
              <a:t>treats</a:t>
            </a:r>
            <a:r>
              <a:rPr lang="sv-SE" dirty="0"/>
              <a:t> </a:t>
            </a:r>
            <a:r>
              <a:rPr lang="sv-SE" dirty="0" err="1"/>
              <a:t>its</a:t>
            </a:r>
            <a:r>
              <a:rPr lang="sv-SE" dirty="0"/>
              <a:t> </a:t>
            </a:r>
            <a:r>
              <a:rPr lang="sv-SE" dirty="0" err="1"/>
              <a:t>most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 </a:t>
            </a:r>
            <a:r>
              <a:rPr lang="sv-SE" dirty="0" err="1"/>
              <a:t>resource</a:t>
            </a:r>
            <a:r>
              <a:rPr lang="sv-SE" dirty="0"/>
              <a:t> – </a:t>
            </a:r>
            <a:r>
              <a:rPr lang="sv-SE" dirty="0" err="1"/>
              <a:t>its</a:t>
            </a:r>
            <a:r>
              <a:rPr lang="sv-SE" dirty="0"/>
              <a:t> </a:t>
            </a:r>
            <a:r>
              <a:rPr lang="sv-SE" dirty="0" err="1"/>
              <a:t>staff</a:t>
            </a:r>
            <a:r>
              <a:rPr lang="sv-SE" dirty="0"/>
              <a:t> – in a </a:t>
            </a:r>
            <a:r>
              <a:rPr lang="sv-SE" dirty="0" err="1"/>
              <a:t>sustainable</a:t>
            </a:r>
            <a:r>
              <a:rPr lang="sv-SE" dirty="0"/>
              <a:t> </a:t>
            </a:r>
            <a:r>
              <a:rPr lang="sv-SE" dirty="0" err="1"/>
              <a:t>way</a:t>
            </a:r>
            <a:r>
              <a:rPr lang="sv-SE" dirty="0"/>
              <a:t>. </a:t>
            </a:r>
          </a:p>
          <a:p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8308170"/>
      </p:ext>
    </p:extLst>
  </p:cSld>
  <p:clrMapOvr>
    <a:masterClrMapping/>
  </p:clrMapOvr>
</p:sld>
</file>

<file path=ppt/theme/theme1.xml><?xml version="1.0" encoding="utf-8"?>
<a:theme xmlns:a="http://schemas.openxmlformats.org/drawingml/2006/main" name="Anpassad formgivning">
  <a:themeElements>
    <a:clrScheme name="Blågrö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578BD38D2482A45B259B10CD24C2698" ma:contentTypeVersion="12" ma:contentTypeDescription="Skapa ett nytt dokument." ma:contentTypeScope="" ma:versionID="6df72a2cfc41b53fa35e46bdca97e805">
  <xsd:schema xmlns:xsd="http://www.w3.org/2001/XMLSchema" xmlns:xs="http://www.w3.org/2001/XMLSchema" xmlns:p="http://schemas.microsoft.com/office/2006/metadata/properties" xmlns:ns2="338166e3-3174-4fc2-9c17-16a589e3932d" xmlns:ns3="dd1234b8-a07f-4315-b19a-b24e42894ecf" targetNamespace="http://schemas.microsoft.com/office/2006/metadata/properties" ma:root="true" ma:fieldsID="3ef544192101ee3b1e9a3fe739815f21" ns2:_="" ns3:_="">
    <xsd:import namespace="338166e3-3174-4fc2-9c17-16a589e3932d"/>
    <xsd:import namespace="dd1234b8-a07f-4315-b19a-b24e42894e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8166e3-3174-4fc2-9c17-16a589e393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234b8-a07f-4315-b19a-b24e42894e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FF1931-8747-415F-9ADD-9E40C9993C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CCA816-6C64-433E-99ED-ED822353F92A}"/>
</file>

<file path=customXml/itemProps3.xml><?xml version="1.0" encoding="utf-8"?>
<ds:datastoreItem xmlns:ds="http://schemas.openxmlformats.org/officeDocument/2006/customXml" ds:itemID="{4FF183AD-D3E4-4A2D-9E5D-303BB1DD0C4F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5ff12dd7-f5bb-4993-b69d-066e041c3dab"/>
    <ds:schemaRef ds:uri="173d0dbd-baba-4be0-8d69-87ad32c8193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11577</TotalTime>
  <Words>1893</Words>
  <Application>Microsoft Office PowerPoint</Application>
  <PresentationFormat>Bredbild</PresentationFormat>
  <Paragraphs>188</Paragraphs>
  <Slides>13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6" baseType="lpstr">
      <vt:lpstr>Arial</vt:lpstr>
      <vt:lpstr>Calibri</vt:lpstr>
      <vt:lpstr>Anpassad formgivning</vt:lpstr>
      <vt:lpstr>PowerPoint-presentation</vt:lpstr>
      <vt:lpstr>Akademikerföreningen –  The Association for Graduate Professionals</vt:lpstr>
      <vt:lpstr>The work of the Association at Company X</vt:lpstr>
      <vt:lpstr>Who can be a member of a Saco union?  (&amp; Akademikerföreningen)</vt:lpstr>
      <vt:lpstr>Find the right union for you</vt:lpstr>
      <vt:lpstr>The Swedish model – central och local</vt:lpstr>
      <vt:lpstr>How we are organised</vt:lpstr>
      <vt:lpstr>Law – collective agreement - contract</vt:lpstr>
      <vt:lpstr>Education must be rewarded</vt:lpstr>
      <vt:lpstr>We work at three levels</vt:lpstr>
      <vt:lpstr>Your membership</vt:lpstr>
      <vt:lpstr>Welcome to  Akademikerföreningen at  Company X</vt:lpstr>
      <vt:lpstr>See you again soon!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Microsoft Office User</dc:creator>
  <cp:lastModifiedBy>Anna Klaesson</cp:lastModifiedBy>
  <cp:revision>14</cp:revision>
  <dcterms:created xsi:type="dcterms:W3CDTF">2018-11-27T12:02:14Z</dcterms:created>
  <dcterms:modified xsi:type="dcterms:W3CDTF">2021-07-02T07:07:11Z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0x010100F578BD38D2482A45B259B10CD24C2698</vt:lpwstr>
  </property>
</Properties>
</file>