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7"/>
  </p:notesMasterIdLst>
  <p:handoutMasterIdLst>
    <p:handoutMasterId r:id="rId18"/>
  </p:handoutMasterIdLst>
  <p:sldIdLst>
    <p:sldId id="264" r:id="rId5"/>
    <p:sldId id="298" r:id="rId6"/>
    <p:sldId id="297" r:id="rId7"/>
    <p:sldId id="299" r:id="rId8"/>
    <p:sldId id="296" r:id="rId9"/>
    <p:sldId id="302" r:id="rId10"/>
    <p:sldId id="268" r:id="rId11"/>
    <p:sldId id="290" r:id="rId12"/>
    <p:sldId id="288" r:id="rId13"/>
    <p:sldId id="303" r:id="rId14"/>
    <p:sldId id="304" r:id="rId15"/>
    <p:sldId id="271" r:id="rId16"/>
  </p:sldIdLst>
  <p:sldSz cx="12192000" cy="6858000"/>
  <p:notesSz cx="6858000" cy="9144000"/>
  <p:embeddedFontLst>
    <p:embeddedFont>
      <p:font typeface="Arial Nova" panose="020B0504020202020204" pitchFamily="34" charset="0"/>
      <p:regular r:id="rId19"/>
      <p:bold r:id="rId20"/>
      <p:italic r:id="rId21"/>
      <p:boldItalic r:id="rId22"/>
    </p:embeddedFont>
    <p:embeddedFont>
      <p:font typeface="Helvetica" panose="020B0604020202020204" pitchFamily="34" charset="0"/>
      <p:regular r:id="rId23"/>
      <p:bold r:id="rId24"/>
      <p:italic r:id="rId25"/>
      <p:boldItalic r:id="rId26"/>
    </p:embeddedFont>
    <p:embeddedFont>
      <p:font typeface="PT Serif" panose="020A0603040505020204" pitchFamily="18" charset="0"/>
      <p:regular r:id="rId27"/>
      <p:bold r:id="rId28"/>
      <p:italic r:id="rId29"/>
      <p:boldItalic r:id="rId30"/>
    </p:embeddedFont>
    <p:embeddedFont>
      <p:font typeface="Segoe UI" panose="020B0502040204020203" pitchFamily="34" charset="0"/>
      <p:regular r:id="rId31"/>
      <p:bold r:id="rId32"/>
      <p:italic r:id="rId33"/>
      <p:boldItalic r:id="rId34"/>
    </p:embeddedFont>
    <p:embeddedFont>
      <p:font typeface="Sveriges Ingenjorer Medium" panose="00000600000000000000" pitchFamily="50" charset="0"/>
      <p:regular r:id="rId35"/>
      <p:italic r:id="rId3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6190"/>
    <a:srgbClr val="627784"/>
    <a:srgbClr val="7B878E"/>
    <a:srgbClr val="B1C3C9"/>
    <a:srgbClr val="E36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D05BCE-E0FF-4285-A70D-F559DB637EAE}" v="9" dt="2026-08-05T13:23:53.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6" autoAdjust="0"/>
    <p:restoredTop sz="79620" autoAdjust="0"/>
  </p:normalViewPr>
  <p:slideViewPr>
    <p:cSldViewPr snapToGrid="0" showGuides="1">
      <p:cViewPr varScale="1">
        <p:scale>
          <a:sx n="71" d="100"/>
          <a:sy n="71" d="100"/>
        </p:scale>
        <p:origin x="68" y="2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96"/>
    </p:cViewPr>
  </p:sorter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openxmlformats.org/officeDocument/2006/relationships/font" Target="fonts/font8.fntdata"/><Relationship Id="rId39" Type="http://schemas.openxmlformats.org/officeDocument/2006/relationships/theme" Target="theme/theme1.xml"/><Relationship Id="rId21" Type="http://schemas.openxmlformats.org/officeDocument/2006/relationships/font" Target="fonts/font3.fntdata"/><Relationship Id="rId34" Type="http://schemas.openxmlformats.org/officeDocument/2006/relationships/font" Target="fonts/font16.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font" Target="fonts/font11.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6.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 Lindström" userId="7d0ae223-63a9-4818-9594-c72a18bffeeb" providerId="ADAL" clId="{B94A8507-78DD-43A9-8975-5FC604D07E7E}"/>
    <pc:docChg chg="addSld modSld">
      <pc:chgData name="Karin Lindström" userId="7d0ae223-63a9-4818-9594-c72a18bffeeb" providerId="ADAL" clId="{B94A8507-78DD-43A9-8975-5FC604D07E7E}" dt="2026-08-05T13:22:48.958" v="6"/>
      <pc:docMkLst>
        <pc:docMk/>
      </pc:docMkLst>
      <pc:sldChg chg="modSp add">
        <pc:chgData name="Karin Lindström" userId="7d0ae223-63a9-4818-9594-c72a18bffeeb" providerId="ADAL" clId="{B94A8507-78DD-43A9-8975-5FC604D07E7E}" dt="2026-08-05T13:19:03.931" v="2"/>
        <pc:sldMkLst>
          <pc:docMk/>
          <pc:sldMk cId="2393195927" sldId="303"/>
        </pc:sldMkLst>
        <pc:spChg chg="mod">
          <ac:chgData name="Karin Lindström" userId="7d0ae223-63a9-4818-9594-c72a18bffeeb" providerId="ADAL" clId="{B94A8507-78DD-43A9-8975-5FC604D07E7E}" dt="2026-08-05T13:19:03.931" v="2"/>
          <ac:spMkLst>
            <pc:docMk/>
            <pc:sldMk cId="2393195927" sldId="303"/>
            <ac:spMk id="11" creationId="{75BDCC3D-B2D2-49FA-7D9B-8F0039365678}"/>
          </ac:spMkLst>
        </pc:spChg>
      </pc:sldChg>
      <pc:sldChg chg="modSp add">
        <pc:chgData name="Karin Lindström" userId="7d0ae223-63a9-4818-9594-c72a18bffeeb" providerId="ADAL" clId="{B94A8507-78DD-43A9-8975-5FC604D07E7E}" dt="2026-08-05T13:22:48.958" v="6"/>
        <pc:sldMkLst>
          <pc:docMk/>
          <pc:sldMk cId="388982545" sldId="304"/>
        </pc:sldMkLst>
        <pc:spChg chg="mod">
          <ac:chgData name="Karin Lindström" userId="7d0ae223-63a9-4818-9594-c72a18bffeeb" providerId="ADAL" clId="{B94A8507-78DD-43A9-8975-5FC604D07E7E}" dt="2026-08-05T13:22:48.958" v="6"/>
          <ac:spMkLst>
            <pc:docMk/>
            <pc:sldMk cId="388982545" sldId="304"/>
            <ac:spMk id="11" creationId="{37CDF321-D9E2-D580-5DE5-CC411ECEC06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4C8E9C-E9AA-9B42-9642-FC76C3EC06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0F1B776-7C41-F046-8A6C-5C74D426C2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E094-2018-8242-B5B9-0DAE34586326}" type="datetimeFigureOut">
              <a:rPr lang="sv-SE" smtClean="0"/>
              <a:t>2026-08-05</a:t>
            </a:fld>
            <a:endParaRPr lang="sv-SE"/>
          </a:p>
        </p:txBody>
      </p:sp>
      <p:sp>
        <p:nvSpPr>
          <p:cNvPr id="4" name="Platshållare för sidfot 3">
            <a:extLst>
              <a:ext uri="{FF2B5EF4-FFF2-40B4-BE49-F238E27FC236}">
                <a16:creationId xmlns:a16="http://schemas.microsoft.com/office/drawing/2014/main" id="{B2F5F1CB-F725-284E-84BB-56B95B6C55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1206E71-2A0B-C044-AF5E-D653066FCA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C6FB3-2158-A649-91E2-0D21B747B041}" type="slidenum">
              <a:rPr lang="sv-SE" smtClean="0"/>
              <a:t>‹#›</a:t>
            </a:fld>
            <a:endParaRPr lang="sv-SE"/>
          </a:p>
        </p:txBody>
      </p:sp>
    </p:spTree>
    <p:extLst>
      <p:ext uri="{BB962C8B-B14F-4D97-AF65-F5344CB8AC3E}">
        <p14:creationId xmlns:p14="http://schemas.microsoft.com/office/powerpoint/2010/main" val="2481260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2026-08-05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2</a:t>
            </a:fld>
            <a:endParaRPr lang="sv-SE"/>
          </a:p>
        </p:txBody>
      </p:sp>
    </p:spTree>
    <p:extLst>
      <p:ext uri="{BB962C8B-B14F-4D97-AF65-F5344CB8AC3E}">
        <p14:creationId xmlns:p14="http://schemas.microsoft.com/office/powerpoint/2010/main" val="2897581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99689-5446-030D-62D4-6424A3CCFF8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C43D208-F47C-561B-90BF-6738107AC30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068E5D7-4A21-A9A2-B8A5-9FC9E6727688}"/>
              </a:ext>
            </a:extLst>
          </p:cNvPr>
          <p:cNvSpPr>
            <a:spLocks noGrp="1"/>
          </p:cNvSpPr>
          <p:nvPr>
            <p:ph type="body" idx="1"/>
          </p:nvPr>
        </p:nvSpPr>
        <p:spPr/>
        <p:txBody>
          <a:bodyPr/>
          <a:lstStyle/>
          <a:p>
            <a:r>
              <a:rPr lang="sv-SE" b="0" i="0" dirty="0">
                <a:solidFill>
                  <a:srgbClr val="1F1F1F"/>
                </a:solidFill>
                <a:effectLst/>
                <a:latin typeface="Google Sans"/>
              </a:rPr>
              <a:t>Senast en månad efter att du börjat din anställning ska du enligt </a:t>
            </a:r>
            <a:r>
              <a:rPr lang="sv-SE" b="0" i="0" dirty="0">
                <a:solidFill>
                  <a:srgbClr val="040C28"/>
                </a:solidFill>
                <a:effectLst/>
                <a:latin typeface="Google Sans"/>
              </a:rPr>
              <a:t>lagen om anställningsskydd (i 6 c §) få skriftlig information om alla villkor som är av väsentlig betydelse för din anställning. Det som måste vara med räcker inte långt när det kommer till dokumentation om arbetsvillkor och rättigheter. Till exempel behöver det inte stå med om tjänstepensionsinsättningar, hur övertid ska regleras eller om du har rätt till ett årligt lönesamtal.</a:t>
            </a:r>
          </a:p>
          <a:p>
            <a:pPr algn="l"/>
            <a:br>
              <a:rPr lang="sv-SE" b="0" i="0" dirty="0">
                <a:solidFill>
                  <a:srgbClr val="040C28"/>
                </a:solidFill>
                <a:effectLst/>
                <a:latin typeface="Google Sans"/>
              </a:rPr>
            </a:br>
            <a:r>
              <a:rPr lang="sv-SE" b="1" i="0" dirty="0">
                <a:solidFill>
                  <a:srgbClr val="333333"/>
                </a:solidFill>
                <a:effectLst/>
                <a:latin typeface="Helvetica" panose="020B0604020202020204" pitchFamily="34" charset="0"/>
              </a:rPr>
              <a:t>Finns kollektivavtal </a:t>
            </a:r>
            <a:r>
              <a:rPr lang="sv-SE" b="0" i="0" dirty="0">
                <a:solidFill>
                  <a:srgbClr val="333333"/>
                </a:solidFill>
                <a:effectLst/>
                <a:latin typeface="Helvetica" panose="020B0604020202020204" pitchFamily="34" charset="0"/>
              </a:rPr>
              <a:t>på arbetsplatsen kan du vara säker på att du får goda arbetsvillkor, men det utesluter inte att du kan försöka förhandla om ändrade eller bättre villkor. Lön ska du alltid förhandla.</a:t>
            </a:r>
            <a:br>
              <a:rPr lang="sv-SE" b="0" i="0" dirty="0">
                <a:solidFill>
                  <a:srgbClr val="333333"/>
                </a:solidFill>
                <a:effectLst/>
                <a:latin typeface="Helvetica" panose="020B0604020202020204" pitchFamily="34" charset="0"/>
              </a:rPr>
            </a:br>
            <a:endParaRPr lang="sv-SE" b="0" i="0" dirty="0">
              <a:solidFill>
                <a:srgbClr val="333333"/>
              </a:solidFill>
              <a:effectLst/>
              <a:latin typeface="Helvetica" panose="020B0604020202020204" pitchFamily="34" charset="0"/>
            </a:endParaRPr>
          </a:p>
          <a:p>
            <a:pPr algn="l"/>
            <a:r>
              <a:rPr lang="sv-SE" b="0" i="0" dirty="0">
                <a:solidFill>
                  <a:srgbClr val="333333"/>
                </a:solidFill>
                <a:effectLst/>
                <a:latin typeface="Helvetica" panose="020B0604020202020204" pitchFamily="34" charset="0"/>
              </a:rPr>
              <a:t>På en arbetsplats </a:t>
            </a:r>
            <a:r>
              <a:rPr lang="sv-SE" b="1" i="0" dirty="0">
                <a:solidFill>
                  <a:srgbClr val="333333"/>
                </a:solidFill>
                <a:effectLst/>
                <a:latin typeface="Helvetica" panose="020B0604020202020204" pitchFamily="34" charset="0"/>
              </a:rPr>
              <a:t>utan kollektivavtal</a:t>
            </a:r>
            <a:r>
              <a:rPr lang="sv-SE" b="0" i="0" dirty="0">
                <a:solidFill>
                  <a:srgbClr val="333333"/>
                </a:solidFill>
                <a:effectLst/>
                <a:latin typeface="Helvetica" panose="020B0604020202020204" pitchFamily="34" charset="0"/>
              </a:rPr>
              <a:t> är alla villkor förhandlingsbara, du måste helt enkelt själv se till att du får goda arbetsvillkor. Många arbetsgivare - som inte har kollektivavtal - har egna standardavtal som de strikt följer. Det kan vara svårt att få till ändringar i anställningsavtalet, så förbered dig med tydliga argument om varför du borde få de villkor du önskar. Förmåner är exempelvis lättare att förhandla än sekretessdelen. Lön ska du alltid förhandla.</a:t>
            </a:r>
          </a:p>
          <a:p>
            <a:pPr algn="l"/>
            <a:r>
              <a:rPr lang="sv-SE" b="0" i="0" dirty="0">
                <a:solidFill>
                  <a:srgbClr val="333333"/>
                </a:solidFill>
                <a:effectLst/>
                <a:latin typeface="Helvetica" panose="020B0604020202020204" pitchFamily="34" charset="0"/>
              </a:rPr>
              <a:t>Även om det är ett standardavtal, var noga med att läsa igenom det och ställa frågor till arbetsgivaren om något känns oklart. I vissa fall kan det vara möjligt att få till ändringar eller förbättringar. En seriös arbetsgivare är mån om att du ska ha förståelse för villkoren och att ni är överens innan du skriver på.</a:t>
            </a:r>
          </a:p>
          <a:p>
            <a:pPr algn="l"/>
            <a:r>
              <a:rPr lang="sv-SE" b="0" i="0" dirty="0">
                <a:solidFill>
                  <a:srgbClr val="333333"/>
                </a:solidFill>
                <a:effectLst/>
                <a:latin typeface="Helvetica" panose="020B0604020202020204" pitchFamily="34" charset="0"/>
              </a:rPr>
              <a:t>Villkoren kommer att påverka ditt arbetsliv, men även dig privat, så det är viktigt att du känner dig bekväm med dem.</a:t>
            </a:r>
          </a:p>
        </p:txBody>
      </p:sp>
      <p:sp>
        <p:nvSpPr>
          <p:cNvPr id="4" name="Platshållare för bildnummer 3">
            <a:extLst>
              <a:ext uri="{FF2B5EF4-FFF2-40B4-BE49-F238E27FC236}">
                <a16:creationId xmlns:a16="http://schemas.microsoft.com/office/drawing/2014/main" id="{70DB7B2B-1C7D-BA3A-174F-1B465920E6FA}"/>
              </a:ext>
            </a:extLst>
          </p:cNvPr>
          <p:cNvSpPr>
            <a:spLocks noGrp="1"/>
          </p:cNvSpPr>
          <p:nvPr>
            <p:ph type="sldNum" sz="quarter" idx="5"/>
          </p:nvPr>
        </p:nvSpPr>
        <p:spPr/>
        <p:txBody>
          <a:bodyPr/>
          <a:lstStyle/>
          <a:p>
            <a:fld id="{59669317-3318-417A-8791-1BD08B4817A1}" type="slidenum">
              <a:rPr lang="sv-SE" smtClean="0"/>
              <a:t>11</a:t>
            </a:fld>
            <a:endParaRPr lang="sv-SE"/>
          </a:p>
        </p:txBody>
      </p:sp>
    </p:spTree>
    <p:extLst>
      <p:ext uri="{BB962C8B-B14F-4D97-AF65-F5344CB8AC3E}">
        <p14:creationId xmlns:p14="http://schemas.microsoft.com/office/powerpoint/2010/main" val="2068780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i="0">
                <a:solidFill>
                  <a:srgbClr val="242424"/>
                </a:solidFill>
                <a:effectLst/>
                <a:latin typeface="Segoe UI" panose="020B0502040204020203" pitchFamily="34" charset="0"/>
              </a:rPr>
              <a:t>Den svenska modellen är ett system som bygger på samarbete mellan arbetsgivare och fackföreningar för att reglera arbetsmarknaden utan statlig inblandning. Sammanfattningsvis handlar den svenska modellen om att skapa en balans mellan arbetsmarknadens parter och att säkerställa en hög nivå av välfärd för alla medborgare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a:solidFill>
                <a:srgbClr val="242424"/>
              </a:solidFill>
              <a:effectLst/>
              <a:latin typeface="Segoe UI" panose="020B0502040204020203" pitchFamily="34" charset="0"/>
            </a:endParaRPr>
          </a:p>
          <a:p>
            <a:pPr marL="179705" indent="-179705">
              <a:lnSpc>
                <a:spcPct val="100000"/>
              </a:lnSpc>
            </a:pPr>
            <a:r>
              <a:rPr lang="sv-SE" sz="1200" b="1" i="0">
                <a:effectLst/>
              </a:rPr>
              <a:t>Demokratiska värderingar</a:t>
            </a:r>
            <a:r>
              <a:rPr lang="sv-SE" sz="1200" b="0" i="0">
                <a:effectLst/>
              </a:rPr>
              <a:t>: jämlikhet, transparens och medbestämmande </a:t>
            </a:r>
          </a:p>
          <a:p>
            <a:pPr marL="179705" indent="-179705">
              <a:lnSpc>
                <a:spcPct val="100000"/>
              </a:lnSpc>
            </a:pPr>
            <a:r>
              <a:rPr lang="sv-SE" b="1" i="0">
                <a:effectLst/>
              </a:rPr>
              <a:t>Insyn</a:t>
            </a:r>
            <a:r>
              <a:rPr lang="sv-SE" b="0" i="0">
                <a:effectLst/>
              </a:rPr>
              <a:t> och möjlighet till påverkan.</a:t>
            </a:r>
          </a:p>
          <a:p>
            <a:pPr marL="179705" indent="-179705">
              <a:lnSpc>
                <a:spcPct val="100000"/>
              </a:lnSpc>
            </a:pPr>
            <a:r>
              <a:rPr lang="sv-SE" b="1" i="0">
                <a:effectLst/>
              </a:rPr>
              <a:t>Samverkan</a:t>
            </a:r>
          </a:p>
          <a:p>
            <a:pPr marL="179705" indent="-179705">
              <a:lnSpc>
                <a:spcPct val="100000"/>
              </a:lnSpc>
            </a:pPr>
            <a:r>
              <a:rPr lang="sv-SE" b="1" i="0">
                <a:effectLst/>
              </a:rPr>
              <a:t>Minimal statlig inblandning</a:t>
            </a:r>
            <a:r>
              <a:rPr lang="sv-SE" b="0" i="0">
                <a:effectLst/>
              </a:rPr>
              <a:t>: få lagar kring arbetsvillkor.</a:t>
            </a:r>
            <a:r>
              <a:rPr lang="sv-SE"/>
              <a:t> Att stifta lagar går långsamt och är trubbigt.</a:t>
            </a:r>
            <a:endParaRPr lang="sv-SE">
              <a:cs typeface="Arial"/>
            </a:endParaRPr>
          </a:p>
          <a:p>
            <a:pPr marL="179705" indent="-179705">
              <a:lnSpc>
                <a:spcPct val="100000"/>
              </a:lnSpc>
            </a:pPr>
            <a:r>
              <a:rPr lang="sv-SE" b="1"/>
              <a:t>Hög flexibilitet:</a:t>
            </a:r>
            <a:r>
              <a:rPr lang="sv-SE"/>
              <a:t> snabbare anpassning till förändringar på arbetsmarknaden och olika branscher.</a:t>
            </a:r>
            <a:endParaRPr lang="sv-SE" b="0" i="0">
              <a:effectLst/>
              <a:cs typeface="Arial"/>
            </a:endParaRPr>
          </a:p>
          <a:p>
            <a:pPr marL="0" indent="0">
              <a:lnSpc>
                <a:spcPct val="100000"/>
              </a:lnSpc>
              <a:buFont typeface="Arial" panose="020B0604020202020204" pitchFamily="34" charset="0"/>
              <a:buNone/>
            </a:pPr>
            <a:r>
              <a:rPr lang="sv-SE" b="1" i="0">
                <a:effectLst/>
              </a:rPr>
              <a:t>Gemensamma spelregler</a:t>
            </a:r>
            <a:r>
              <a:rPr lang="sv-SE" b="0" i="0">
                <a:effectLst/>
              </a:rPr>
              <a:t>: regelbundna möten och förhandlingar mellan arbetsgivare och arbetstagare.</a:t>
            </a:r>
            <a:endParaRPr lang="sv-SE"/>
          </a:p>
          <a:p>
            <a:pPr marL="179705" indent="-179705">
              <a:lnSpc>
                <a:spcPct val="100000"/>
              </a:lnSpc>
            </a:pPr>
            <a:r>
              <a:rPr lang="sv-SE" b="1" i="0">
                <a:effectLst/>
              </a:rPr>
              <a:t>Gynnar både arbetstagare och arbetsgivare</a:t>
            </a:r>
            <a:r>
              <a:rPr lang="sv-SE" b="0" i="0">
                <a:effectLst/>
              </a:rPr>
              <a:t>: ekonomiskt, socialt och praktiskt.</a:t>
            </a:r>
          </a:p>
          <a:p>
            <a:pPr marL="179705" indent="-179705">
              <a:lnSpc>
                <a:spcPct val="100000"/>
              </a:lnSpc>
            </a:pPr>
            <a:r>
              <a:rPr lang="sv-SE"/>
              <a:t>Ger möjlighet till insyn och förhandling i en demokratisk process</a:t>
            </a:r>
            <a:endParaRPr lang="sv-SE" b="0" i="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a:solidFill>
                <a:srgbClr val="242424"/>
              </a:solidFill>
              <a:effectLst/>
              <a:latin typeface="Segoe UI" panose="020B0502040204020203" pitchFamily="34" charset="0"/>
            </a:endParaRPr>
          </a:p>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3</a:t>
            </a:fld>
            <a:endParaRPr lang="sv-SE"/>
          </a:p>
        </p:txBody>
      </p:sp>
    </p:spTree>
    <p:extLst>
      <p:ext uri="{BB962C8B-B14F-4D97-AF65-F5344CB8AC3E}">
        <p14:creationId xmlns:p14="http://schemas.microsoft.com/office/powerpoint/2010/main" val="1792092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Genom kollektivavtalen skapas möjligheter för fack och arbetsgivare att gemensamt uppnå praktiska och verksamhetsnära lösningar med målet att bli produktiva, lönsamma och nå framgång </a:t>
            </a:r>
            <a:endParaRPr lang="sv-SE">
              <a:cs typeface="+mn-lt"/>
            </a:endParaRPr>
          </a:p>
        </p:txBody>
      </p:sp>
      <p:sp>
        <p:nvSpPr>
          <p:cNvPr id="4" name="Platshållare för bildnummer 3"/>
          <p:cNvSpPr>
            <a:spLocks noGrp="1"/>
          </p:cNvSpPr>
          <p:nvPr>
            <p:ph type="sldNum" sz="quarter" idx="5"/>
          </p:nvPr>
        </p:nvSpPr>
        <p:spPr/>
        <p:txBody>
          <a:bodyPr/>
          <a:lstStyle/>
          <a:p>
            <a:fld id="{59669317-3318-417A-8791-1BD08B4817A1}" type="slidenum">
              <a:rPr lang="sv-SE" smtClean="0"/>
              <a:t>4</a:t>
            </a:fld>
            <a:endParaRPr lang="sv-SE"/>
          </a:p>
        </p:txBody>
      </p:sp>
    </p:spTree>
    <p:extLst>
      <p:ext uri="{BB962C8B-B14F-4D97-AF65-F5344CB8AC3E}">
        <p14:creationId xmlns:p14="http://schemas.microsoft.com/office/powerpoint/2010/main" val="180820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5</a:t>
            </a:fld>
            <a:endParaRPr lang="sv-SE"/>
          </a:p>
        </p:txBody>
      </p:sp>
    </p:spTree>
    <p:extLst>
      <p:ext uri="{BB962C8B-B14F-4D97-AF65-F5344CB8AC3E}">
        <p14:creationId xmlns:p14="http://schemas.microsoft.com/office/powerpoint/2010/main" val="3317954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6</a:t>
            </a:fld>
            <a:endParaRPr lang="sv-SE"/>
          </a:p>
        </p:txBody>
      </p:sp>
    </p:spTree>
    <p:extLst>
      <p:ext uri="{BB962C8B-B14F-4D97-AF65-F5344CB8AC3E}">
        <p14:creationId xmlns:p14="http://schemas.microsoft.com/office/powerpoint/2010/main" val="3779839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212121"/>
                </a:solidFill>
                <a:effectLst/>
                <a:latin typeface="+mn-lt"/>
              </a:rPr>
              <a:t>Bakgrunden till att vi i Sverige faktiskt kan organisera oss på vår arbetsplats och göra den bättre är att vi i Sverige sedan </a:t>
            </a:r>
            <a:r>
              <a:rPr lang="sv-SE" dirty="0">
                <a:solidFill>
                  <a:srgbClr val="212121"/>
                </a:solidFill>
              </a:rPr>
              <a:t>början av 1900-talet har</a:t>
            </a:r>
            <a:r>
              <a:rPr lang="sv-SE" b="0" i="0" dirty="0">
                <a:solidFill>
                  <a:srgbClr val="212121"/>
                </a:solidFill>
                <a:effectLst/>
                <a:latin typeface="+mn-lt"/>
              </a:rPr>
              <a:t> ett unikt sätt att styra över löner och anställningsvillkor. Det gör vi genom "den svenska modellen”. Detta innebär att det är arbetsgivarnas organisationer och fackföreningarna som gemensamt förhandlar om löner och anställningsvillkor. Tanken är att staten inte ska blanda sig i de här frågorna genom lagar. (semester eller lön är ett bra exempel). Så jämförelsevis med andra länder inom Europa har vi väldigt få arbetsrättsliga lagar utan istället har vi valt att det är arbetsmarknadernas parter som själva ska bestämma hur arbetsmarknaden ska fungera genom så kallade centrala kollektivavtal.</a:t>
            </a:r>
          </a:p>
          <a:p>
            <a:endParaRPr lang="sv-SE" b="0" i="0" dirty="0">
              <a:solidFill>
                <a:srgbClr val="212121"/>
              </a:solidFill>
              <a:effectLst/>
              <a:latin typeface="+mn-lt"/>
            </a:endParaRPr>
          </a:p>
          <a:p>
            <a:r>
              <a:rPr lang="sv-SE" b="0" i="0" dirty="0">
                <a:solidFill>
                  <a:srgbClr val="212121"/>
                </a:solidFill>
                <a:effectLst/>
                <a:latin typeface="+mn-lt"/>
              </a:rPr>
              <a:t>Och som vi ser på denna bild finns det ju en nivå till som gör att vi som medlemmar kan påverka villkoren direkt på vår arbetsplats genom att </a:t>
            </a:r>
            <a:r>
              <a:rPr lang="sv-SE" dirty="0">
                <a:latin typeface="+mn-lt"/>
              </a:rPr>
              <a:t>organisera oss som kontaktperson eller akademikerförening och bli fackligt förtroendevalda.</a:t>
            </a:r>
          </a:p>
          <a:p>
            <a:endParaRPr lang="sv-SE" dirty="0">
              <a:latin typeface="+mn-lt"/>
            </a:endParaRPr>
          </a:p>
          <a:p>
            <a:r>
              <a:rPr lang="sv-SE" dirty="0">
                <a:latin typeface="+mn-lt"/>
              </a:rPr>
              <a:t>Fackförbund som förhandlar med arbetsorganisationen-centrala kollektivavtal och akademikerförening som förhandlar med arbetsgivare-lokala kollektivavtal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latin typeface="+mn-lt"/>
            </a:endParaRPr>
          </a:p>
          <a:p>
            <a:pPr>
              <a:defRPr/>
            </a:pPr>
            <a:r>
              <a:rPr lang="sv-SE" dirty="0">
                <a:latin typeface="+mn-lt"/>
              </a:rPr>
              <a:t>Exempel på lokala kollektivavtal kan vara</a:t>
            </a:r>
            <a:r>
              <a:rPr lang="sv-SE" dirty="0"/>
              <a:t> lönekriterier, beredskapsavtal eller arbetstidsförkortning. </a:t>
            </a:r>
          </a:p>
        </p:txBody>
      </p:sp>
      <p:sp>
        <p:nvSpPr>
          <p:cNvPr id="4" name="Platshållare för bildnummer 3"/>
          <p:cNvSpPr>
            <a:spLocks noGrp="1"/>
          </p:cNvSpPr>
          <p:nvPr>
            <p:ph type="sldNum" sz="quarter" idx="5"/>
          </p:nvPr>
        </p:nvSpPr>
        <p:spPr/>
        <p:txBody>
          <a:bodyPr/>
          <a:lstStyle/>
          <a:p>
            <a:fld id="{59669317-3318-417A-8791-1BD08B4817A1}" type="slidenum">
              <a:rPr lang="sv-SE" smtClean="0"/>
              <a:t>7</a:t>
            </a:fld>
            <a:endParaRPr lang="sv-SE"/>
          </a:p>
        </p:txBody>
      </p:sp>
    </p:spTree>
    <p:extLst>
      <p:ext uri="{BB962C8B-B14F-4D97-AF65-F5344CB8AC3E}">
        <p14:creationId xmlns:p14="http://schemas.microsoft.com/office/powerpoint/2010/main" val="269081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Både ja och nej, den är ett ramverk som arbetsgivare och arbetstagare tillsammans bestäm sig för att följa och hålla oss inom.</a:t>
            </a:r>
          </a:p>
        </p:txBody>
      </p:sp>
      <p:sp>
        <p:nvSpPr>
          <p:cNvPr id="4" name="Platshållare för bildnummer 3"/>
          <p:cNvSpPr>
            <a:spLocks noGrp="1"/>
          </p:cNvSpPr>
          <p:nvPr>
            <p:ph type="sldNum" sz="quarter" idx="5"/>
          </p:nvPr>
        </p:nvSpPr>
        <p:spPr/>
        <p:txBody>
          <a:bodyPr/>
          <a:lstStyle/>
          <a:p>
            <a:fld id="{59669317-3318-417A-8791-1BD08B4817A1}" type="slidenum">
              <a:rPr lang="sv-SE" smtClean="0"/>
              <a:t>8</a:t>
            </a:fld>
            <a:endParaRPr lang="sv-SE"/>
          </a:p>
        </p:txBody>
      </p:sp>
    </p:spTree>
    <p:extLst>
      <p:ext uri="{BB962C8B-B14F-4D97-AF65-F5344CB8AC3E}">
        <p14:creationId xmlns:p14="http://schemas.microsoft.com/office/powerpoint/2010/main" val="26981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Den bygger på tre avtalsnivåer: lagar, kollektivavtal och anställningsavtal.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trike="sngStrike" dirty="0">
              <a:cs typeface="Calibri"/>
            </a:endParaRPr>
          </a:p>
          <a:p>
            <a:pPr algn="l">
              <a:buFont typeface="Arial" panose="020B0604020202020204" pitchFamily="34" charset="0"/>
              <a:buChar char="•"/>
            </a:pPr>
            <a:r>
              <a:rPr lang="sv-SE" b="1" i="0" dirty="0">
                <a:solidFill>
                  <a:srgbClr val="1F1F1F"/>
                </a:solidFill>
                <a:effectLst/>
                <a:latin typeface="Google Sans"/>
              </a:rPr>
              <a:t>Lag</a:t>
            </a:r>
            <a:r>
              <a:rPr lang="sv-SE" b="0" i="0" dirty="0">
                <a:solidFill>
                  <a:srgbClr val="1F1F1F"/>
                </a:solidFill>
                <a:effectLst/>
                <a:latin typeface="Google Sans"/>
              </a:rPr>
              <a:t> (1982:80) om anställningsskydd.</a:t>
            </a:r>
          </a:p>
          <a:p>
            <a:pPr algn="l">
              <a:buFont typeface="Arial" panose="020B0604020202020204" pitchFamily="34" charset="0"/>
              <a:buChar char="•"/>
            </a:pPr>
            <a:r>
              <a:rPr lang="sv-SE" b="1" i="0" dirty="0">
                <a:solidFill>
                  <a:srgbClr val="1F1F1F"/>
                </a:solidFill>
                <a:effectLst/>
                <a:latin typeface="Google Sans"/>
              </a:rPr>
              <a:t>Lag</a:t>
            </a:r>
            <a:r>
              <a:rPr lang="sv-SE" b="0" i="0" dirty="0">
                <a:solidFill>
                  <a:srgbClr val="1F1F1F"/>
                </a:solidFill>
                <a:effectLst/>
                <a:latin typeface="Google Sans"/>
              </a:rPr>
              <a:t> (1976:580) om medbestämmande i arbetslivet.</a:t>
            </a:r>
          </a:p>
          <a:p>
            <a:pPr algn="l">
              <a:buFont typeface="Arial" panose="020B0604020202020204" pitchFamily="34" charset="0"/>
              <a:buChar char="•"/>
            </a:pPr>
            <a:r>
              <a:rPr lang="sv-SE" b="0" i="0" dirty="0">
                <a:solidFill>
                  <a:srgbClr val="1F1F1F"/>
                </a:solidFill>
                <a:effectLst/>
                <a:latin typeface="Google Sans"/>
              </a:rPr>
              <a:t>Arbetsmiljölag (1977:1160)</a:t>
            </a:r>
          </a:p>
          <a:p>
            <a:pPr algn="l">
              <a:buFont typeface="Arial" panose="020B0604020202020204" pitchFamily="34" charset="0"/>
              <a:buChar char="•"/>
            </a:pPr>
            <a:r>
              <a:rPr lang="sv-SE" b="0" i="0" dirty="0">
                <a:solidFill>
                  <a:srgbClr val="1F1F1F"/>
                </a:solidFill>
                <a:effectLst/>
                <a:latin typeface="Google Sans"/>
              </a:rPr>
              <a:t>Semesterlag (1977:480)</a:t>
            </a:r>
          </a:p>
          <a:p>
            <a:pPr algn="l">
              <a:buFont typeface="Arial" panose="020B0604020202020204" pitchFamily="34" charset="0"/>
              <a:buChar char="•"/>
            </a:pPr>
            <a:r>
              <a:rPr lang="sv-SE" b="0" i="0" dirty="0">
                <a:solidFill>
                  <a:srgbClr val="1F1F1F"/>
                </a:solidFill>
                <a:effectLst/>
                <a:latin typeface="Google Sans"/>
              </a:rPr>
              <a:t>Diskrimineringslag (2008:567)</a:t>
            </a:r>
          </a:p>
          <a:p>
            <a:pPr algn="l">
              <a:buFont typeface="Arial" panose="020B0604020202020204" pitchFamily="34" charset="0"/>
              <a:buChar char="•"/>
            </a:pPr>
            <a:r>
              <a:rPr lang="sv-SE" b="1" i="0" dirty="0">
                <a:solidFill>
                  <a:srgbClr val="1F1F1F"/>
                </a:solidFill>
                <a:effectLst/>
                <a:latin typeface="Google Sans"/>
              </a:rPr>
              <a:t>Lag</a:t>
            </a:r>
            <a:r>
              <a:rPr lang="sv-SE" b="0" i="0" dirty="0">
                <a:solidFill>
                  <a:srgbClr val="1F1F1F"/>
                </a:solidFill>
                <a:effectLst/>
                <a:latin typeface="Google Sans"/>
              </a:rPr>
              <a:t> (1994:260) om offentlig anställning.</a:t>
            </a:r>
          </a:p>
          <a:p>
            <a:endParaRPr lang="sv-SE" dirty="0"/>
          </a:p>
          <a:p>
            <a:r>
              <a:rPr lang="sv-SE" dirty="0"/>
              <a:t>I princip handlar en lag om vad man INTE får göra och vilka skyldigheter vi har medans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trike="sngStrike" dirty="0">
              <a:cs typeface="Calibri"/>
            </a:endParaRPr>
          </a:p>
          <a:p>
            <a:endParaRPr lang="sv-SE" dirty="0">
              <a:cs typeface="Calibri"/>
            </a:endParaRPr>
          </a:p>
          <a:p>
            <a:endParaRPr lang="sv-SE" dirty="0"/>
          </a:p>
        </p:txBody>
      </p:sp>
      <p:sp>
        <p:nvSpPr>
          <p:cNvPr id="4" name="Platshållare för bildnummer 3"/>
          <p:cNvSpPr>
            <a:spLocks noGrp="1"/>
          </p:cNvSpPr>
          <p:nvPr>
            <p:ph type="sldNum" sz="quarter" idx="5"/>
          </p:nvPr>
        </p:nvSpPr>
        <p:spPr/>
        <p:txBody>
          <a:bodyPr/>
          <a:lstStyle/>
          <a:p>
            <a:fld id="{59669317-3318-417A-8791-1BD08B4817A1}" type="slidenum">
              <a:rPr lang="sv-SE" smtClean="0"/>
              <a:t>9</a:t>
            </a:fld>
            <a:endParaRPr lang="sv-SE"/>
          </a:p>
        </p:txBody>
      </p:sp>
    </p:spTree>
    <p:extLst>
      <p:ext uri="{BB962C8B-B14F-4D97-AF65-F5344CB8AC3E}">
        <p14:creationId xmlns:p14="http://schemas.microsoft.com/office/powerpoint/2010/main" val="772063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1EE65-E435-9C29-CD6F-A801677203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223D13B-9BB9-1471-2C13-25800239715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093EF76-36BB-2DB0-F9C6-9848BB7DE495}"/>
              </a:ext>
            </a:extLst>
          </p:cNvPr>
          <p:cNvSpPr>
            <a:spLocks noGrp="1"/>
          </p:cNvSpPr>
          <p:nvPr>
            <p:ph type="body" idx="1"/>
          </p:nvPr>
        </p:nvSpPr>
        <p:spPr/>
        <p:txBody>
          <a:bodyPr/>
          <a:lstStyle/>
          <a:p>
            <a:r>
              <a:rPr lang="sv-SE" dirty="0"/>
              <a:t> </a:t>
            </a:r>
            <a:r>
              <a:rPr lang="sv-SE" b="0" i="0" dirty="0">
                <a:solidFill>
                  <a:srgbClr val="040C28"/>
                </a:solidFill>
                <a:effectLst/>
                <a:latin typeface="Google Sans"/>
              </a:rPr>
              <a:t>Ett kollektivavtal i stort  handlar om vilka rättigheter vi har och vad vi SKA göra …</a:t>
            </a:r>
          </a:p>
          <a:p>
            <a:r>
              <a:rPr lang="sv-SE" b="0" i="0" dirty="0">
                <a:solidFill>
                  <a:srgbClr val="040C28"/>
                </a:solidFill>
                <a:effectLst/>
                <a:latin typeface="Google Sans"/>
              </a:rPr>
              <a:t>Det centrala löneavtalet sätter ramarna för lönesättning i en bransch och förhandlas av fackförbunden och arbetsgivarorganisationer.</a:t>
            </a:r>
            <a:r>
              <a:rPr lang="sv-SE" b="0" i="0" dirty="0">
                <a:solidFill>
                  <a:srgbClr val="1F1F1F"/>
                </a:solidFill>
                <a:effectLst/>
                <a:latin typeface="Google Sans"/>
              </a:rPr>
              <a:t> </a:t>
            </a:r>
          </a:p>
          <a:p>
            <a:r>
              <a:rPr lang="sv-SE" b="0" i="0" dirty="0">
                <a:solidFill>
                  <a:srgbClr val="040C28"/>
                </a:solidFill>
                <a:effectLst/>
                <a:latin typeface="Google Sans"/>
              </a:rPr>
              <a:t>Ett lokalt löneavtal förhandlas av medlemmarna/Akademikerföreningen/Förtroendevald direkt med arbetsgivare och gäller på arbetsplatsen.</a:t>
            </a:r>
          </a:p>
          <a:p>
            <a:endParaRPr lang="sv-SE" b="0" i="0" dirty="0">
              <a:solidFill>
                <a:srgbClr val="040C28"/>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Förhandlingsmöjligheten är central i svenska modellen. Att vi arbetsgivare och anställda har förutsättningar att vara  jämstarka. </a:t>
            </a:r>
          </a:p>
        </p:txBody>
      </p:sp>
      <p:sp>
        <p:nvSpPr>
          <p:cNvPr id="4" name="Platshållare för bildnummer 3">
            <a:extLst>
              <a:ext uri="{FF2B5EF4-FFF2-40B4-BE49-F238E27FC236}">
                <a16:creationId xmlns:a16="http://schemas.microsoft.com/office/drawing/2014/main" id="{C68DCAFE-D774-2859-ABC5-11B7D54A27CE}"/>
              </a:ext>
            </a:extLst>
          </p:cNvPr>
          <p:cNvSpPr>
            <a:spLocks noGrp="1"/>
          </p:cNvSpPr>
          <p:nvPr>
            <p:ph type="sldNum" sz="quarter" idx="5"/>
          </p:nvPr>
        </p:nvSpPr>
        <p:spPr/>
        <p:txBody>
          <a:bodyPr/>
          <a:lstStyle/>
          <a:p>
            <a:fld id="{59669317-3318-417A-8791-1BD08B4817A1}" type="slidenum">
              <a:rPr lang="sv-SE" smtClean="0"/>
              <a:t>10</a:t>
            </a:fld>
            <a:endParaRPr lang="sv-SE"/>
          </a:p>
        </p:txBody>
      </p:sp>
    </p:spTree>
    <p:extLst>
      <p:ext uri="{BB962C8B-B14F-4D97-AF65-F5344CB8AC3E}">
        <p14:creationId xmlns:p14="http://schemas.microsoft.com/office/powerpoint/2010/main" val="3869765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004149C-6F01-F80C-B624-FFDB070854C9}"/>
              </a:ext>
            </a:extLst>
          </p:cNvPr>
          <p:cNvSpPr>
            <a:spLocks noGrp="1" noRot="1" noMove="1" noResize="1" noEditPoints="1" noAdjustHandles="1" noChangeArrowheads="1" noChangeShapeType="1"/>
          </p:cNvSpPr>
          <p:nvPr userDrawn="1"/>
        </p:nvSpPr>
        <p:spPr>
          <a:xfrm>
            <a:off x="166687" y="169069"/>
            <a:ext cx="11859419" cy="5482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13" name="Platshållare för datum 3">
            <a:extLst>
              <a:ext uri="{FF2B5EF4-FFF2-40B4-BE49-F238E27FC236}">
                <a16:creationId xmlns:a16="http://schemas.microsoft.com/office/drawing/2014/main" id="{06ED8762-2F1D-4D9C-6173-672A5B4C1095}"/>
              </a:ext>
            </a:extLst>
          </p:cNvPr>
          <p:cNvSpPr>
            <a:spLocks noGrp="1"/>
          </p:cNvSpPr>
          <p:nvPr>
            <p:ph type="dt" sz="half" idx="10"/>
          </p:nvPr>
        </p:nvSpPr>
        <p:spPr>
          <a:xfrm>
            <a:off x="508001" y="4715781"/>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2026-08-05</a:t>
            </a:fld>
            <a:endParaRPr lang="sv-SE"/>
          </a:p>
        </p:txBody>
      </p:sp>
      <p:sp>
        <p:nvSpPr>
          <p:cNvPr id="12" name="Underrubrik 2">
            <a:extLst>
              <a:ext uri="{FF2B5EF4-FFF2-40B4-BE49-F238E27FC236}">
                <a16:creationId xmlns:a16="http://schemas.microsoft.com/office/drawing/2014/main" id="{8DBA0353-DF26-51D7-8EED-31606F89F244}"/>
              </a:ext>
            </a:extLst>
          </p:cNvPr>
          <p:cNvSpPr>
            <a:spLocks noGrp="1"/>
          </p:cNvSpPr>
          <p:nvPr>
            <p:ph type="subTitle" idx="1" hasCustomPrompt="1"/>
          </p:nvPr>
        </p:nvSpPr>
        <p:spPr>
          <a:xfrm>
            <a:off x="508001" y="4430403"/>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Författare</a:t>
            </a:r>
          </a:p>
        </p:txBody>
      </p:sp>
      <p:sp>
        <p:nvSpPr>
          <p:cNvPr id="14" name="Platshållare för rubrik 1">
            <a:extLst>
              <a:ext uri="{FF2B5EF4-FFF2-40B4-BE49-F238E27FC236}">
                <a16:creationId xmlns:a16="http://schemas.microsoft.com/office/drawing/2014/main" id="{436D2B13-163E-8BBE-9D86-FFED4874CE66}"/>
              </a:ext>
            </a:extLst>
          </p:cNvPr>
          <p:cNvSpPr>
            <a:spLocks noGrp="1"/>
          </p:cNvSpPr>
          <p:nvPr>
            <p:ph type="title"/>
          </p:nvPr>
        </p:nvSpPr>
        <p:spPr>
          <a:xfrm>
            <a:off x="515938" y="1644105"/>
            <a:ext cx="8347081" cy="2181885"/>
          </a:xfrm>
          <a:prstGeom prst="rect">
            <a:avLst/>
          </a:prstGeom>
        </p:spPr>
        <p:txBody>
          <a:bodyPr vert="horz" lIns="0" tIns="0" rIns="0" bIns="0" rtlCol="0" anchor="ctr" anchorCtr="0">
            <a:noAutofit/>
          </a:bodyPr>
          <a:lstStyle>
            <a:lvl1pPr algn="l">
              <a:lnSpc>
                <a:spcPct val="100000"/>
              </a:lnSpc>
              <a:defRPr sz="4000" b="0" spc="-80" baseline="0">
                <a:solidFill>
                  <a:schemeClr val="bg1"/>
                </a:solidFill>
              </a:defRPr>
            </a:lvl1pPr>
          </a:lstStyle>
          <a:p>
            <a:r>
              <a:rPr lang="sv-SE"/>
              <a:t>Klicka här för att ändra mall för rubrikformat</a:t>
            </a:r>
            <a:endParaRPr lang="sv-SE" dirty="0"/>
          </a:p>
        </p:txBody>
      </p:sp>
      <p:grpSp>
        <p:nvGrpSpPr>
          <p:cNvPr id="11" name="Grupp 10">
            <a:extLst>
              <a:ext uri="{FF2B5EF4-FFF2-40B4-BE49-F238E27FC236}">
                <a16:creationId xmlns:a16="http://schemas.microsoft.com/office/drawing/2014/main" id="{6FF07B81-05A3-A6FC-2B47-38ACCC3ECFAE}"/>
              </a:ext>
            </a:extLst>
          </p:cNvPr>
          <p:cNvGrpSpPr/>
          <p:nvPr userDrawn="1"/>
        </p:nvGrpSpPr>
        <p:grpSpPr>
          <a:xfrm>
            <a:off x="498473" y="5307805"/>
            <a:ext cx="1383506" cy="1383508"/>
            <a:chOff x="507206" y="5253039"/>
            <a:chExt cx="1383506" cy="1383508"/>
          </a:xfrm>
        </p:grpSpPr>
        <p:sp>
          <p:nvSpPr>
            <p:cNvPr id="15" name="Rektangel 14">
              <a:extLst>
                <a:ext uri="{FF2B5EF4-FFF2-40B4-BE49-F238E27FC236}">
                  <a16:creationId xmlns:a16="http://schemas.microsoft.com/office/drawing/2014/main" id="{4D271679-689C-D91F-C784-3E440D8BA0D4}"/>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16" name="Bild 15">
              <a:extLst>
                <a:ext uri="{FF2B5EF4-FFF2-40B4-BE49-F238E27FC236}">
                  <a16:creationId xmlns:a16="http://schemas.microsoft.com/office/drawing/2014/main" id="{156F865E-7AF9-C879-C1D4-3ABE6C336B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Tree>
    <p:extLst>
      <p:ext uri="{BB962C8B-B14F-4D97-AF65-F5344CB8AC3E}">
        <p14:creationId xmlns:p14="http://schemas.microsoft.com/office/powerpoint/2010/main" val="32599257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6" pos="104" userDrawn="1">
          <p15:clr>
            <a:srgbClr val="FBAE40"/>
          </p15:clr>
        </p15:guide>
        <p15:guide id="7" orient="horz" pos="105" userDrawn="1">
          <p15:clr>
            <a:srgbClr val="FBAE40"/>
          </p15:clr>
        </p15:guide>
        <p15:guide id="9" pos="7574" userDrawn="1">
          <p15:clr>
            <a:srgbClr val="FBAE40"/>
          </p15:clr>
        </p15:guide>
        <p15:guide id="10" orient="horz" pos="2160" userDrawn="1">
          <p15:clr>
            <a:srgbClr val="FBAE40"/>
          </p15:clr>
        </p15:guide>
        <p15:guide id="11" orient="horz" pos="4215" userDrawn="1">
          <p15:clr>
            <a:srgbClr val="FBAE40"/>
          </p15:clr>
        </p15:guide>
        <p15:guide id="12" pos="3940" userDrawn="1">
          <p15:clr>
            <a:srgbClr val="FBAE40"/>
          </p15:clr>
        </p15:guide>
        <p15:guide id="13" pos="31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3" name="Platshållare för text 2"/>
          <p:cNvSpPr>
            <a:spLocks noGrp="1"/>
          </p:cNvSpPr>
          <p:nvPr>
            <p:ph type="body" idx="1" hasCustomPrompt="1"/>
          </p:nvPr>
        </p:nvSpPr>
        <p:spPr>
          <a:xfrm>
            <a:off x="1414800" y="1908000"/>
            <a:ext cx="4572000" cy="540000"/>
          </a:xfrm>
          <a:prstGeom prst="rect">
            <a:avLst/>
          </a:prstGeom>
        </p:spPr>
        <p:txBody>
          <a:bodyPr anchor="t">
            <a:noAutofit/>
          </a:bodyPr>
          <a:lstStyle>
            <a:lvl1pPr marL="0" indent="0">
              <a:buNone/>
              <a:defRPr sz="18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p:cNvSpPr>
            <a:spLocks noGrp="1"/>
          </p:cNvSpPr>
          <p:nvPr>
            <p:ph sz="half" idx="2"/>
          </p:nvPr>
        </p:nvSpPr>
        <p:spPr>
          <a:xfrm>
            <a:off x="1414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6202800" y="1908000"/>
            <a:ext cx="4572000" cy="540000"/>
          </a:xfrm>
          <a:prstGeom prst="rect">
            <a:avLst/>
          </a:prstGeom>
        </p:spPr>
        <p:txBody>
          <a:bodyPr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p:cNvSpPr>
            <a:spLocks noGrp="1"/>
          </p:cNvSpPr>
          <p:nvPr>
            <p:ph sz="quarter" idx="4"/>
          </p:nvPr>
        </p:nvSpPr>
        <p:spPr>
          <a:xfrm>
            <a:off x="6202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Rektangel 12">
            <a:extLst>
              <a:ext uri="{FF2B5EF4-FFF2-40B4-BE49-F238E27FC236}">
                <a16:creationId xmlns:a16="http://schemas.microsoft.com/office/drawing/2014/main" id="{42C6018D-03FB-3646-AD9A-4D2941A669D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08A50803-1540-CF48-90CA-CF1B9154C0E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7B031514-6388-9B45-AEE9-5E5C8046DDE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7" name="textruta 6">
            <a:extLst>
              <a:ext uri="{FF2B5EF4-FFF2-40B4-BE49-F238E27FC236}">
                <a16:creationId xmlns:a16="http://schemas.microsoft.com/office/drawing/2014/main" id="{CC8D7BFF-FD54-1203-711A-62691E1A64E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0252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d och rubrik">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8" name="Platshållare för bild 7"/>
          <p:cNvSpPr>
            <a:spLocks noGrp="1"/>
          </p:cNvSpPr>
          <p:nvPr>
            <p:ph type="pic" sz="quarter" idx="13" hasCustomPrompt="1"/>
          </p:nvPr>
        </p:nvSpPr>
        <p:spPr>
          <a:xfrm>
            <a:off x="1414798" y="1908000"/>
            <a:ext cx="9360001" cy="4320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4" name="Rektangel 13">
            <a:extLst>
              <a:ext uri="{FF2B5EF4-FFF2-40B4-BE49-F238E27FC236}">
                <a16:creationId xmlns:a16="http://schemas.microsoft.com/office/drawing/2014/main" id="{0E48720F-5586-0040-B283-A89104E55351}"/>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2D9B4B6-DBCA-F04D-895E-6E1BE7470F7E}"/>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C3CEFA3D-8231-F44E-892A-24C34ED322A9}"/>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textruta 2">
            <a:extLst>
              <a:ext uri="{FF2B5EF4-FFF2-40B4-BE49-F238E27FC236}">
                <a16:creationId xmlns:a16="http://schemas.microsoft.com/office/drawing/2014/main" id="{FE6A259E-55DB-C258-E365-F58013341F3A}"/>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883660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or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414800" y="792000"/>
            <a:ext cx="9360000" cy="5436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3" name="Rektangel 12">
            <a:extLst>
              <a:ext uri="{FF2B5EF4-FFF2-40B4-BE49-F238E27FC236}">
                <a16:creationId xmlns:a16="http://schemas.microsoft.com/office/drawing/2014/main" id="{80291E53-DE67-A44C-B8C0-52243627919A}"/>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5B57F9B1-4BD5-F343-8AB3-11F1DBF10462}"/>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3E6E8C22-E231-8B4C-9ED8-04927918DBA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195F0B8B-0CA6-F00C-BF59-DBEC4FC63BD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916084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Fokusbild">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414800" y="1523950"/>
            <a:ext cx="9360000" cy="3810100"/>
          </a:xfrm>
          <a:prstGeom prst="rect">
            <a:avLst/>
          </a:prstGeom>
        </p:spPr>
        <p:txBody>
          <a:bodyPr anchor="ctr" anchorCtr="0">
            <a:noAutofit/>
          </a:bodyPr>
          <a:lstStyle>
            <a:lvl1pPr algn="ctr">
              <a:lnSpc>
                <a:spcPct val="110000"/>
              </a:lnSpc>
              <a:defRPr sz="4000" baseline="0">
                <a:solidFill>
                  <a:schemeClr val="tx1"/>
                </a:solidFill>
              </a:defRPr>
            </a:lvl1pPr>
          </a:lstStyle>
          <a:p>
            <a:r>
              <a:rPr lang="sv-SE"/>
              <a:t>Ett kortfattat och tydligt budskap</a:t>
            </a:r>
          </a:p>
        </p:txBody>
      </p:sp>
      <p:sp>
        <p:nvSpPr>
          <p:cNvPr id="6" name="Rektangel 5">
            <a:extLst>
              <a:ext uri="{FF2B5EF4-FFF2-40B4-BE49-F238E27FC236}">
                <a16:creationId xmlns:a16="http://schemas.microsoft.com/office/drawing/2014/main" id="{39E26092-9E0D-304B-A52D-508DA51200B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76CC28AA-B1ED-7F47-A044-907D2952D3E1}"/>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8" name="textruta 7">
            <a:extLst>
              <a:ext uri="{FF2B5EF4-FFF2-40B4-BE49-F238E27FC236}">
                <a16:creationId xmlns:a16="http://schemas.microsoft.com/office/drawing/2014/main" id="{7985D797-CD02-5B4D-B850-5F2363FA69FD}"/>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1636002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E8510D7-2135-4F4D-BDAF-8995625301D5}"/>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A123E27E-71F2-7A42-A18D-76428577ABC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7" name="textruta 6">
            <a:extLst>
              <a:ext uri="{FF2B5EF4-FFF2-40B4-BE49-F238E27FC236}">
                <a16:creationId xmlns:a16="http://schemas.microsoft.com/office/drawing/2014/main" id="{58CB8708-1207-764B-9154-D6FAEE3AC98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FFC4DBD3-DC3C-BAAC-0D52-5A1BF57F4ED5}"/>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31534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C40249A-C59E-E580-2055-46C66CCCD22C}"/>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996196993"/>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1_Rubrik och innehåll">
    <p:spTree>
      <p:nvGrpSpPr>
        <p:cNvPr id="1" name=""/>
        <p:cNvGrpSpPr/>
        <p:nvPr/>
      </p:nvGrpSpPr>
      <p:grpSpPr>
        <a:xfrm>
          <a:off x="0" y="0"/>
          <a:ext cx="0" cy="0"/>
          <a:chOff x="0" y="0"/>
          <a:chExt cx="0" cy="0"/>
        </a:xfrm>
      </p:grpSpPr>
      <p:sp>
        <p:nvSpPr>
          <p:cNvPr id="8" name="Platshållare för innehåll 2"/>
          <p:cNvSpPr>
            <a:spLocks noGrp="1"/>
          </p:cNvSpPr>
          <p:nvPr>
            <p:ph idx="1"/>
          </p:nvPr>
        </p:nvSpPr>
        <p:spPr>
          <a:xfrm>
            <a:off x="1414800" y="1907999"/>
            <a:ext cx="9360000" cy="4320000"/>
          </a:xfrm>
        </p:spPr>
        <p:txBody>
          <a:bodyPr/>
          <a:lstStyle>
            <a:lvl1pPr marL="180000">
              <a:lnSpc>
                <a:spcPct val="110000"/>
              </a:lnSpc>
              <a:spcAft>
                <a:spcPts val="1000"/>
              </a:spcAft>
              <a:buFont typeface="Arial" panose="020B0604020202020204" pitchFamily="34" charset="0"/>
              <a:buChar char="•"/>
              <a:defRPr sz="1800">
                <a:solidFill>
                  <a:schemeClr val="tx1"/>
                </a:solidFill>
              </a:defRPr>
            </a:lvl1pPr>
            <a:lvl2pPr>
              <a:lnSpc>
                <a:spcPct val="110000"/>
              </a:lnSpc>
              <a:spcAft>
                <a:spcPts val="1000"/>
              </a:spcAft>
              <a:defRPr sz="1800">
                <a:solidFill>
                  <a:schemeClr val="tx1"/>
                </a:solidFill>
              </a:defRPr>
            </a:lvl2pPr>
            <a:lvl3pPr marL="774000" indent="-179388">
              <a:lnSpc>
                <a:spcPct val="110000"/>
              </a:lnSpc>
              <a:spcAft>
                <a:spcPts val="1000"/>
              </a:spcAft>
              <a:buFont typeface="Wingdings" pitchFamily="2" charset="2"/>
              <a:buChar char="§"/>
              <a:defRPr sz="1800">
                <a:solidFill>
                  <a:schemeClr val="tx1"/>
                </a:solidFill>
              </a:defRPr>
            </a:lvl3pPr>
            <a:lvl4pPr marL="1087200" indent="-228600">
              <a:lnSpc>
                <a:spcPct val="110000"/>
              </a:lnSpc>
              <a:spcAft>
                <a:spcPts val="1000"/>
              </a:spcAft>
              <a:buFont typeface="Courier New" panose="02070309020205020404" pitchFamily="49" charset="0"/>
              <a:buChar char="o"/>
              <a:defRPr sz="1800">
                <a:solidFill>
                  <a:schemeClr val="tx1"/>
                </a:solidFill>
              </a:defRPr>
            </a:lvl4pPr>
            <a:lvl5pPr marL="1389600" indent="-228600">
              <a:lnSpc>
                <a:spcPct val="110000"/>
              </a:lnSpc>
              <a:spcAft>
                <a:spcPts val="1000"/>
              </a:spcAft>
              <a:buFont typeface="Arial" panose="020B0604020202020204" pitchFamily="34" charset="0"/>
              <a:buChar char="•"/>
              <a:defRPr sz="18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1365149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sida med bi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CD70444-1755-4C9C-40F3-2D1EF19F018D}"/>
              </a:ext>
            </a:extLst>
          </p:cNvPr>
          <p:cNvSpPr>
            <a:spLocks/>
          </p:cNvSpPr>
          <p:nvPr userDrawn="1"/>
        </p:nvSpPr>
        <p:spPr>
          <a:xfrm>
            <a:off x="166687" y="169069"/>
            <a:ext cx="5931694" cy="5482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6" name="Grupp 5">
            <a:extLst>
              <a:ext uri="{FF2B5EF4-FFF2-40B4-BE49-F238E27FC236}">
                <a16:creationId xmlns:a16="http://schemas.microsoft.com/office/drawing/2014/main" id="{AFA87F51-BDD2-6E1B-3849-68D1DAEFF50F}"/>
              </a:ext>
            </a:extLst>
          </p:cNvPr>
          <p:cNvGrpSpPr/>
          <p:nvPr userDrawn="1"/>
        </p:nvGrpSpPr>
        <p:grpSpPr>
          <a:xfrm>
            <a:off x="498473" y="5307805"/>
            <a:ext cx="1383506" cy="1383508"/>
            <a:chOff x="507206" y="5253039"/>
            <a:chExt cx="1383506" cy="1383508"/>
          </a:xfrm>
        </p:grpSpPr>
        <p:sp>
          <p:nvSpPr>
            <p:cNvPr id="8" name="Rektangel 7">
              <a:extLst>
                <a:ext uri="{FF2B5EF4-FFF2-40B4-BE49-F238E27FC236}">
                  <a16:creationId xmlns:a16="http://schemas.microsoft.com/office/drawing/2014/main" id="{928F2315-3D79-3747-A521-AC55DA03EF0F}"/>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9" name="Bild 8">
              <a:extLst>
                <a:ext uri="{FF2B5EF4-FFF2-40B4-BE49-F238E27FC236}">
                  <a16:creationId xmlns:a16="http://schemas.microsoft.com/office/drawing/2014/main" id="{3B727F37-5722-EA70-743E-0E474367E8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26" name="Platshållare för datum 3">
            <a:extLst>
              <a:ext uri="{FF2B5EF4-FFF2-40B4-BE49-F238E27FC236}">
                <a16:creationId xmlns:a16="http://schemas.microsoft.com/office/drawing/2014/main" id="{12A7E8F8-B65E-0802-44C0-A918FF39000D}"/>
              </a:ext>
            </a:extLst>
          </p:cNvPr>
          <p:cNvSpPr>
            <a:spLocks noGrp="1"/>
          </p:cNvSpPr>
          <p:nvPr>
            <p:ph type="dt" sz="half" idx="10"/>
          </p:nvPr>
        </p:nvSpPr>
        <p:spPr>
          <a:xfrm>
            <a:off x="508001" y="4715782"/>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2026-08-05</a:t>
            </a:fld>
            <a:endParaRPr lang="sv-SE"/>
          </a:p>
        </p:txBody>
      </p:sp>
      <p:sp>
        <p:nvSpPr>
          <p:cNvPr id="7" name="Underrubrik 2">
            <a:extLst>
              <a:ext uri="{FF2B5EF4-FFF2-40B4-BE49-F238E27FC236}">
                <a16:creationId xmlns:a16="http://schemas.microsoft.com/office/drawing/2014/main" id="{36EB50D8-B9BB-363E-C954-F4F17C3196EE}"/>
              </a:ext>
            </a:extLst>
          </p:cNvPr>
          <p:cNvSpPr>
            <a:spLocks noGrp="1"/>
          </p:cNvSpPr>
          <p:nvPr userDrawn="1">
            <p:ph type="subTitle" idx="1" hasCustomPrompt="1"/>
          </p:nvPr>
        </p:nvSpPr>
        <p:spPr>
          <a:xfrm>
            <a:off x="508001" y="4430402"/>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Författare</a:t>
            </a:r>
          </a:p>
        </p:txBody>
      </p:sp>
      <p:sp>
        <p:nvSpPr>
          <p:cNvPr id="16" name="Platshållare för rubrik 1"/>
          <p:cNvSpPr>
            <a:spLocks noGrp="1"/>
          </p:cNvSpPr>
          <p:nvPr userDrawn="1">
            <p:ph type="title"/>
          </p:nvPr>
        </p:nvSpPr>
        <p:spPr>
          <a:xfrm>
            <a:off x="515936" y="1439694"/>
            <a:ext cx="5234783" cy="2582191"/>
          </a:xfrm>
          <a:prstGeom prst="rect">
            <a:avLst/>
          </a:prstGeom>
        </p:spPr>
        <p:txBody>
          <a:bodyPr vert="horz" lIns="0" tIns="0" rIns="0" bIns="0" rtlCol="0" anchor="ctr" anchorCtr="0">
            <a:noAutofit/>
          </a:bodyPr>
          <a:lstStyle>
            <a:lvl1pPr algn="l">
              <a:lnSpc>
                <a:spcPct val="100000"/>
              </a:lnSpc>
              <a:defRPr lang="sv-SE" sz="4000" spc="-80" baseline="0" dirty="0">
                <a:solidFill>
                  <a:schemeClr val="bg1"/>
                </a:solidFill>
              </a:defRPr>
            </a:lvl1pPr>
          </a:lstStyle>
          <a:p>
            <a:pPr lvl="0">
              <a:lnSpc>
                <a:spcPct val="100000"/>
              </a:lnSpc>
            </a:pPr>
            <a:r>
              <a:rPr lang="sv-SE"/>
              <a:t>Klicka här för att ändra mall för rubrikformat</a:t>
            </a:r>
            <a:endParaRPr lang="sv-SE" dirty="0"/>
          </a:p>
        </p:txBody>
      </p:sp>
      <p:sp>
        <p:nvSpPr>
          <p:cNvPr id="3" name="textruta 2">
            <a:extLst>
              <a:ext uri="{FF2B5EF4-FFF2-40B4-BE49-F238E27FC236}">
                <a16:creationId xmlns:a16="http://schemas.microsoft.com/office/drawing/2014/main" id="{ED93CB3F-FD37-239B-A977-E77F6B88688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
        <p:nvSpPr>
          <p:cNvPr id="10" name="Platshållare för bild 10">
            <a:extLst>
              <a:ext uri="{FF2B5EF4-FFF2-40B4-BE49-F238E27FC236}">
                <a16:creationId xmlns:a16="http://schemas.microsoft.com/office/drawing/2014/main" id="{8E922750-A090-422C-80F1-68D48EFD7531}"/>
              </a:ext>
            </a:extLst>
          </p:cNvPr>
          <p:cNvSpPr>
            <a:spLocks noGrp="1"/>
          </p:cNvSpPr>
          <p:nvPr userDrawn="1">
            <p:ph type="pic" sz="quarter" idx="12" hasCustomPrompt="1"/>
          </p:nvPr>
        </p:nvSpPr>
        <p:spPr>
          <a:xfrm>
            <a:off x="6098380" y="169068"/>
            <a:ext cx="5924551" cy="5482800"/>
          </a:xfrm>
        </p:spPr>
        <p:txBody>
          <a:bodyPr lIns="180000" rIns="180000" bIns="2520000" anchor="ctr"/>
          <a:lstStyle>
            <a:lvl1pPr marL="0" indent="0" algn="ctr">
              <a:lnSpc>
                <a:spcPct val="90000"/>
              </a:lnSpc>
              <a:spcBef>
                <a:spcPts val="0"/>
              </a:spcBef>
              <a:spcAft>
                <a:spcPts val="0"/>
              </a:spcAft>
              <a:buNone/>
              <a:defRPr sz="1200">
                <a:solidFill>
                  <a:schemeClr val="tx2"/>
                </a:solidFill>
              </a:defRPr>
            </a:lvl1pPr>
          </a:lstStyle>
          <a:p>
            <a:r>
              <a:rPr lang="sv-SE"/>
              <a:t>Infoga bild: Klicka på knappen ”Mallar” uppe i menyn. I menyn till höger, </a:t>
            </a:r>
            <a:br>
              <a:rPr lang="sv-SE"/>
            </a:br>
            <a:r>
              <a:rPr lang="sv-SE"/>
              <a:t>klicka på ”</a:t>
            </a:r>
            <a:r>
              <a:rPr lang="sv-SE" err="1"/>
              <a:t>MediaFlow</a:t>
            </a:r>
            <a:r>
              <a:rPr lang="sv-SE"/>
              <a:t>” och välj den bild du vill infoga. </a:t>
            </a:r>
            <a:br>
              <a:rPr lang="sv-SE"/>
            </a:br>
            <a:r>
              <a:rPr lang="sv-SE"/>
              <a:t>Använd inte knappen ”Infoga bild” nedan.</a:t>
            </a:r>
          </a:p>
        </p:txBody>
      </p:sp>
    </p:spTree>
    <p:extLst>
      <p:ext uri="{BB962C8B-B14F-4D97-AF65-F5344CB8AC3E}">
        <p14:creationId xmlns:p14="http://schemas.microsoft.com/office/powerpoint/2010/main" val="2262082125"/>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2" pos="104" userDrawn="1">
          <p15:clr>
            <a:srgbClr val="FBAE40"/>
          </p15:clr>
        </p15:guide>
        <p15:guide id="3" orient="horz" pos="105" userDrawn="1">
          <p15:clr>
            <a:srgbClr val="FBAE40"/>
          </p15:clr>
        </p15:guide>
        <p15:guide id="4" pos="7574" userDrawn="1">
          <p15:clr>
            <a:srgbClr val="FBAE40"/>
          </p15:clr>
        </p15:guide>
        <p15:guide id="11" orient="horz" pos="4215" userDrawn="1">
          <p15:clr>
            <a:srgbClr val="FBAE40"/>
          </p15:clr>
        </p15:guide>
        <p15:guide id="12" orient="horz" pos="2160" userDrawn="1">
          <p15:clr>
            <a:srgbClr val="FBAE40"/>
          </p15:clr>
        </p15:guide>
        <p15:guide id="14" pos="31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avdelar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4DF879D-98D4-4999-5D56-F65CA84584A4}"/>
              </a:ext>
            </a:extLst>
          </p:cNvPr>
          <p:cNvSpPr>
            <a:spLocks/>
          </p:cNvSpPr>
          <p:nvPr userDrawn="1"/>
        </p:nvSpPr>
        <p:spPr>
          <a:xfrm>
            <a:off x="166688" y="169069"/>
            <a:ext cx="11857037" cy="6517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3" name="Underrubrik 2"/>
          <p:cNvSpPr>
            <a:spLocks noGrp="1"/>
          </p:cNvSpPr>
          <p:nvPr>
            <p:ph type="subTitle" idx="1" hasCustomPrompt="1"/>
          </p:nvPr>
        </p:nvSpPr>
        <p:spPr>
          <a:xfrm>
            <a:off x="505702" y="4676022"/>
            <a:ext cx="8390648" cy="503077"/>
          </a:xfrm>
          <a:prstGeom prst="rect">
            <a:avLst/>
          </a:prstGeom>
        </p:spPr>
        <p:txBody>
          <a:bodyPr bIns="46800" anchor="ctr"/>
          <a:lstStyle>
            <a:lvl1pPr marL="0" indent="0" algn="l">
              <a:lnSpc>
                <a:spcPct val="110000"/>
              </a:lnSpc>
              <a:spcAft>
                <a:spcPts val="0"/>
              </a:spcAft>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Underrubrik/Författare</a:t>
            </a:r>
          </a:p>
        </p:txBody>
      </p:sp>
      <p:sp>
        <p:nvSpPr>
          <p:cNvPr id="16" name="Platshållare för rubrik 1"/>
          <p:cNvSpPr>
            <a:spLocks noGrp="1"/>
          </p:cNvSpPr>
          <p:nvPr>
            <p:ph type="title" hasCustomPrompt="1"/>
          </p:nvPr>
        </p:nvSpPr>
        <p:spPr>
          <a:xfrm>
            <a:off x="515938" y="2211129"/>
            <a:ext cx="8380412" cy="2435742"/>
          </a:xfrm>
          <a:prstGeom prst="rect">
            <a:avLst/>
          </a:prstGeom>
        </p:spPr>
        <p:txBody>
          <a:bodyPr vert="horz" lIns="0" tIns="0" rIns="0" bIns="0" rtlCol="0" anchor="ctr">
            <a:noAutofit/>
          </a:bodyPr>
          <a:lstStyle>
            <a:lvl1pPr algn="l">
              <a:lnSpc>
                <a:spcPct val="110000"/>
              </a:lnSpc>
              <a:defRPr sz="3400">
                <a:solidFill>
                  <a:schemeClr val="bg1"/>
                </a:solidFill>
              </a:defRPr>
            </a:lvl1pPr>
          </a:lstStyle>
          <a:p>
            <a:r>
              <a:rPr lang="sv-SE" dirty="0"/>
              <a:t>Kapitelrubrik</a:t>
            </a:r>
          </a:p>
        </p:txBody>
      </p:sp>
    </p:spTree>
    <p:extLst>
      <p:ext uri="{BB962C8B-B14F-4D97-AF65-F5344CB8AC3E}">
        <p14:creationId xmlns:p14="http://schemas.microsoft.com/office/powerpoint/2010/main" val="21653894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2" pos="32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spTree>
      <p:nvGrpSpPr>
        <p:cNvPr id="1" name=""/>
        <p:cNvGrpSpPr/>
        <p:nvPr/>
      </p:nvGrpSpPr>
      <p:grpSpPr>
        <a:xfrm>
          <a:off x="0" y="0"/>
          <a:ext cx="0" cy="0"/>
          <a:chOff x="0" y="0"/>
          <a:chExt cx="0" cy="0"/>
        </a:xfrm>
      </p:grpSpPr>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endParaRPr lang="sv-SE" dirty="0"/>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innehåll 2">
            <a:extLst>
              <a:ext uri="{FF2B5EF4-FFF2-40B4-BE49-F238E27FC236}">
                <a16:creationId xmlns:a16="http://schemas.microsoft.com/office/drawing/2014/main" id="{10503DB7-CC08-7599-5E2C-3B61BEEFB523}"/>
              </a:ext>
            </a:extLst>
          </p:cNvPr>
          <p:cNvSpPr>
            <a:spLocks noGrp="1"/>
          </p:cNvSpPr>
          <p:nvPr>
            <p:ph sz="quarter" idx="10"/>
          </p:nvPr>
        </p:nvSpPr>
        <p:spPr>
          <a:xfrm>
            <a:off x="1414799" y="1907997"/>
            <a:ext cx="9360000" cy="432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97F22583-7F4F-6FDA-7D4C-4E1EAC9534C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09740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aktaru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B5F75E4-7329-BD49-9403-2CD939500244}"/>
              </a:ext>
            </a:extLst>
          </p:cNvPr>
          <p:cNvSpPr/>
          <p:nvPr userDrawn="1"/>
        </p:nvSpPr>
        <p:spPr>
          <a:xfrm>
            <a:off x="7282801" y="1798337"/>
            <a:ext cx="3491999" cy="44296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w="0">
                <a:noFill/>
              </a:ln>
              <a:noFill/>
              <a:effectLst>
                <a:outerShdw blurRad="38100" dist="25400" dir="5400000" algn="ctr" rotWithShape="0">
                  <a:srgbClr val="6E747A">
                    <a:alpha val="43000"/>
                  </a:srgbClr>
                </a:outerShdw>
              </a:effectLst>
            </a:endParaRPr>
          </a:p>
        </p:txBody>
      </p:sp>
      <p:sp>
        <p:nvSpPr>
          <p:cNvPr id="8" name="Platshållare för text 7">
            <a:extLst>
              <a:ext uri="{FF2B5EF4-FFF2-40B4-BE49-F238E27FC236}">
                <a16:creationId xmlns:a16="http://schemas.microsoft.com/office/drawing/2014/main" id="{6D7CFF0C-95E4-A346-B4F8-CF8E8908FF8F}"/>
              </a:ext>
            </a:extLst>
          </p:cNvPr>
          <p:cNvSpPr>
            <a:spLocks noGrp="1"/>
          </p:cNvSpPr>
          <p:nvPr>
            <p:ph type="body" sz="quarter" idx="15" hasCustomPrompt="1"/>
          </p:nvPr>
        </p:nvSpPr>
        <p:spPr>
          <a:xfrm>
            <a:off x="7588800" y="1954910"/>
            <a:ext cx="2880000" cy="303254"/>
          </a:xfrm>
        </p:spPr>
        <p:txBody>
          <a:bodyPr lIns="0" tIns="0" rIns="0" bIns="0"/>
          <a:lstStyle>
            <a:lvl1pPr marL="0" indent="0">
              <a:buNone/>
              <a:defRPr sz="1400" b="1"/>
            </a:lvl1pPr>
          </a:lstStyle>
          <a:p>
            <a:pPr lvl="0"/>
            <a:r>
              <a:rPr lang="sv-SE"/>
              <a:t>Rubrik</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5562001"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2">
            <a:extLst>
              <a:ext uri="{FF2B5EF4-FFF2-40B4-BE49-F238E27FC236}">
                <a16:creationId xmlns:a16="http://schemas.microsoft.com/office/drawing/2014/main" id="{D6ECA93B-1886-BD45-9E4D-E09E8B2AECEA}"/>
              </a:ext>
            </a:extLst>
          </p:cNvPr>
          <p:cNvSpPr>
            <a:spLocks noGrp="1"/>
          </p:cNvSpPr>
          <p:nvPr>
            <p:ph sz="half" idx="17"/>
          </p:nvPr>
        </p:nvSpPr>
        <p:spPr>
          <a:xfrm>
            <a:off x="7596000" y="2305025"/>
            <a:ext cx="2880000" cy="3688975"/>
          </a:xfrm>
        </p:spPr>
        <p:txBody>
          <a:bodyPr/>
          <a:lstStyle>
            <a:lvl1pPr marL="180000">
              <a:defRPr sz="14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Rubrik 2">
            <a:extLst>
              <a:ext uri="{FF2B5EF4-FFF2-40B4-BE49-F238E27FC236}">
                <a16:creationId xmlns:a16="http://schemas.microsoft.com/office/drawing/2014/main" id="{41386F51-A3ED-38FD-D582-665394C2A2AD}"/>
              </a:ext>
            </a:extLst>
          </p:cNvPr>
          <p:cNvSpPr>
            <a:spLocks noGrp="1"/>
          </p:cNvSpPr>
          <p:nvPr>
            <p:ph type="title"/>
          </p:nvPr>
        </p:nvSpPr>
        <p:spPr/>
        <p:txBody>
          <a:bodyPr/>
          <a:lstStyle/>
          <a:p>
            <a:r>
              <a:rPr lang="sv-SE"/>
              <a:t>Klicka här för att ändra mall för rubrikformat</a:t>
            </a:r>
            <a:endParaRPr lang="sv-SE" dirty="0"/>
          </a:p>
        </p:txBody>
      </p:sp>
      <p:sp>
        <p:nvSpPr>
          <p:cNvPr id="4" name="textruta 3">
            <a:extLst>
              <a:ext uri="{FF2B5EF4-FFF2-40B4-BE49-F238E27FC236}">
                <a16:creationId xmlns:a16="http://schemas.microsoft.com/office/drawing/2014/main" id="{CDCE9791-E6A8-B30C-A60B-681464003AB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035191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nehåll och stort budskap">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endParaRPr lang="sv-SE" dirty="0"/>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text 2">
            <a:extLst>
              <a:ext uri="{FF2B5EF4-FFF2-40B4-BE49-F238E27FC236}">
                <a16:creationId xmlns:a16="http://schemas.microsoft.com/office/drawing/2014/main" id="{B91DD535-7A91-DA45-AFB3-A359B27C7429}"/>
              </a:ext>
            </a:extLst>
          </p:cNvPr>
          <p:cNvSpPr>
            <a:spLocks noGrp="1"/>
          </p:cNvSpPr>
          <p:nvPr>
            <p:ph type="body" sz="quarter" idx="10" hasCustomPrompt="1"/>
          </p:nvPr>
        </p:nvSpPr>
        <p:spPr>
          <a:xfrm>
            <a:off x="6202800" y="1908000"/>
            <a:ext cx="4572000" cy="4320000"/>
          </a:xfrm>
          <a:solidFill>
            <a:schemeClr val="accent2"/>
          </a:solidFill>
        </p:spPr>
        <p:txBody>
          <a:bodyPr lIns="360000" tIns="360000" rIns="360000" bIns="360000" anchor="ctr"/>
          <a:lstStyle>
            <a:lvl1pPr marL="0" indent="0" algn="ctr">
              <a:buNone/>
              <a:defRPr sz="2500">
                <a:solidFill>
                  <a:schemeClr val="bg1"/>
                </a:solidFill>
              </a:defRPr>
            </a:lvl1pPr>
          </a:lstStyle>
          <a:p>
            <a:pPr lvl="0"/>
            <a:r>
              <a:rPr lang="sv-SE"/>
              <a:t>Ditt förstärkta budskap eller citat. Byt färg till blå eller grå om du vill.</a:t>
            </a:r>
          </a:p>
        </p:txBody>
      </p:sp>
      <p:sp>
        <p:nvSpPr>
          <p:cNvPr id="2" name="textruta 1">
            <a:extLst>
              <a:ext uri="{FF2B5EF4-FFF2-40B4-BE49-F238E27FC236}">
                <a16:creationId xmlns:a16="http://schemas.microsoft.com/office/drawing/2014/main" id="{F66E6058-0E6D-512C-5103-6B0CEBF53108}"/>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79607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or innehållsdel med info">
    <p:spTree>
      <p:nvGrpSpPr>
        <p:cNvPr id="1" name=""/>
        <p:cNvGrpSpPr/>
        <p:nvPr/>
      </p:nvGrpSpPr>
      <p:grpSpPr>
        <a:xfrm>
          <a:off x="0" y="0"/>
          <a:ext cx="0" cy="0"/>
          <a:chOff x="0" y="0"/>
          <a:chExt cx="0" cy="0"/>
        </a:xfrm>
      </p:grpSpPr>
      <p:sp>
        <p:nvSpPr>
          <p:cNvPr id="32" name="Platshållare för innehåll 2"/>
          <p:cNvSpPr>
            <a:spLocks noGrp="1"/>
          </p:cNvSpPr>
          <p:nvPr>
            <p:ph sz="half" idx="1" hasCustomPrompt="1"/>
          </p:nvPr>
        </p:nvSpPr>
        <p:spPr>
          <a:xfrm>
            <a:off x="8641653" y="1908001"/>
            <a:ext cx="2105706" cy="4320000"/>
          </a:xfrm>
          <a:prstGeom prst="rect">
            <a:avLst/>
          </a:prstGeom>
        </p:spPr>
        <p:txBody>
          <a:bodyPr lIns="0" tIns="0" rIns="0" bIns="0"/>
          <a:lstStyle>
            <a:lvl1pPr marL="144000" indent="-144000">
              <a:spcAft>
                <a:spcPts val="600"/>
              </a:spcAft>
              <a:buFont typeface="Arial" panose="020B0604020202020204" pitchFamily="34" charset="0"/>
              <a:buChar char="•"/>
              <a:defRPr sz="1400">
                <a:solidFill>
                  <a:schemeClr val="tx1"/>
                </a:solidFill>
              </a:defRPr>
            </a:lvl1pPr>
          </a:lstStyle>
          <a:p>
            <a:pPr lvl="0"/>
            <a:r>
              <a:rPr lang="sv-SE"/>
              <a:t>Redigera format för bakgrundstext </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7074292"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a:extLst>
              <a:ext uri="{FF2B5EF4-FFF2-40B4-BE49-F238E27FC236}">
                <a16:creationId xmlns:a16="http://schemas.microsoft.com/office/drawing/2014/main" id="{B1FD5C1A-C8B2-1578-8684-1F9A276C50A2}"/>
              </a:ext>
            </a:extLst>
          </p:cNvPr>
          <p:cNvSpPr>
            <a:spLocks noGrp="1"/>
          </p:cNvSpPr>
          <p:nvPr>
            <p:ph type="title"/>
          </p:nvPr>
        </p:nvSpPr>
        <p:spPr/>
        <p:txBody>
          <a:bodyPr/>
          <a:lstStyle/>
          <a:p>
            <a:r>
              <a:rPr lang="sv-SE"/>
              <a:t>Klicka här för att ändra mall för rubrikformat</a:t>
            </a:r>
            <a:endParaRPr lang="sv-SE" dirty="0"/>
          </a:p>
        </p:txBody>
      </p:sp>
      <p:sp>
        <p:nvSpPr>
          <p:cNvPr id="3" name="textruta 2">
            <a:extLst>
              <a:ext uri="{FF2B5EF4-FFF2-40B4-BE49-F238E27FC236}">
                <a16:creationId xmlns:a16="http://schemas.microsoft.com/office/drawing/2014/main" id="{0F1433C8-276A-EC62-2B0F-0898B5E2F1B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16522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innehåll 3"/>
          <p:cNvSpPr>
            <a:spLocks noGrp="1"/>
          </p:cNvSpPr>
          <p:nvPr>
            <p:ph sz="half" idx="2"/>
          </p:nvPr>
        </p:nvSpPr>
        <p:spPr>
          <a:xfrm>
            <a:off x="6202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7CE3CA2D-3E08-827B-06B5-5B33BEADD71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98094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re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innehåll 3"/>
          <p:cNvSpPr>
            <a:spLocks noGrp="1"/>
          </p:cNvSpPr>
          <p:nvPr>
            <p:ph sz="half" idx="2"/>
          </p:nvPr>
        </p:nvSpPr>
        <p:spPr>
          <a:xfrm>
            <a:off x="4606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6" name="Platshållare för innehåll 3">
            <a:extLst>
              <a:ext uri="{FF2B5EF4-FFF2-40B4-BE49-F238E27FC236}">
                <a16:creationId xmlns:a16="http://schemas.microsoft.com/office/drawing/2014/main" id="{44EFDDC4-5473-D47D-47F3-8820EF1C5901}"/>
              </a:ext>
            </a:extLst>
          </p:cNvPr>
          <p:cNvSpPr>
            <a:spLocks noGrp="1"/>
          </p:cNvSpPr>
          <p:nvPr>
            <p:ph sz="half" idx="10"/>
          </p:nvPr>
        </p:nvSpPr>
        <p:spPr>
          <a:xfrm>
            <a:off x="7798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BF5147F3-912C-9F13-05A1-43623FE70D72}"/>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95451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Platshållare för rubrik 1"/>
          <p:cNvSpPr>
            <a:spLocks noGrp="1"/>
          </p:cNvSpPr>
          <p:nvPr>
            <p:ph type="title"/>
          </p:nvPr>
        </p:nvSpPr>
        <p:spPr>
          <a:xfrm>
            <a:off x="1414800" y="792000"/>
            <a:ext cx="9360000" cy="864000"/>
          </a:xfrm>
          <a:prstGeom prst="rect">
            <a:avLst/>
          </a:prstGeom>
        </p:spPr>
        <p:txBody>
          <a:bodyPr vert="horz" lIns="0" tIns="0" rIns="0" bIns="0" rtlCol="0" anchor="t">
            <a:noAutofit/>
          </a:bodyPr>
          <a:lstStyle/>
          <a:p>
            <a:r>
              <a:rPr lang="sv-SE" dirty="0"/>
              <a:t>Rubrik</a:t>
            </a:r>
          </a:p>
        </p:txBody>
      </p:sp>
      <p:sp>
        <p:nvSpPr>
          <p:cNvPr id="15" name="Platshållare för text 2"/>
          <p:cNvSpPr>
            <a:spLocks noGrp="1"/>
          </p:cNvSpPr>
          <p:nvPr>
            <p:ph type="body" idx="1"/>
          </p:nvPr>
        </p:nvSpPr>
        <p:spPr>
          <a:xfrm>
            <a:off x="1414800" y="1907999"/>
            <a:ext cx="9360000" cy="4320000"/>
          </a:xfrm>
          <a:prstGeom prst="rect">
            <a:avLst/>
          </a:prstGeom>
        </p:spPr>
        <p:txBody>
          <a:bodyPr vert="horz" lIns="0" tIns="0" rIns="0" bIns="0" rtlCol="0">
            <a:no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p>
        </p:txBody>
      </p:sp>
      <p:sp>
        <p:nvSpPr>
          <p:cNvPr id="7" name="Rektangel 6">
            <a:extLst>
              <a:ext uri="{FF2B5EF4-FFF2-40B4-BE49-F238E27FC236}">
                <a16:creationId xmlns:a16="http://schemas.microsoft.com/office/drawing/2014/main" id="{491179EA-8514-C64D-A179-43CD66BE5CA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F485E92F-0C78-9F42-88BB-D7D3999B73E8}"/>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r>
              <a:rPr lang="sv-SE" sz="800">
                <a:solidFill>
                  <a:schemeClr val="bg1"/>
                </a:solidFill>
              </a:rPr>
              <a:t>.</a:t>
            </a:r>
          </a:p>
        </p:txBody>
      </p:sp>
      <p:sp>
        <p:nvSpPr>
          <p:cNvPr id="10" name="textruta 9">
            <a:extLst>
              <a:ext uri="{FF2B5EF4-FFF2-40B4-BE49-F238E27FC236}">
                <a16:creationId xmlns:a16="http://schemas.microsoft.com/office/drawing/2014/main" id="{A1DED24C-9BAF-3B4E-9FC9-E6D52177AAFE}"/>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214171647"/>
      </p:ext>
    </p:extLst>
  </p:cSld>
  <p:clrMap bg1="lt1" tx1="dk1" bg2="lt2" tx2="dk2" accent1="accent1" accent2="accent2" accent3="accent3" accent4="accent4" accent5="accent5" accent6="accent6" hlink="hlink" folHlink="folHlink"/>
  <p:sldLayoutIdLst>
    <p:sldLayoutId id="2147483662" r:id="rId1"/>
    <p:sldLayoutId id="2147483688" r:id="rId2"/>
    <p:sldLayoutId id="2147483684" r:id="rId3"/>
    <p:sldLayoutId id="2147483663" r:id="rId4"/>
    <p:sldLayoutId id="2147483668" r:id="rId5"/>
    <p:sldLayoutId id="2147483667" r:id="rId6"/>
    <p:sldLayoutId id="2147483683" r:id="rId7"/>
    <p:sldLayoutId id="2147483689" r:id="rId8"/>
    <p:sldLayoutId id="2147483687" r:id="rId9"/>
    <p:sldLayoutId id="2147483676" r:id="rId10"/>
    <p:sldLayoutId id="2147483677" r:id="rId11"/>
    <p:sldLayoutId id="2147483678" r:id="rId12"/>
    <p:sldLayoutId id="2147483666" r:id="rId13"/>
    <p:sldLayoutId id="2147483679" r:id="rId14"/>
    <p:sldLayoutId id="2147483680" r:id="rId15"/>
    <p:sldLayoutId id="2147483690" r:id="rId16"/>
  </p:sldLayoutIdLst>
  <p:hf sldNum="0" hdr="0" ftr="0"/>
  <p:txStyles>
    <p:titleStyle>
      <a:lvl1pPr algn="l" defTabSz="914400" rtl="0" eaLnBrk="1" latinLnBrk="0" hangingPunct="1">
        <a:lnSpc>
          <a:spcPct val="110000"/>
        </a:lnSpc>
        <a:spcBef>
          <a:spcPct val="0"/>
        </a:spcBef>
        <a:buNone/>
        <a:defRPr sz="3000" b="0" kern="1200">
          <a:solidFill>
            <a:schemeClr val="tx1"/>
          </a:solidFill>
          <a:latin typeface="+mj-lt"/>
          <a:ea typeface="+mj-ea"/>
          <a:cs typeface="+mj-cs"/>
        </a:defRPr>
      </a:lvl1pPr>
    </p:titleStyle>
    <p:body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2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200" kern="1200" baseline="0">
          <a:solidFill>
            <a:schemeClr val="tx1"/>
          </a:solidFill>
          <a:latin typeface="+mn-lt"/>
          <a:ea typeface="+mn-ea"/>
          <a:cs typeface="+mn-cs"/>
        </a:defRPr>
      </a:lvl3pPr>
      <a:lvl4pPr marL="1027113" indent="-169863"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06513" indent="-14605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ideo" Target="https://www.youtube.com/embed/LpEicqybc7k?feature=oembed"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5.sv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video" Target="https://www.youtube.com/embed/aOKkSPsMklE?feature=oembed"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DCB1E5A-54AA-0D4A-9D00-6458D76A98F7}"/>
              </a:ext>
            </a:extLst>
          </p:cNvPr>
          <p:cNvSpPr>
            <a:spLocks noGrp="1"/>
          </p:cNvSpPr>
          <p:nvPr>
            <p:ph type="dt" sz="half" idx="10"/>
          </p:nvPr>
        </p:nvSpPr>
        <p:spPr>
          <a:xfrm>
            <a:off x="508001" y="4715781"/>
            <a:ext cx="4779756" cy="288000"/>
          </a:xfrm>
        </p:spPr>
        <p:txBody>
          <a:bodyPr/>
          <a:lstStyle/>
          <a:p>
            <a:fld id="{E0EB2C8E-1A0D-4D7B-8009-6976AB2B2D2B}" type="datetime1">
              <a:rPr lang="sv-SE" noProof="0" smtClean="0"/>
              <a:pPr/>
              <a:t>2026-08-05</a:t>
            </a:fld>
            <a:endParaRPr lang="sv-SE" noProof="0" dirty="0"/>
          </a:p>
        </p:txBody>
      </p:sp>
      <p:sp>
        <p:nvSpPr>
          <p:cNvPr id="5" name="Underrubrik 4">
            <a:extLst>
              <a:ext uri="{FF2B5EF4-FFF2-40B4-BE49-F238E27FC236}">
                <a16:creationId xmlns:a16="http://schemas.microsoft.com/office/drawing/2014/main" id="{03FE58BA-7EA9-EA8B-993B-81C708F0F4D5}"/>
              </a:ext>
            </a:extLst>
          </p:cNvPr>
          <p:cNvSpPr>
            <a:spLocks noGrp="1"/>
          </p:cNvSpPr>
          <p:nvPr>
            <p:ph type="subTitle" idx="1"/>
          </p:nvPr>
        </p:nvSpPr>
        <p:spPr/>
        <p:txBody>
          <a:bodyPr/>
          <a:lstStyle/>
          <a:p>
            <a:endParaRPr lang="sv-SE" noProof="0" dirty="0"/>
          </a:p>
        </p:txBody>
      </p:sp>
      <p:sp>
        <p:nvSpPr>
          <p:cNvPr id="4" name="Rubrik 3">
            <a:extLst>
              <a:ext uri="{FF2B5EF4-FFF2-40B4-BE49-F238E27FC236}">
                <a16:creationId xmlns:a16="http://schemas.microsoft.com/office/drawing/2014/main" id="{24DBD3D1-5845-D103-6B90-389795B17438}"/>
              </a:ext>
            </a:extLst>
          </p:cNvPr>
          <p:cNvSpPr>
            <a:spLocks noGrp="1"/>
          </p:cNvSpPr>
          <p:nvPr>
            <p:ph type="title"/>
          </p:nvPr>
        </p:nvSpPr>
        <p:spPr/>
        <p:txBody>
          <a:bodyPr/>
          <a:lstStyle/>
          <a:p>
            <a:r>
              <a:rPr lang="en-GB" dirty="0">
                <a:latin typeface="+mn-lt"/>
              </a:rPr>
              <a:t>Vad </a:t>
            </a:r>
            <a:r>
              <a:rPr lang="en-GB" dirty="0" err="1">
                <a:latin typeface="+mn-lt"/>
              </a:rPr>
              <a:t>är</a:t>
            </a:r>
            <a:r>
              <a:rPr lang="en-GB" dirty="0">
                <a:latin typeface="+mn-lt"/>
              </a:rPr>
              <a:t> </a:t>
            </a:r>
            <a:r>
              <a:rPr lang="en-GB" dirty="0" err="1">
                <a:latin typeface="+mn-lt"/>
              </a:rPr>
              <a:t>svenska</a:t>
            </a:r>
            <a:r>
              <a:rPr lang="en-GB" dirty="0">
                <a:latin typeface="+mn-lt"/>
              </a:rPr>
              <a:t> </a:t>
            </a:r>
            <a:r>
              <a:rPr lang="en-GB" dirty="0" err="1">
                <a:latin typeface="+mn-lt"/>
              </a:rPr>
              <a:t>modellen</a:t>
            </a:r>
            <a:r>
              <a:rPr lang="en-GB" dirty="0">
                <a:latin typeface="+mn-lt"/>
              </a:rPr>
              <a:t> </a:t>
            </a:r>
            <a:br>
              <a:rPr lang="en-GB" dirty="0">
                <a:latin typeface="+mn-lt"/>
              </a:rPr>
            </a:br>
            <a:r>
              <a:rPr lang="en-GB" dirty="0">
                <a:latin typeface="+mn-lt"/>
              </a:rPr>
              <a:t>och </a:t>
            </a:r>
            <a:r>
              <a:rPr lang="en-GB" dirty="0" err="1">
                <a:latin typeface="+mn-lt"/>
              </a:rPr>
              <a:t>varför</a:t>
            </a:r>
            <a:r>
              <a:rPr lang="en-GB" dirty="0">
                <a:latin typeface="+mn-lt"/>
              </a:rPr>
              <a:t> </a:t>
            </a:r>
            <a:r>
              <a:rPr lang="en-GB" dirty="0" err="1">
                <a:latin typeface="+mn-lt"/>
              </a:rPr>
              <a:t>är</a:t>
            </a:r>
            <a:r>
              <a:rPr lang="en-GB" dirty="0">
                <a:latin typeface="+mn-lt"/>
              </a:rPr>
              <a:t> den </a:t>
            </a:r>
            <a:r>
              <a:rPr lang="en-GB" dirty="0" err="1">
                <a:latin typeface="+mn-lt"/>
              </a:rPr>
              <a:t>framgångrik</a:t>
            </a:r>
            <a:r>
              <a:rPr lang="en-GB" dirty="0">
                <a:latin typeface="+mn-lt"/>
              </a:rPr>
              <a:t>?</a:t>
            </a:r>
            <a:endParaRPr lang="sv-SE" noProof="0" dirty="0">
              <a:latin typeface="+mn-lt"/>
            </a:endParaRPr>
          </a:p>
        </p:txBody>
      </p:sp>
    </p:spTree>
    <p:extLst>
      <p:ext uri="{BB962C8B-B14F-4D97-AF65-F5344CB8AC3E}">
        <p14:creationId xmlns:p14="http://schemas.microsoft.com/office/powerpoint/2010/main" val="1928034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ABCFB-E4E4-8EA9-4DEA-7909836786DD}"/>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75BDCC3D-B2D2-49FA-7D9B-8F0039365678}"/>
              </a:ext>
            </a:extLst>
          </p:cNvPr>
          <p:cNvSpPr>
            <a:spLocks noGrp="1"/>
          </p:cNvSpPr>
          <p:nvPr>
            <p:ph sz="half" idx="1"/>
          </p:nvPr>
        </p:nvSpPr>
        <p:spPr>
          <a:xfrm>
            <a:off x="6822140" y="2851271"/>
            <a:ext cx="4625789" cy="2133105"/>
          </a:xfrm>
        </p:spPr>
        <p:txBody>
          <a:bodyPr/>
          <a:lstStyle/>
          <a:p>
            <a:pPr marL="0" indent="0">
              <a:buNone/>
            </a:pPr>
            <a:r>
              <a:rPr lang="sv-SE" sz="2400" dirty="0"/>
              <a:t>Kollektivavtal | </a:t>
            </a:r>
            <a:r>
              <a:rPr lang="sv-SE" dirty="0"/>
              <a:t>Parterna förhandlar och beslutar</a:t>
            </a:r>
          </a:p>
          <a:p>
            <a:pPr marL="179705" indent="-179705"/>
            <a:r>
              <a:rPr lang="sv-SE" b="1" dirty="0">
                <a:solidFill>
                  <a:srgbClr val="111111"/>
                </a:solidFill>
              </a:rPr>
              <a:t>Centrala kollektivavtal</a:t>
            </a:r>
            <a:r>
              <a:rPr lang="sv-SE" dirty="0">
                <a:solidFill>
                  <a:srgbClr val="111111"/>
                </a:solidFill>
              </a:rPr>
              <a:t>: Sätter ramarna för arbetsvillkoren i en hel bransch (t ex löneprocess, tjänstepension, föräldralön).</a:t>
            </a:r>
            <a:endParaRPr lang="sv-SE" dirty="0">
              <a:cs typeface="Arial"/>
            </a:endParaRPr>
          </a:p>
          <a:p>
            <a:pPr marL="179705" indent="-179705"/>
            <a:r>
              <a:rPr lang="sv-SE" b="1" dirty="0">
                <a:solidFill>
                  <a:srgbClr val="111111"/>
                </a:solidFill>
              </a:rPr>
              <a:t>Lokala kollektivavtal</a:t>
            </a:r>
            <a:r>
              <a:rPr lang="sv-SE" dirty="0">
                <a:solidFill>
                  <a:srgbClr val="111111"/>
                </a:solidFill>
              </a:rPr>
              <a:t>: Förhandlas och gäller på en enskild arbetsplats (t ex flextid, övertidskompensation, friskvård).</a:t>
            </a:r>
            <a:br>
              <a:rPr lang="sv-SE" dirty="0"/>
            </a:br>
            <a:endParaRPr lang="sv-SE" dirty="0">
              <a:solidFill>
                <a:srgbClr val="111111"/>
              </a:solidFill>
            </a:endParaRPr>
          </a:p>
          <a:p>
            <a:pPr marL="0" indent="0">
              <a:buNone/>
            </a:pPr>
            <a:endParaRPr lang="sv-SE" sz="1000" dirty="0"/>
          </a:p>
          <a:p>
            <a:pPr marL="0" indent="0">
              <a:buNone/>
            </a:pPr>
            <a:endParaRPr lang="en-US" dirty="0"/>
          </a:p>
        </p:txBody>
      </p:sp>
      <p:pic>
        <p:nvPicPr>
          <p:cNvPr id="6" name="Bildobjekt 5">
            <a:extLst>
              <a:ext uri="{FF2B5EF4-FFF2-40B4-BE49-F238E27FC236}">
                <a16:creationId xmlns:a16="http://schemas.microsoft.com/office/drawing/2014/main" id="{FDBD9A39-F4F7-6C42-893F-D32C61931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006" y="1746000"/>
            <a:ext cx="4309198" cy="4320000"/>
          </a:xfrm>
          <a:prstGeom prst="rect">
            <a:avLst/>
          </a:prstGeom>
          <a:noFill/>
        </p:spPr>
      </p:pic>
      <p:sp>
        <p:nvSpPr>
          <p:cNvPr id="3" name="Rubrik 2">
            <a:extLst>
              <a:ext uri="{FF2B5EF4-FFF2-40B4-BE49-F238E27FC236}">
                <a16:creationId xmlns:a16="http://schemas.microsoft.com/office/drawing/2014/main" id="{6AB4F06D-15DB-1A8D-622E-7AFDA37242EE}"/>
              </a:ext>
            </a:extLst>
          </p:cNvPr>
          <p:cNvSpPr>
            <a:spLocks noGrp="1"/>
          </p:cNvSpPr>
          <p:nvPr>
            <p:ph type="title"/>
          </p:nvPr>
        </p:nvSpPr>
        <p:spPr>
          <a:xfrm>
            <a:off x="1414800" y="792000"/>
            <a:ext cx="9360000" cy="864000"/>
          </a:xfrm>
        </p:spPr>
        <p:txBody>
          <a:bodyPr anchor="t">
            <a:normAutofit/>
          </a:bodyPr>
          <a:lstStyle/>
          <a:p>
            <a:r>
              <a:rPr lang="sv-SE" dirty="0">
                <a:latin typeface="+mn-lt"/>
              </a:rPr>
              <a:t>Svenska modellens nivåer</a:t>
            </a:r>
            <a:endParaRPr lang="en-US" dirty="0">
              <a:latin typeface="+mn-lt"/>
            </a:endParaRPr>
          </a:p>
        </p:txBody>
      </p:sp>
      <p:sp>
        <p:nvSpPr>
          <p:cNvPr id="14" name="Höger klammerparentes 13">
            <a:extLst>
              <a:ext uri="{FF2B5EF4-FFF2-40B4-BE49-F238E27FC236}">
                <a16:creationId xmlns:a16="http://schemas.microsoft.com/office/drawing/2014/main" id="{CC6F79E6-1E88-0792-BCA4-6630226D3450}"/>
              </a:ext>
            </a:extLst>
          </p:cNvPr>
          <p:cNvSpPr/>
          <p:nvPr/>
        </p:nvSpPr>
        <p:spPr>
          <a:xfrm>
            <a:off x="6035716" y="2851271"/>
            <a:ext cx="466164" cy="2133105"/>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4" name="Rectangle 5">
            <a:extLst>
              <a:ext uri="{FF2B5EF4-FFF2-40B4-BE49-F238E27FC236}">
                <a16:creationId xmlns:a16="http://schemas.microsoft.com/office/drawing/2014/main" id="{38743158-6FB2-3F4A-E991-F873477C298F}"/>
              </a:ext>
            </a:extLst>
          </p:cNvPr>
          <p:cNvSpPr/>
          <p:nvPr/>
        </p:nvSpPr>
        <p:spPr>
          <a:xfrm>
            <a:off x="6822141" y="5178550"/>
            <a:ext cx="3755853" cy="78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noFill/>
              </a:ln>
              <a:solidFill>
                <a:schemeClr val="bg1"/>
              </a:solidFill>
            </a:endParaRPr>
          </a:p>
        </p:txBody>
      </p:sp>
      <p:sp>
        <p:nvSpPr>
          <p:cNvPr id="7" name="TextBox 3">
            <a:extLst>
              <a:ext uri="{FF2B5EF4-FFF2-40B4-BE49-F238E27FC236}">
                <a16:creationId xmlns:a16="http://schemas.microsoft.com/office/drawing/2014/main" id="{D20C99B3-BD5D-493C-7972-9B12DF076A5D}"/>
              </a:ext>
            </a:extLst>
          </p:cNvPr>
          <p:cNvSpPr txBox="1"/>
          <p:nvPr/>
        </p:nvSpPr>
        <p:spPr>
          <a:xfrm>
            <a:off x="6951347" y="5279564"/>
            <a:ext cx="349253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400" dirty="0">
                <a:solidFill>
                  <a:schemeClr val="bg1"/>
                </a:solidFill>
              </a:rPr>
              <a:t>Kollektivavtalen omfattar alla anställda på arbetsplatsen, inte bara medlemmar</a:t>
            </a:r>
            <a:r>
              <a:rPr lang="sv-SE" dirty="0">
                <a:solidFill>
                  <a:schemeClr val="bg1"/>
                </a:solidFill>
              </a:rPr>
              <a:t>.</a:t>
            </a:r>
            <a:r>
              <a:rPr lang="en-US" dirty="0">
                <a:solidFill>
                  <a:schemeClr val="bg1"/>
                </a:solidFill>
                <a:cs typeface="Arial"/>
              </a:rPr>
              <a:t>​</a:t>
            </a:r>
          </a:p>
        </p:txBody>
      </p:sp>
    </p:spTree>
    <p:extLst>
      <p:ext uri="{BB962C8B-B14F-4D97-AF65-F5344CB8AC3E}">
        <p14:creationId xmlns:p14="http://schemas.microsoft.com/office/powerpoint/2010/main" val="2393195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9ADCE-DB93-31B8-D311-320EA50E3EE9}"/>
            </a:ext>
          </a:extLst>
        </p:cNvPr>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37CDF321-D9E2-D580-5DE5-CC411ECEC066}"/>
              </a:ext>
            </a:extLst>
          </p:cNvPr>
          <p:cNvSpPr>
            <a:spLocks noGrp="1"/>
          </p:cNvSpPr>
          <p:nvPr>
            <p:ph sz="half" idx="1"/>
          </p:nvPr>
        </p:nvSpPr>
        <p:spPr>
          <a:xfrm>
            <a:off x="6822139" y="2133599"/>
            <a:ext cx="4392707" cy="4150659"/>
          </a:xfrm>
        </p:spPr>
        <p:txBody>
          <a:bodyPr/>
          <a:lstStyle/>
          <a:p>
            <a:pPr marL="0" indent="0">
              <a:buNone/>
            </a:pPr>
            <a:r>
              <a:rPr lang="sv-SE" sz="2400" dirty="0"/>
              <a:t>Anställningsavtal | </a:t>
            </a:r>
            <a:r>
              <a:rPr lang="sv-SE" dirty="0"/>
              <a:t> Arbetsgivaren beslutar</a:t>
            </a:r>
          </a:p>
          <a:p>
            <a:pPr marL="179705" indent="-179705"/>
            <a:r>
              <a:rPr lang="sv-SE" b="1" dirty="0">
                <a:solidFill>
                  <a:srgbClr val="111111"/>
                </a:solidFill>
              </a:rPr>
              <a:t>Standardavtal i kombination med personalpolicy</a:t>
            </a:r>
            <a:r>
              <a:rPr lang="sv-SE" dirty="0">
                <a:solidFill>
                  <a:srgbClr val="111111"/>
                </a:solidFill>
              </a:rPr>
              <a:t> </a:t>
            </a:r>
            <a:r>
              <a:rPr lang="sv-SE" dirty="0">
                <a:solidFill>
                  <a:srgbClr val="111111"/>
                </a:solidFill>
                <a:cs typeface="Arial"/>
              </a:rPr>
              <a:t>De flesta arbetsgivare har standardavtal som de strikt följer. Många utan kollektivavtal hänvisar viktiga arbetsvillkor och förmåner till en personalpolicy. </a:t>
            </a:r>
          </a:p>
          <a:p>
            <a:pPr marL="179705" indent="-179705"/>
            <a:r>
              <a:rPr lang="sv-SE" b="1" dirty="0">
                <a:solidFill>
                  <a:srgbClr val="111111"/>
                </a:solidFill>
              </a:rPr>
              <a:t>Begränsad dokumentation</a:t>
            </a:r>
            <a:r>
              <a:rPr lang="sv-SE" dirty="0">
                <a:solidFill>
                  <a:srgbClr val="111111"/>
                </a:solidFill>
              </a:rPr>
              <a:t> </a:t>
            </a:r>
            <a:br>
              <a:rPr lang="sv-SE" dirty="0">
                <a:solidFill>
                  <a:srgbClr val="111111"/>
                </a:solidFill>
              </a:rPr>
            </a:br>
            <a:r>
              <a:rPr lang="sv-SE" dirty="0">
                <a:solidFill>
                  <a:srgbClr val="111111"/>
                </a:solidFill>
              </a:rPr>
              <a:t>Viktiga villkor som tjänstepension och övertid finns inte alltid med. Det som står i en personalpolicy och inte i ditt anställningsavtal kan arbetsgivaren ändra när som helst. Personalpolicyn är inget avtal. </a:t>
            </a:r>
            <a:endParaRPr lang="sv-SE" dirty="0">
              <a:solidFill>
                <a:srgbClr val="111111"/>
              </a:solidFill>
              <a:cs typeface="Arial"/>
            </a:endParaRPr>
          </a:p>
          <a:p>
            <a:pPr marL="179705" indent="-179705"/>
            <a:r>
              <a:rPr lang="sv-SE" b="1" dirty="0">
                <a:solidFill>
                  <a:srgbClr val="111111"/>
                </a:solidFill>
              </a:rPr>
              <a:t>Viktigt att förstå villkoren i anställningsavtalet</a:t>
            </a:r>
            <a:r>
              <a:rPr lang="sv-SE" dirty="0">
                <a:solidFill>
                  <a:srgbClr val="111111"/>
                </a:solidFill>
              </a:rPr>
              <a:t> </a:t>
            </a:r>
            <a:br>
              <a:rPr lang="sv-SE" dirty="0">
                <a:solidFill>
                  <a:srgbClr val="111111"/>
                </a:solidFill>
              </a:rPr>
            </a:br>
            <a:r>
              <a:rPr lang="sv-SE" dirty="0">
                <a:solidFill>
                  <a:srgbClr val="111111"/>
                </a:solidFill>
              </a:rPr>
              <a:t>De påverkar både ditt arbetsliv och privatliv.</a:t>
            </a:r>
            <a:endParaRPr lang="sv-SE" sz="1000" dirty="0"/>
          </a:p>
          <a:p>
            <a:pPr marL="0" indent="0">
              <a:buNone/>
            </a:pPr>
            <a:endParaRPr lang="en-US" dirty="0"/>
          </a:p>
        </p:txBody>
      </p:sp>
      <p:pic>
        <p:nvPicPr>
          <p:cNvPr id="6" name="Bildobjekt 5">
            <a:extLst>
              <a:ext uri="{FF2B5EF4-FFF2-40B4-BE49-F238E27FC236}">
                <a16:creationId xmlns:a16="http://schemas.microsoft.com/office/drawing/2014/main" id="{4726395A-6820-510C-00CB-4E6658964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006" y="1746000"/>
            <a:ext cx="4309198" cy="4320000"/>
          </a:xfrm>
          <a:prstGeom prst="rect">
            <a:avLst/>
          </a:prstGeom>
          <a:noFill/>
        </p:spPr>
      </p:pic>
      <p:sp>
        <p:nvSpPr>
          <p:cNvPr id="3" name="Rubrik 2">
            <a:extLst>
              <a:ext uri="{FF2B5EF4-FFF2-40B4-BE49-F238E27FC236}">
                <a16:creationId xmlns:a16="http://schemas.microsoft.com/office/drawing/2014/main" id="{DA1F5987-F9C3-3F38-FD53-D0A896EA1604}"/>
              </a:ext>
            </a:extLst>
          </p:cNvPr>
          <p:cNvSpPr>
            <a:spLocks noGrp="1"/>
          </p:cNvSpPr>
          <p:nvPr>
            <p:ph type="title"/>
          </p:nvPr>
        </p:nvSpPr>
        <p:spPr>
          <a:xfrm>
            <a:off x="1414800" y="792000"/>
            <a:ext cx="9360000" cy="864000"/>
          </a:xfrm>
        </p:spPr>
        <p:txBody>
          <a:bodyPr anchor="t">
            <a:normAutofit/>
          </a:bodyPr>
          <a:lstStyle/>
          <a:p>
            <a:r>
              <a:rPr lang="sv-SE" dirty="0">
                <a:latin typeface="+mn-lt"/>
              </a:rPr>
              <a:t>Svenska modellens nivåer</a:t>
            </a:r>
            <a:endParaRPr lang="en-US" dirty="0">
              <a:latin typeface="+mn-lt"/>
            </a:endParaRPr>
          </a:p>
        </p:txBody>
      </p:sp>
      <p:sp>
        <p:nvSpPr>
          <p:cNvPr id="14" name="Höger klammerparentes 13">
            <a:extLst>
              <a:ext uri="{FF2B5EF4-FFF2-40B4-BE49-F238E27FC236}">
                <a16:creationId xmlns:a16="http://schemas.microsoft.com/office/drawing/2014/main" id="{2E7E725E-B856-05AE-76E9-AAD8AD7069D8}"/>
              </a:ext>
            </a:extLst>
          </p:cNvPr>
          <p:cNvSpPr/>
          <p:nvPr/>
        </p:nvSpPr>
        <p:spPr>
          <a:xfrm>
            <a:off x="6035716" y="1746000"/>
            <a:ext cx="466164" cy="110527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88982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7A241AD-995C-68DD-C23B-A4D493B7FB99}"/>
              </a:ext>
            </a:extLst>
          </p:cNvPr>
          <p:cNvSpPr>
            <a:spLocks noGrp="1"/>
          </p:cNvSpPr>
          <p:nvPr>
            <p:ph type="title"/>
          </p:nvPr>
        </p:nvSpPr>
        <p:spPr>
          <a:xfrm>
            <a:off x="1300040" y="2859370"/>
            <a:ext cx="9360000" cy="864000"/>
          </a:xfrm>
        </p:spPr>
        <p:txBody>
          <a:bodyPr/>
          <a:lstStyle/>
          <a:p>
            <a:pPr algn="ctr"/>
            <a:r>
              <a:rPr lang="sv-SE" dirty="0">
                <a:latin typeface="+mn-lt"/>
              </a:rPr>
              <a:t>Sveriges Ingenjörer</a:t>
            </a:r>
            <a:r>
              <a:rPr lang="sv-SE" dirty="0">
                <a:solidFill>
                  <a:srgbClr val="000000"/>
                </a:solidFill>
                <a:latin typeface="+mn-lt"/>
                <a:ea typeface="+mj-lt"/>
                <a:cs typeface="+mj-lt"/>
              </a:rPr>
              <a:t> </a:t>
            </a:r>
            <a:r>
              <a:rPr lang="sv-SE" sz="4000" b="0" dirty="0">
                <a:solidFill>
                  <a:srgbClr val="0099CC"/>
                </a:solidFill>
                <a:latin typeface="PT Serif"/>
                <a:ea typeface="+mj-lt"/>
                <a:cs typeface="+mj-lt"/>
              </a:rPr>
              <a:t>♥</a:t>
            </a:r>
            <a:r>
              <a:rPr lang="sv-SE" sz="4000" b="0" dirty="0">
                <a:solidFill>
                  <a:srgbClr val="0099CC"/>
                </a:solidFill>
                <a:latin typeface="PT Serif"/>
                <a:cs typeface="Arial"/>
              </a:rPr>
              <a:t> </a:t>
            </a:r>
            <a:r>
              <a:rPr lang="sv-SE" dirty="0">
                <a:latin typeface="+mn-lt"/>
              </a:rPr>
              <a:t>svenska modellen</a:t>
            </a:r>
          </a:p>
        </p:txBody>
      </p:sp>
    </p:spTree>
    <p:extLst>
      <p:ext uri="{BB962C8B-B14F-4D97-AF65-F5344CB8AC3E}">
        <p14:creationId xmlns:p14="http://schemas.microsoft.com/office/powerpoint/2010/main" val="673620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Den svenska modellen - Så levererar den">
            <a:hlinkClick r:id="" action="ppaction://media"/>
            <a:extLst>
              <a:ext uri="{FF2B5EF4-FFF2-40B4-BE49-F238E27FC236}">
                <a16:creationId xmlns:a16="http://schemas.microsoft.com/office/drawing/2014/main" id="{E67AEAE4-4A16-8355-7CA6-9E1EFFFAC30F}"/>
              </a:ext>
            </a:extLst>
          </p:cNvPr>
          <p:cNvPicPr>
            <a:picLocks noRot="1" noChangeAspect="1"/>
          </p:cNvPicPr>
          <p:nvPr>
            <a:videoFile r:link="rId1"/>
          </p:nvPr>
        </p:nvPicPr>
        <p:blipFill>
          <a:blip r:embed="rId4"/>
          <a:stretch>
            <a:fillRect/>
          </a:stretch>
        </p:blipFill>
        <p:spPr>
          <a:xfrm>
            <a:off x="1241425" y="685800"/>
            <a:ext cx="9710738" cy="5486400"/>
          </a:xfrm>
          <a:prstGeom prst="rect">
            <a:avLst/>
          </a:prstGeom>
        </p:spPr>
      </p:pic>
    </p:spTree>
    <p:extLst>
      <p:ext uri="{BB962C8B-B14F-4D97-AF65-F5344CB8AC3E}">
        <p14:creationId xmlns:p14="http://schemas.microsoft.com/office/powerpoint/2010/main" val="4124894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68BABF2-74B3-7AA5-BB88-59F803D093A3}"/>
              </a:ext>
            </a:extLst>
          </p:cNvPr>
          <p:cNvSpPr>
            <a:spLocks noGrp="1"/>
          </p:cNvSpPr>
          <p:nvPr>
            <p:ph idx="1"/>
          </p:nvPr>
        </p:nvSpPr>
        <p:spPr>
          <a:xfrm>
            <a:off x="1489157" y="1759025"/>
            <a:ext cx="7918062" cy="4320000"/>
          </a:xfrm>
        </p:spPr>
        <p:txBody>
          <a:bodyPr vert="horz" lIns="0" tIns="0" rIns="0" bIns="0" rtlCol="0" anchor="t">
            <a:noAutofit/>
          </a:bodyPr>
          <a:lstStyle/>
          <a:p>
            <a:pPr marL="179705" indent="-179705"/>
            <a:r>
              <a:rPr lang="sv-SE" b="1" i="0" dirty="0">
                <a:solidFill>
                  <a:srgbClr val="242424"/>
                </a:solidFill>
                <a:effectLst/>
                <a:latin typeface="Arial"/>
                <a:cs typeface="Arial"/>
              </a:rPr>
              <a:t>Arbetsmarknad:</a:t>
            </a:r>
            <a:r>
              <a:rPr lang="sv-SE" b="0" i="0" dirty="0">
                <a:solidFill>
                  <a:srgbClr val="242424"/>
                </a:solidFill>
                <a:effectLst/>
                <a:latin typeface="Arial"/>
                <a:cs typeface="Arial"/>
              </a:rPr>
              <a:t> Arbetsgivare och fackföreningar förhandlar direkt om löner och arbetsvillkor genom kollektivavtal. Staten blandar sig inte i förhandlingarna. Systemet kallas ofta för </a:t>
            </a:r>
            <a:r>
              <a:rPr lang="sv-SE" b="0" i="1" dirty="0">
                <a:solidFill>
                  <a:srgbClr val="242424"/>
                </a:solidFill>
                <a:effectLst/>
                <a:latin typeface="Arial"/>
                <a:cs typeface="Arial"/>
              </a:rPr>
              <a:t>partsmodellen</a:t>
            </a:r>
            <a:r>
              <a:rPr lang="sv-SE" b="0" i="0" dirty="0">
                <a:solidFill>
                  <a:srgbClr val="242424"/>
                </a:solidFill>
                <a:effectLst/>
                <a:latin typeface="Arial"/>
                <a:cs typeface="Arial"/>
              </a:rPr>
              <a:t>.</a:t>
            </a:r>
          </a:p>
          <a:p>
            <a:pPr marL="179705" indent="-179705"/>
            <a:r>
              <a:rPr lang="sv-SE" b="1" i="0" dirty="0">
                <a:solidFill>
                  <a:srgbClr val="242424"/>
                </a:solidFill>
                <a:effectLst/>
                <a:latin typeface="Arial"/>
                <a:cs typeface="Arial"/>
              </a:rPr>
              <a:t>Fredsplikt</a:t>
            </a:r>
            <a:r>
              <a:rPr lang="sv-SE" b="0" i="0" dirty="0">
                <a:solidFill>
                  <a:srgbClr val="242424"/>
                </a:solidFill>
                <a:effectLst/>
                <a:latin typeface="Arial"/>
                <a:cs typeface="Arial"/>
              </a:rPr>
              <a:t>: Under tiden ett kollektivavtal gäller får inga strejker eller lockouter ske. Det kallas fredsplikt.</a:t>
            </a:r>
          </a:p>
          <a:p>
            <a:pPr marL="179705" indent="-179705"/>
            <a:r>
              <a:rPr lang="sv-SE" b="1" i="0" dirty="0">
                <a:solidFill>
                  <a:srgbClr val="242424"/>
                </a:solidFill>
                <a:effectLst/>
                <a:latin typeface="Arial"/>
                <a:cs typeface="Arial"/>
              </a:rPr>
              <a:t>Välfärd: </a:t>
            </a:r>
            <a:r>
              <a:rPr lang="sv-SE" b="0" i="0" dirty="0">
                <a:solidFill>
                  <a:srgbClr val="242424"/>
                </a:solidFill>
                <a:effectLst/>
                <a:latin typeface="Arial"/>
                <a:cs typeface="Arial"/>
              </a:rPr>
              <a:t>Den svenska modellen inkluderar också ett omfattande välfärdssystem som finansieras av staten. Det innebär att alla har tillgång till sjukvård, utbildning och socialförsäkringar som pensioner och arbetslöshetsersättning.</a:t>
            </a:r>
          </a:p>
          <a:p>
            <a:pPr marL="179705" indent="-179705">
              <a:lnSpc>
                <a:spcPct val="100000"/>
              </a:lnSpc>
              <a:buFont typeface="Arial,Sans-Serif" panose="020B0604020202020204" pitchFamily="34" charset="0"/>
            </a:pPr>
            <a:r>
              <a:rPr lang="sv-SE" b="1" i="0" dirty="0">
                <a:solidFill>
                  <a:srgbClr val="242424"/>
                </a:solidFill>
                <a:effectLst/>
                <a:latin typeface="Arial"/>
                <a:cs typeface="Arial"/>
              </a:rPr>
              <a:t>Historik: </a:t>
            </a:r>
            <a:r>
              <a:rPr lang="sv-SE" b="0" i="0" dirty="0">
                <a:solidFill>
                  <a:srgbClr val="242424"/>
                </a:solidFill>
                <a:effectLst/>
                <a:latin typeface="Arial"/>
                <a:cs typeface="Arial"/>
              </a:rPr>
              <a:t>Modellen har sina rötter i 1930-talet med Saltsjöbadsavtalet</a:t>
            </a:r>
            <a:r>
              <a:rPr lang="sv-SE" dirty="0">
                <a:solidFill>
                  <a:srgbClr val="242424"/>
                </a:solidFill>
                <a:latin typeface="Arial"/>
                <a:cs typeface="Arial"/>
              </a:rPr>
              <a:t>. Då kom </a:t>
            </a:r>
            <a:r>
              <a:rPr lang="sv-SE" b="0" i="0" dirty="0">
                <a:solidFill>
                  <a:srgbClr val="242424"/>
                </a:solidFill>
                <a:effectLst/>
                <a:latin typeface="Arial"/>
                <a:cs typeface="Arial"/>
              </a:rPr>
              <a:t>arbetsmarknadens parter överens om att lösa konflikter genom förhandlingar istället för strejker och lockouter.</a:t>
            </a:r>
            <a:endParaRPr lang="sv-SE" sz="1500" dirty="0">
              <a:cs typeface="Arial"/>
            </a:endParaRPr>
          </a:p>
          <a:p>
            <a:pPr marL="179705" indent="-179705"/>
            <a:endParaRPr lang="sv-SE" dirty="0">
              <a:cs typeface="Arial"/>
            </a:endParaRPr>
          </a:p>
        </p:txBody>
      </p:sp>
      <p:sp>
        <p:nvSpPr>
          <p:cNvPr id="3" name="Rubrik 2">
            <a:extLst>
              <a:ext uri="{FF2B5EF4-FFF2-40B4-BE49-F238E27FC236}">
                <a16:creationId xmlns:a16="http://schemas.microsoft.com/office/drawing/2014/main" id="{A408FF18-A949-A661-23B3-83D0D1A4A8BE}"/>
              </a:ext>
            </a:extLst>
          </p:cNvPr>
          <p:cNvSpPr>
            <a:spLocks noGrp="1"/>
          </p:cNvSpPr>
          <p:nvPr>
            <p:ph type="title"/>
          </p:nvPr>
        </p:nvSpPr>
        <p:spPr>
          <a:xfrm>
            <a:off x="1490329" y="895025"/>
            <a:ext cx="9360000" cy="864000"/>
          </a:xfrm>
        </p:spPr>
        <p:txBody>
          <a:bodyPr/>
          <a:lstStyle/>
          <a:p>
            <a:r>
              <a:rPr lang="sv-SE" b="1" dirty="0">
                <a:latin typeface="+mn-lt"/>
              </a:rPr>
              <a:t>Vad är svenska modellen?</a:t>
            </a:r>
          </a:p>
        </p:txBody>
      </p:sp>
    </p:spTree>
    <p:extLst>
      <p:ext uri="{BB962C8B-B14F-4D97-AF65-F5344CB8AC3E}">
        <p14:creationId xmlns:p14="http://schemas.microsoft.com/office/powerpoint/2010/main" val="83377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a:extLst>
              <a:ext uri="{FF2B5EF4-FFF2-40B4-BE49-F238E27FC236}">
                <a16:creationId xmlns:a16="http://schemas.microsoft.com/office/drawing/2014/main" id="{49A26847-017D-E005-91EA-4CDDF4A67390}"/>
              </a:ext>
            </a:extLst>
          </p:cNvPr>
          <p:cNvGrpSpPr/>
          <p:nvPr/>
        </p:nvGrpSpPr>
        <p:grpSpPr>
          <a:xfrm>
            <a:off x="1491697" y="3506564"/>
            <a:ext cx="9211471" cy="1478684"/>
            <a:chOff x="1345159" y="3275243"/>
            <a:chExt cx="9211471" cy="1478684"/>
          </a:xfrm>
        </p:grpSpPr>
        <p:sp>
          <p:nvSpPr>
            <p:cNvPr id="6" name="textruta 5">
              <a:extLst>
                <a:ext uri="{FF2B5EF4-FFF2-40B4-BE49-F238E27FC236}">
                  <a16:creationId xmlns:a16="http://schemas.microsoft.com/office/drawing/2014/main" id="{DBD1F431-EC1D-894D-4D1D-027E5C1705EA}"/>
                </a:ext>
              </a:extLst>
            </p:cNvPr>
            <p:cNvSpPr txBox="1"/>
            <p:nvPr/>
          </p:nvSpPr>
          <p:spPr>
            <a:xfrm>
              <a:off x="1345159" y="3275243"/>
              <a:ext cx="2869671" cy="1477328"/>
            </a:xfrm>
            <a:prstGeom prst="rect">
              <a:avLst/>
            </a:prstGeom>
            <a:noFill/>
          </p:spPr>
          <p:txBody>
            <a:bodyPr wrap="square" lIns="91440" tIns="45720" rIns="91440" bIns="45720" rtlCol="0" anchor="t">
              <a:spAutoFit/>
            </a:bodyPr>
            <a:lstStyle/>
            <a:p>
              <a:pPr algn="ctr"/>
              <a:r>
                <a:rPr lang="sv-SE" b="1"/>
                <a:t>Goda villkor: </a:t>
              </a:r>
              <a:endParaRPr lang="sv-SE" b="1">
                <a:cs typeface="Arial"/>
              </a:endParaRPr>
            </a:p>
            <a:p>
              <a:pPr algn="ctr"/>
              <a:r>
                <a:rPr lang="sv-SE"/>
                <a:t>För anställda och </a:t>
              </a:r>
              <a:br>
                <a:rPr lang="sv-SE"/>
              </a:br>
              <a:r>
                <a:rPr lang="sv-SE"/>
                <a:t>värnar företagens konkurrenskraft.</a:t>
              </a:r>
              <a:endParaRPr lang="sv-SE">
                <a:cs typeface="Arial"/>
              </a:endParaRPr>
            </a:p>
            <a:p>
              <a:pPr algn="ctr"/>
              <a:endParaRPr lang="sv-SE" b="0" i="0">
                <a:solidFill>
                  <a:srgbClr val="000000"/>
                </a:solidFill>
                <a:effectLst/>
                <a:latin typeface="Arial Nova"/>
                <a:cs typeface="Arial"/>
              </a:endParaRPr>
            </a:p>
          </p:txBody>
        </p:sp>
        <p:sp>
          <p:nvSpPr>
            <p:cNvPr id="2" name="textruta 1">
              <a:extLst>
                <a:ext uri="{FF2B5EF4-FFF2-40B4-BE49-F238E27FC236}">
                  <a16:creationId xmlns:a16="http://schemas.microsoft.com/office/drawing/2014/main" id="{0F727EE4-4D5E-F236-7F9C-399D9C224698}"/>
                </a:ext>
              </a:extLst>
            </p:cNvPr>
            <p:cNvSpPr txBox="1"/>
            <p:nvPr/>
          </p:nvSpPr>
          <p:spPr>
            <a:xfrm>
              <a:off x="4503094" y="3276600"/>
              <a:ext cx="28838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b="1">
                  <a:solidFill>
                    <a:srgbClr val="111111"/>
                  </a:solidFill>
                  <a:cs typeface="Arial"/>
                </a:rPr>
                <a:t>Kollektivavtal:</a:t>
              </a:r>
            </a:p>
            <a:p>
              <a:pPr algn="ctr"/>
              <a:r>
                <a:rPr lang="sv-SE">
                  <a:solidFill>
                    <a:srgbClr val="111111"/>
                  </a:solidFill>
                  <a:cs typeface="Arial"/>
                </a:rPr>
                <a:t>Resultat av gemensamma förhandlingar, avtal som båda parter står bakom.</a:t>
              </a:r>
              <a:r>
                <a:rPr lang="en-US">
                  <a:cs typeface="Arial"/>
                </a:rPr>
                <a:t>​</a:t>
              </a:r>
              <a:endParaRPr lang="sv-SE">
                <a:solidFill>
                  <a:srgbClr val="111111"/>
                </a:solidFill>
                <a:cs typeface="Arial"/>
              </a:endParaRPr>
            </a:p>
          </p:txBody>
        </p:sp>
        <p:sp>
          <p:nvSpPr>
            <p:cNvPr id="4" name="textruta 3">
              <a:extLst>
                <a:ext uri="{FF2B5EF4-FFF2-40B4-BE49-F238E27FC236}">
                  <a16:creationId xmlns:a16="http://schemas.microsoft.com/office/drawing/2014/main" id="{873CF332-8513-E64A-1D3B-63D530CFC1B2}"/>
                </a:ext>
              </a:extLst>
            </p:cNvPr>
            <p:cNvSpPr txBox="1"/>
            <p:nvPr/>
          </p:nvSpPr>
          <p:spPr>
            <a:xfrm>
              <a:off x="7672753" y="3276599"/>
              <a:ext cx="288387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b="1"/>
                <a:t>Flexibilitet: </a:t>
              </a:r>
              <a:endParaRPr lang="sv-SE" b="1">
                <a:cs typeface="Arial"/>
              </a:endParaRPr>
            </a:p>
            <a:p>
              <a:pPr algn="ctr"/>
              <a:r>
                <a:rPr lang="sv-SE"/>
                <a:t>Arbetsvillkoren förhandlas regelbundet och anpassas efter bransch och arbetsplats.</a:t>
              </a:r>
              <a:endParaRPr lang="sv-SE">
                <a:cs typeface="Arial"/>
              </a:endParaRPr>
            </a:p>
          </p:txBody>
        </p:sp>
      </p:grpSp>
      <p:sp>
        <p:nvSpPr>
          <p:cNvPr id="11" name="Rubrik 2">
            <a:extLst>
              <a:ext uri="{FF2B5EF4-FFF2-40B4-BE49-F238E27FC236}">
                <a16:creationId xmlns:a16="http://schemas.microsoft.com/office/drawing/2014/main" id="{D918F3DE-E4CC-5200-A451-A975A70845C4}"/>
              </a:ext>
            </a:extLst>
          </p:cNvPr>
          <p:cNvSpPr>
            <a:spLocks noGrp="1"/>
          </p:cNvSpPr>
          <p:nvPr>
            <p:ph type="title"/>
          </p:nvPr>
        </p:nvSpPr>
        <p:spPr>
          <a:xfrm>
            <a:off x="1414800" y="792000"/>
            <a:ext cx="9360000" cy="864000"/>
          </a:xfrm>
        </p:spPr>
        <p:txBody>
          <a:bodyPr/>
          <a:lstStyle/>
          <a:p>
            <a:r>
              <a:rPr lang="sv-SE" sz="2800" b="1" dirty="0">
                <a:latin typeface="+mn-lt"/>
              </a:rPr>
              <a:t>Svenska modellen skapar förutsättningar för t</a:t>
            </a:r>
            <a:r>
              <a:rPr lang="sv-SE" sz="2800" b="1" i="0" kern="1200" baseline="0" dirty="0">
                <a:effectLst/>
                <a:latin typeface="+mn-lt"/>
                <a:ea typeface="+mj-ea"/>
                <a:cs typeface="+mj-cs"/>
              </a:rPr>
              <a:t>rivsel, engagemang, motivation och framgång på jobbet</a:t>
            </a:r>
            <a:endParaRPr lang="sv-SE" sz="2800" b="1" dirty="0">
              <a:latin typeface="+mn-lt"/>
            </a:endParaRPr>
          </a:p>
        </p:txBody>
      </p:sp>
      <p:pic>
        <p:nvPicPr>
          <p:cNvPr id="12" name="Bild 11" descr="Handskakning kontur">
            <a:extLst>
              <a:ext uri="{FF2B5EF4-FFF2-40B4-BE49-F238E27FC236}">
                <a16:creationId xmlns:a16="http://schemas.microsoft.com/office/drawing/2014/main" id="{67F37860-9647-A7BB-10A9-227F787D21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8800" y="2386692"/>
            <a:ext cx="914400" cy="914400"/>
          </a:xfrm>
          <a:prstGeom prst="rect">
            <a:avLst/>
          </a:prstGeom>
        </p:spPr>
      </p:pic>
      <p:pic>
        <p:nvPicPr>
          <p:cNvPr id="13" name="Bild 12" descr="Cirklar med pilar kontur">
            <a:extLst>
              <a:ext uri="{FF2B5EF4-FFF2-40B4-BE49-F238E27FC236}">
                <a16:creationId xmlns:a16="http://schemas.microsoft.com/office/drawing/2014/main" id="{817846F2-386A-7E04-CF0A-BB55B151D3F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4014" y="2386692"/>
            <a:ext cx="914400" cy="914400"/>
          </a:xfrm>
          <a:prstGeom prst="rect">
            <a:avLst/>
          </a:prstGeom>
        </p:spPr>
      </p:pic>
      <p:pic>
        <p:nvPicPr>
          <p:cNvPr id="14" name="Bild 13" descr="Ambitioner kontur">
            <a:extLst>
              <a:ext uri="{FF2B5EF4-FFF2-40B4-BE49-F238E27FC236}">
                <a16:creationId xmlns:a16="http://schemas.microsoft.com/office/drawing/2014/main" id="{58F7E273-4EC8-C5C2-4462-7ABA95C55C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27514" y="2386692"/>
            <a:ext cx="914400" cy="914400"/>
          </a:xfrm>
          <a:prstGeom prst="rect">
            <a:avLst/>
          </a:prstGeom>
        </p:spPr>
      </p:pic>
    </p:spTree>
    <p:extLst>
      <p:ext uri="{BB962C8B-B14F-4D97-AF65-F5344CB8AC3E}">
        <p14:creationId xmlns:p14="http://schemas.microsoft.com/office/powerpoint/2010/main" val="102695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63FF43E-2D3C-E299-5BF2-683559453301}"/>
              </a:ext>
            </a:extLst>
          </p:cNvPr>
          <p:cNvSpPr>
            <a:spLocks noGrp="1"/>
          </p:cNvSpPr>
          <p:nvPr>
            <p:ph idx="1"/>
          </p:nvPr>
        </p:nvSpPr>
        <p:spPr>
          <a:xfrm>
            <a:off x="1414800" y="1907999"/>
            <a:ext cx="7507754" cy="4320000"/>
          </a:xfrm>
        </p:spPr>
        <p:txBody>
          <a:bodyPr vert="horz" lIns="0" tIns="0" rIns="0" bIns="0" rtlCol="0" anchor="t">
            <a:noAutofit/>
          </a:bodyPr>
          <a:lstStyle/>
          <a:p>
            <a:pPr marL="179705" indent="-179705"/>
            <a:r>
              <a:rPr lang="sv-SE" b="1" dirty="0">
                <a:effectLst/>
              </a:rPr>
              <a:t>Inget glöms, inget göms!</a:t>
            </a:r>
            <a:r>
              <a:rPr lang="sv-SE" dirty="0">
                <a:effectLst/>
              </a:rPr>
              <a:t> </a:t>
            </a:r>
            <a:br>
              <a:rPr lang="sv-SE" dirty="0"/>
            </a:br>
            <a:r>
              <a:rPr lang="sv-SE" dirty="0">
                <a:effectLst/>
              </a:rPr>
              <a:t>Löpnade, strukturerad och öppen dialog </a:t>
            </a:r>
            <a:r>
              <a:rPr lang="sv-SE" dirty="0"/>
              <a:t>mellan anställda och arbetsgivare om</a:t>
            </a:r>
            <a:r>
              <a:rPr lang="sv-SE" dirty="0">
                <a:effectLst/>
              </a:rPr>
              <a:t> hur arbetsplatsen kan utvecklas och bli framgångsrik.  </a:t>
            </a:r>
            <a:endParaRPr lang="en-US" dirty="0"/>
          </a:p>
          <a:p>
            <a:pPr marL="179705" indent="-179705"/>
            <a:r>
              <a:rPr lang="sv-SE" b="1" dirty="0">
                <a:effectLst/>
              </a:rPr>
              <a:t>Bra för så många som möjligt!</a:t>
            </a:r>
            <a:r>
              <a:rPr lang="sv-SE" dirty="0">
                <a:effectLst/>
              </a:rPr>
              <a:t> </a:t>
            </a:r>
            <a:br>
              <a:rPr lang="sv-SE" dirty="0"/>
            </a:br>
            <a:r>
              <a:rPr lang="sv-SE" dirty="0">
                <a:effectLst/>
              </a:rPr>
              <a:t>Helhetssyn, förståelse och insyn </a:t>
            </a:r>
            <a:r>
              <a:rPr lang="sv-SE" dirty="0"/>
              <a:t>för anställda i</a:t>
            </a:r>
            <a:r>
              <a:rPr lang="sv-SE" dirty="0">
                <a:effectLst/>
              </a:rPr>
              <a:t> varför beslut, planer och förändringar ska ske. Gemensam analys och dialog om hur det kan göras på bästa sätt.  </a:t>
            </a:r>
            <a:endParaRPr lang="sv-SE" dirty="0">
              <a:cs typeface="Arial"/>
            </a:endParaRPr>
          </a:p>
          <a:p>
            <a:pPr marL="179705" indent="-179705">
              <a:buFont typeface="Arial" panose="020B0604020202020204" pitchFamily="34" charset="0"/>
              <a:buChar char="•"/>
            </a:pPr>
            <a:r>
              <a:rPr lang="sv-SE" b="1" dirty="0">
                <a:effectLst/>
              </a:rPr>
              <a:t>Tillsammans hittar vi bättre lösningar!</a:t>
            </a:r>
            <a:r>
              <a:rPr lang="sv-SE" dirty="0">
                <a:effectLst/>
              </a:rPr>
              <a:t> </a:t>
            </a:r>
            <a:br>
              <a:rPr lang="sv-SE" dirty="0"/>
            </a:br>
            <a:r>
              <a:rPr lang="sv-SE" dirty="0">
                <a:effectLst/>
              </a:rPr>
              <a:t>Goda förutsättningar </a:t>
            </a:r>
            <a:r>
              <a:rPr lang="sv-SE">
                <a:effectLst/>
              </a:rPr>
              <a:t>för fler </a:t>
            </a:r>
            <a:r>
              <a:rPr lang="sv-SE" dirty="0">
                <a:effectLst/>
              </a:rPr>
              <a:t>synvinklar, perspektiv, tid för reflektion och eftertanke.</a:t>
            </a:r>
            <a:endParaRPr lang="sv-SE" dirty="0">
              <a:cs typeface="Arial"/>
            </a:endParaRPr>
          </a:p>
          <a:p>
            <a:pPr marL="179705" indent="-179705"/>
            <a:endParaRPr lang="sv-SE" dirty="0">
              <a:cs typeface="Arial"/>
            </a:endParaRPr>
          </a:p>
        </p:txBody>
      </p:sp>
      <p:sp>
        <p:nvSpPr>
          <p:cNvPr id="3" name="Rubrik 2">
            <a:extLst>
              <a:ext uri="{FF2B5EF4-FFF2-40B4-BE49-F238E27FC236}">
                <a16:creationId xmlns:a16="http://schemas.microsoft.com/office/drawing/2014/main" id="{C7A18BE3-0645-4702-2C06-14675375C2E9}"/>
              </a:ext>
            </a:extLst>
          </p:cNvPr>
          <p:cNvSpPr>
            <a:spLocks noGrp="1"/>
          </p:cNvSpPr>
          <p:nvPr>
            <p:ph type="title"/>
          </p:nvPr>
        </p:nvSpPr>
        <p:spPr/>
        <p:txBody>
          <a:bodyPr/>
          <a:lstStyle/>
          <a:p>
            <a:r>
              <a:rPr lang="sv-SE" b="1" dirty="0">
                <a:latin typeface="+mn-lt"/>
              </a:rPr>
              <a:t>Därför är svenska modellen bra och framgångsrik</a:t>
            </a:r>
          </a:p>
        </p:txBody>
      </p:sp>
    </p:spTree>
    <p:extLst>
      <p:ext uri="{BB962C8B-B14F-4D97-AF65-F5344CB8AC3E}">
        <p14:creationId xmlns:p14="http://schemas.microsoft.com/office/powerpoint/2010/main" val="114799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Kollektivavtalets effektivitet">
            <a:hlinkClick r:id="" action="ppaction://media"/>
            <a:extLst>
              <a:ext uri="{FF2B5EF4-FFF2-40B4-BE49-F238E27FC236}">
                <a16:creationId xmlns:a16="http://schemas.microsoft.com/office/drawing/2014/main" id="{62BB7D21-64B8-E6F7-D911-D2AB920056B8}"/>
              </a:ext>
            </a:extLst>
          </p:cNvPr>
          <p:cNvPicPr>
            <a:picLocks noGrp="1" noRot="1" noChangeAspect="1"/>
          </p:cNvPicPr>
          <p:nvPr>
            <p:ph idx="1"/>
            <a:videoFile r:link="rId1"/>
          </p:nvPr>
        </p:nvPicPr>
        <p:blipFill>
          <a:blip r:embed="rId4"/>
          <a:stretch>
            <a:fillRect/>
          </a:stretch>
        </p:blipFill>
        <p:spPr>
          <a:xfrm>
            <a:off x="1394387" y="675346"/>
            <a:ext cx="9403226" cy="5317002"/>
          </a:xfrm>
        </p:spPr>
      </p:pic>
    </p:spTree>
    <p:extLst>
      <p:ext uri="{BB962C8B-B14F-4D97-AF65-F5344CB8AC3E}">
        <p14:creationId xmlns:p14="http://schemas.microsoft.com/office/powerpoint/2010/main" val="1017766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47A549E-4BD4-7266-D5E2-E16187E468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6649" y="986257"/>
            <a:ext cx="620360" cy="621505"/>
          </a:xfrm>
          <a:prstGeom prst="rect">
            <a:avLst/>
          </a:prstGeom>
        </p:spPr>
      </p:pic>
      <p:pic>
        <p:nvPicPr>
          <p:cNvPr id="5" name="Bildobjekt 4" descr="En bild som visar ritning, mat&#10;&#10;Automatiskt genererad beskrivning">
            <a:extLst>
              <a:ext uri="{FF2B5EF4-FFF2-40B4-BE49-F238E27FC236}">
                <a16:creationId xmlns:a16="http://schemas.microsoft.com/office/drawing/2014/main" id="{CA07E3C8-6D9B-BEC0-CFC8-1E26FC77B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048" y="1816176"/>
            <a:ext cx="614363" cy="621506"/>
          </a:xfrm>
          <a:prstGeom prst="rect">
            <a:avLst/>
          </a:prstGeom>
        </p:spPr>
      </p:pic>
      <p:sp>
        <p:nvSpPr>
          <p:cNvPr id="6" name="Rektangel 5">
            <a:extLst>
              <a:ext uri="{FF2B5EF4-FFF2-40B4-BE49-F238E27FC236}">
                <a16:creationId xmlns:a16="http://schemas.microsoft.com/office/drawing/2014/main" id="{BF030E07-A392-D7EB-4A85-9B295136D1BC}"/>
              </a:ext>
            </a:extLst>
          </p:cNvPr>
          <p:cNvSpPr/>
          <p:nvPr/>
        </p:nvSpPr>
        <p:spPr>
          <a:xfrm>
            <a:off x="-136001" y="2948543"/>
            <a:ext cx="2566098" cy="115408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200" b="1" dirty="0">
                <a:solidFill>
                  <a:schemeClr val="tx1"/>
                </a:solidFill>
              </a:rPr>
              <a:t>Lokalt förtroendevalda</a:t>
            </a:r>
            <a:br>
              <a:rPr lang="sv-SE" sz="1200" b="1" dirty="0">
                <a:solidFill>
                  <a:schemeClr val="tx1"/>
                </a:solidFill>
              </a:rPr>
            </a:br>
            <a:endParaRPr lang="sv-SE" sz="1200" b="1" dirty="0">
              <a:solidFill>
                <a:schemeClr val="tx1"/>
              </a:solidFill>
            </a:endParaRPr>
          </a:p>
        </p:txBody>
      </p:sp>
      <p:sp>
        <p:nvSpPr>
          <p:cNvPr id="9" name="Rektangel 8">
            <a:extLst>
              <a:ext uri="{FF2B5EF4-FFF2-40B4-BE49-F238E27FC236}">
                <a16:creationId xmlns:a16="http://schemas.microsoft.com/office/drawing/2014/main" id="{BBF0AD1E-D5B8-BF77-3567-394EB42A6B59}"/>
              </a:ext>
            </a:extLst>
          </p:cNvPr>
          <p:cNvSpPr/>
          <p:nvPr/>
        </p:nvSpPr>
        <p:spPr>
          <a:xfrm>
            <a:off x="9724833" y="3115570"/>
            <a:ext cx="1469072" cy="571981"/>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1200" b="1" dirty="0">
                <a:solidFill>
                  <a:schemeClr val="tx1"/>
                </a:solidFill>
                <a:cs typeface="Calibri" panose="020F0502020204030204" pitchFamily="34" charset="0"/>
              </a:rPr>
              <a:t>Arbetsgivare</a:t>
            </a:r>
          </a:p>
        </p:txBody>
      </p:sp>
      <p:sp>
        <p:nvSpPr>
          <p:cNvPr id="10" name="textruta 9">
            <a:extLst>
              <a:ext uri="{FF2B5EF4-FFF2-40B4-BE49-F238E27FC236}">
                <a16:creationId xmlns:a16="http://schemas.microsoft.com/office/drawing/2014/main" id="{7BC7FF14-38B5-94EB-ED8A-04567E37FEC6}"/>
              </a:ext>
            </a:extLst>
          </p:cNvPr>
          <p:cNvSpPr txBox="1"/>
          <p:nvPr/>
        </p:nvSpPr>
        <p:spPr>
          <a:xfrm>
            <a:off x="5183547" y="5940914"/>
            <a:ext cx="1950550" cy="276999"/>
          </a:xfrm>
          <a:prstGeom prst="rect">
            <a:avLst/>
          </a:prstGeom>
          <a:noFill/>
        </p:spPr>
        <p:txBody>
          <a:bodyPr wrap="square" rtlCol="0">
            <a:spAutoFit/>
          </a:bodyPr>
          <a:lstStyle/>
          <a:p>
            <a:pPr algn="l"/>
            <a:r>
              <a:rPr lang="sv-SE" sz="1200" b="1" i="0" dirty="0">
                <a:cs typeface="Arial" panose="020B0604020202020204" pitchFamily="34" charset="0"/>
              </a:rPr>
              <a:t>Medlemmar</a:t>
            </a:r>
            <a:r>
              <a:rPr lang="sv-SE" sz="1200" b="1" dirty="0">
                <a:cs typeface="Arial" panose="020B0604020202020204" pitchFamily="34" charset="0"/>
              </a:rPr>
              <a:t> </a:t>
            </a:r>
            <a:r>
              <a:rPr lang="sv-SE" sz="1200" b="1" i="0" dirty="0">
                <a:cs typeface="Arial" panose="020B0604020202020204" pitchFamily="34" charset="0"/>
              </a:rPr>
              <a:t>/ anställda</a:t>
            </a:r>
          </a:p>
        </p:txBody>
      </p:sp>
      <p:sp>
        <p:nvSpPr>
          <p:cNvPr id="11" name="Rektangel 10">
            <a:extLst>
              <a:ext uri="{FF2B5EF4-FFF2-40B4-BE49-F238E27FC236}">
                <a16:creationId xmlns:a16="http://schemas.microsoft.com/office/drawing/2014/main" id="{12049C5B-BDBB-7804-4396-01A9FEB21232}"/>
              </a:ext>
            </a:extLst>
          </p:cNvPr>
          <p:cNvSpPr/>
          <p:nvPr/>
        </p:nvSpPr>
        <p:spPr>
          <a:xfrm>
            <a:off x="4762519" y="2806781"/>
            <a:ext cx="2666372" cy="140057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dirty="0">
                <a:solidFill>
                  <a:schemeClr val="tx1"/>
                </a:solidFill>
              </a:rPr>
              <a:t>Lokala kollektivavtal</a:t>
            </a:r>
          </a:p>
        </p:txBody>
      </p:sp>
      <p:sp>
        <p:nvSpPr>
          <p:cNvPr id="12" name="Rektangel 11">
            <a:extLst>
              <a:ext uri="{FF2B5EF4-FFF2-40B4-BE49-F238E27FC236}">
                <a16:creationId xmlns:a16="http://schemas.microsoft.com/office/drawing/2014/main" id="{77599D27-6B18-3006-644F-EABBE2E2DFBA}"/>
              </a:ext>
            </a:extLst>
          </p:cNvPr>
          <p:cNvSpPr/>
          <p:nvPr/>
        </p:nvSpPr>
        <p:spPr>
          <a:xfrm>
            <a:off x="4678635" y="917086"/>
            <a:ext cx="2834140" cy="149656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600" b="1" dirty="0">
                <a:solidFill>
                  <a:schemeClr val="tx1"/>
                </a:solidFill>
              </a:rPr>
              <a:t>Centrala kollektivavtal</a:t>
            </a:r>
          </a:p>
        </p:txBody>
      </p:sp>
      <p:pic>
        <p:nvPicPr>
          <p:cNvPr id="7" name="Bildobjekt 6">
            <a:extLst>
              <a:ext uri="{FF2B5EF4-FFF2-40B4-BE49-F238E27FC236}">
                <a16:creationId xmlns:a16="http://schemas.microsoft.com/office/drawing/2014/main" id="{A5DF4DA7-D3BF-2CD0-D2A6-E6EC4AEA74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521" y="2881634"/>
            <a:ext cx="2048258" cy="1293782"/>
          </a:xfrm>
          <a:prstGeom prst="rect">
            <a:avLst/>
          </a:prstGeom>
        </p:spPr>
      </p:pic>
      <p:pic>
        <p:nvPicPr>
          <p:cNvPr id="15" name="Bildobjekt 14">
            <a:extLst>
              <a:ext uri="{FF2B5EF4-FFF2-40B4-BE49-F238E27FC236}">
                <a16:creationId xmlns:a16="http://schemas.microsoft.com/office/drawing/2014/main" id="{F0EC9BA5-FFDE-9C6E-C8DB-95D38A0481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1833" y="4547612"/>
            <a:ext cx="3724664" cy="1249683"/>
          </a:xfrm>
          <a:prstGeom prst="rect">
            <a:avLst/>
          </a:prstGeom>
        </p:spPr>
      </p:pic>
      <p:sp>
        <p:nvSpPr>
          <p:cNvPr id="4" name="Rektangel: rundade hörn 3">
            <a:extLst>
              <a:ext uri="{FF2B5EF4-FFF2-40B4-BE49-F238E27FC236}">
                <a16:creationId xmlns:a16="http://schemas.microsoft.com/office/drawing/2014/main" id="{DF2E86BD-1501-958D-4BD8-5EDCC2964944}"/>
              </a:ext>
            </a:extLst>
          </p:cNvPr>
          <p:cNvSpPr/>
          <p:nvPr/>
        </p:nvSpPr>
        <p:spPr>
          <a:xfrm>
            <a:off x="1953707" y="989420"/>
            <a:ext cx="2435388" cy="1381353"/>
          </a:xfrm>
          <a:prstGeom prst="roundRect">
            <a:avLst/>
          </a:prstGeom>
          <a:solidFill>
            <a:srgbClr val="DCEBF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dirty="0">
                <a:solidFill>
                  <a:schemeClr val="accent1">
                    <a:lumMod val="50000"/>
                  </a:schemeClr>
                </a:solidFill>
              </a:rPr>
              <a:t>Fackförbund, exempelvis </a:t>
            </a:r>
          </a:p>
          <a:p>
            <a:pPr algn="ctr"/>
            <a:endParaRPr lang="sv-SE" sz="1200" b="1" dirty="0">
              <a:solidFill>
                <a:schemeClr val="accent1">
                  <a:lumMod val="50000"/>
                </a:schemeClr>
              </a:solidFill>
            </a:endParaRPr>
          </a:p>
          <a:p>
            <a:pPr algn="ctr"/>
            <a:r>
              <a:rPr lang="sv-SE" sz="1200" dirty="0" err="1">
                <a:solidFill>
                  <a:schemeClr val="accent1">
                    <a:lumMod val="50000"/>
                  </a:schemeClr>
                </a:solidFill>
              </a:rPr>
              <a:t>Akavia</a:t>
            </a:r>
            <a:r>
              <a:rPr lang="sv-SE" sz="1200" dirty="0">
                <a:solidFill>
                  <a:schemeClr val="accent1">
                    <a:lumMod val="50000"/>
                  </a:schemeClr>
                </a:solidFill>
              </a:rPr>
              <a:t>, SSR, Sveriges Ingenjörer, Naturvetarna, </a:t>
            </a:r>
            <a:r>
              <a:rPr lang="sv-SE" sz="1200" dirty="0" err="1">
                <a:solidFill>
                  <a:schemeClr val="accent1">
                    <a:lumMod val="50000"/>
                  </a:schemeClr>
                </a:solidFill>
              </a:rPr>
              <a:t>Dik</a:t>
            </a:r>
            <a:r>
              <a:rPr lang="sv-SE" sz="1200" dirty="0">
                <a:solidFill>
                  <a:schemeClr val="accent1">
                    <a:lumMod val="50000"/>
                  </a:schemeClr>
                </a:solidFill>
              </a:rPr>
              <a:t> och andra akademikerförbund inom Saco</a:t>
            </a:r>
          </a:p>
        </p:txBody>
      </p:sp>
      <p:sp>
        <p:nvSpPr>
          <p:cNvPr id="8" name="Rektangel: rundade hörn 7">
            <a:extLst>
              <a:ext uri="{FF2B5EF4-FFF2-40B4-BE49-F238E27FC236}">
                <a16:creationId xmlns:a16="http://schemas.microsoft.com/office/drawing/2014/main" id="{AD77607F-5D24-A7D2-AD4A-2668298DB410}"/>
              </a:ext>
            </a:extLst>
          </p:cNvPr>
          <p:cNvSpPr/>
          <p:nvPr/>
        </p:nvSpPr>
        <p:spPr>
          <a:xfrm>
            <a:off x="7819403" y="980455"/>
            <a:ext cx="2477470" cy="1381351"/>
          </a:xfrm>
          <a:prstGeom prst="roundRect">
            <a:avLst/>
          </a:prstGeom>
          <a:solidFill>
            <a:srgbClr val="DCEBF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200" b="1" dirty="0">
                <a:solidFill>
                  <a:schemeClr val="accent1">
                    <a:lumMod val="50000"/>
                  </a:schemeClr>
                </a:solidFill>
              </a:rPr>
              <a:t>Arbetsgivarorganisationer, exempelvis</a:t>
            </a:r>
            <a:br>
              <a:rPr lang="sv-SE" sz="1200" b="1" i="1" dirty="0">
                <a:solidFill>
                  <a:schemeClr val="accent1">
                    <a:lumMod val="50000"/>
                  </a:schemeClr>
                </a:solidFill>
              </a:rPr>
            </a:br>
            <a:br>
              <a:rPr lang="sv-SE" sz="1200" b="1" i="1" dirty="0">
                <a:solidFill>
                  <a:schemeClr val="accent1">
                    <a:lumMod val="50000"/>
                  </a:schemeClr>
                </a:solidFill>
              </a:rPr>
            </a:br>
            <a:r>
              <a:rPr lang="sv-SE" sz="1200" dirty="0">
                <a:solidFill>
                  <a:schemeClr val="accent1">
                    <a:lumMod val="50000"/>
                  </a:schemeClr>
                </a:solidFill>
              </a:rPr>
              <a:t>IKEM, Almega, Industriarbetsgivarna, Teknikföretagen, Arbetsgivarverket etc.</a:t>
            </a:r>
          </a:p>
        </p:txBody>
      </p:sp>
      <p:pic>
        <p:nvPicPr>
          <p:cNvPr id="13" name="Bild 12">
            <a:extLst>
              <a:ext uri="{FF2B5EF4-FFF2-40B4-BE49-F238E27FC236}">
                <a16:creationId xmlns:a16="http://schemas.microsoft.com/office/drawing/2014/main" id="{33BC3C75-BEEE-0887-578B-5A8C45E0A18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03631" y="2609303"/>
            <a:ext cx="1915800" cy="1474862"/>
          </a:xfrm>
          <a:prstGeom prst="rect">
            <a:avLst/>
          </a:prstGeom>
        </p:spPr>
      </p:pic>
      <p:cxnSp>
        <p:nvCxnSpPr>
          <p:cNvPr id="2" name="Rak pilkoppling 1">
            <a:extLst>
              <a:ext uri="{FF2B5EF4-FFF2-40B4-BE49-F238E27FC236}">
                <a16:creationId xmlns:a16="http://schemas.microsoft.com/office/drawing/2014/main" id="{6DFEF385-4865-F52E-4B9A-36EA0E699552}"/>
              </a:ext>
            </a:extLst>
          </p:cNvPr>
          <p:cNvCxnSpPr>
            <a:cxnSpLocks/>
            <a:stCxn id="4" idx="3"/>
          </p:cNvCxnSpPr>
          <p:nvPr/>
        </p:nvCxnSpPr>
        <p:spPr>
          <a:xfrm>
            <a:off x="4389095" y="1680097"/>
            <a:ext cx="539956"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B94941E0-50E2-8E25-4790-1B44890A2E81}"/>
              </a:ext>
            </a:extLst>
          </p:cNvPr>
          <p:cNvCxnSpPr>
            <a:cxnSpLocks/>
          </p:cNvCxnSpPr>
          <p:nvPr/>
        </p:nvCxnSpPr>
        <p:spPr>
          <a:xfrm>
            <a:off x="4389095" y="3492974"/>
            <a:ext cx="68005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a:extLst>
              <a:ext uri="{FF2B5EF4-FFF2-40B4-BE49-F238E27FC236}">
                <a16:creationId xmlns:a16="http://schemas.microsoft.com/office/drawing/2014/main" id="{9E4EF08E-1E53-4C08-5A6B-8343C0C11E96}"/>
              </a:ext>
            </a:extLst>
          </p:cNvPr>
          <p:cNvCxnSpPr>
            <a:cxnSpLocks/>
            <a:endCxn id="8" idx="1"/>
          </p:cNvCxnSpPr>
          <p:nvPr/>
        </p:nvCxnSpPr>
        <p:spPr>
          <a:xfrm>
            <a:off x="7324926" y="1671130"/>
            <a:ext cx="494477" cy="1"/>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7" name="Rak pilkoppling 16">
            <a:extLst>
              <a:ext uri="{FF2B5EF4-FFF2-40B4-BE49-F238E27FC236}">
                <a16:creationId xmlns:a16="http://schemas.microsoft.com/office/drawing/2014/main" id="{CB42D907-A293-A8FE-7CD5-D7E02BFF8E68}"/>
              </a:ext>
            </a:extLst>
          </p:cNvPr>
          <p:cNvCxnSpPr>
            <a:cxnSpLocks/>
          </p:cNvCxnSpPr>
          <p:nvPr/>
        </p:nvCxnSpPr>
        <p:spPr>
          <a:xfrm>
            <a:off x="7134097" y="3501939"/>
            <a:ext cx="625447" cy="0"/>
          </a:xfrm>
          <a:prstGeom prst="straightConnector1">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8" name="Rak pilkoppling 17">
            <a:extLst>
              <a:ext uri="{FF2B5EF4-FFF2-40B4-BE49-F238E27FC236}">
                <a16:creationId xmlns:a16="http://schemas.microsoft.com/office/drawing/2014/main" id="{C96912C9-D563-75E7-00DB-149F2B5971A9}"/>
              </a:ext>
            </a:extLst>
          </p:cNvPr>
          <p:cNvCxnSpPr>
            <a:cxnSpLocks/>
            <a:endCxn id="4" idx="2"/>
          </p:cNvCxnSpPr>
          <p:nvPr/>
        </p:nvCxnSpPr>
        <p:spPr>
          <a:xfrm flipV="1">
            <a:off x="3171401" y="2370773"/>
            <a:ext cx="0" cy="3320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23B97A27-9238-5564-45E3-F2706910F5E3}"/>
              </a:ext>
            </a:extLst>
          </p:cNvPr>
          <p:cNvCxnSpPr>
            <a:cxnSpLocks/>
            <a:endCxn id="8" idx="2"/>
          </p:cNvCxnSpPr>
          <p:nvPr/>
        </p:nvCxnSpPr>
        <p:spPr>
          <a:xfrm flipV="1">
            <a:off x="9058138" y="2361806"/>
            <a:ext cx="0" cy="34100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ak pilkoppling 19">
            <a:extLst>
              <a:ext uri="{FF2B5EF4-FFF2-40B4-BE49-F238E27FC236}">
                <a16:creationId xmlns:a16="http://schemas.microsoft.com/office/drawing/2014/main" id="{AE11E314-ECA8-DAF1-ECBF-B455228A45CA}"/>
              </a:ext>
            </a:extLst>
          </p:cNvPr>
          <p:cNvCxnSpPr>
            <a:cxnSpLocks/>
          </p:cNvCxnSpPr>
          <p:nvPr/>
        </p:nvCxnSpPr>
        <p:spPr>
          <a:xfrm flipH="1" flipV="1">
            <a:off x="3376516" y="4500889"/>
            <a:ext cx="569054" cy="57035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ak pilkoppling 20">
            <a:extLst>
              <a:ext uri="{FF2B5EF4-FFF2-40B4-BE49-F238E27FC236}">
                <a16:creationId xmlns:a16="http://schemas.microsoft.com/office/drawing/2014/main" id="{995B1CA4-69F1-FB19-498A-0B1C18414E31}"/>
              </a:ext>
            </a:extLst>
          </p:cNvPr>
          <p:cNvCxnSpPr>
            <a:cxnSpLocks/>
          </p:cNvCxnSpPr>
          <p:nvPr/>
        </p:nvCxnSpPr>
        <p:spPr>
          <a:xfrm flipV="1">
            <a:off x="8502761" y="4500889"/>
            <a:ext cx="458770" cy="57035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ubrik 2">
            <a:extLst>
              <a:ext uri="{FF2B5EF4-FFF2-40B4-BE49-F238E27FC236}">
                <a16:creationId xmlns:a16="http://schemas.microsoft.com/office/drawing/2014/main" id="{51372B71-EF3C-8FD7-438E-D291793AF730}"/>
              </a:ext>
            </a:extLst>
          </p:cNvPr>
          <p:cNvSpPr txBox="1">
            <a:spLocks/>
          </p:cNvSpPr>
          <p:nvPr/>
        </p:nvSpPr>
        <p:spPr>
          <a:xfrm>
            <a:off x="1446829" y="171573"/>
            <a:ext cx="9360000" cy="864000"/>
          </a:xfrm>
          <a:prstGeom prst="rect">
            <a:avLst/>
          </a:prstGeom>
        </p:spPr>
        <p:txBody>
          <a:bodyPr/>
          <a:lstStyle>
            <a:lvl1pPr algn="l" defTabSz="914400" rtl="0" eaLnBrk="1" latinLnBrk="0" hangingPunct="1">
              <a:lnSpc>
                <a:spcPct val="110000"/>
              </a:lnSpc>
              <a:spcBef>
                <a:spcPct val="0"/>
              </a:spcBef>
              <a:buNone/>
              <a:defRPr sz="3000" b="0" kern="1200">
                <a:solidFill>
                  <a:schemeClr val="tx1"/>
                </a:solidFill>
                <a:latin typeface="+mj-lt"/>
                <a:ea typeface="+mj-ea"/>
                <a:cs typeface="+mj-cs"/>
              </a:defRPr>
            </a:lvl1pPr>
          </a:lstStyle>
          <a:p>
            <a:pPr algn="ctr"/>
            <a:r>
              <a:rPr lang="sv-SE" dirty="0">
                <a:latin typeface="+mn-lt"/>
              </a:rPr>
              <a:t>Parter i svenska modellen</a:t>
            </a:r>
          </a:p>
        </p:txBody>
      </p:sp>
    </p:spTree>
    <p:extLst>
      <p:ext uri="{BB962C8B-B14F-4D97-AF65-F5344CB8AC3E}">
        <p14:creationId xmlns:p14="http://schemas.microsoft.com/office/powerpoint/2010/main" val="4100644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D6091E5-935A-6F9A-5E72-483ADDAE8545}"/>
              </a:ext>
            </a:extLst>
          </p:cNvPr>
          <p:cNvSpPr>
            <a:spLocks noGrp="1"/>
          </p:cNvSpPr>
          <p:nvPr>
            <p:ph type="title"/>
          </p:nvPr>
        </p:nvSpPr>
        <p:spPr/>
        <p:txBody>
          <a:bodyPr/>
          <a:lstStyle/>
          <a:p>
            <a:r>
              <a:rPr lang="sv-SE" dirty="0">
                <a:latin typeface="+mn-lt"/>
                <a:cs typeface="Arial"/>
              </a:rPr>
              <a:t>Är svenska modellen fyrkantig?</a:t>
            </a:r>
            <a:endParaRPr lang="sv-SE" dirty="0">
              <a:latin typeface="+mn-lt"/>
            </a:endParaRPr>
          </a:p>
        </p:txBody>
      </p:sp>
    </p:spTree>
    <p:extLst>
      <p:ext uri="{BB962C8B-B14F-4D97-AF65-F5344CB8AC3E}">
        <p14:creationId xmlns:p14="http://schemas.microsoft.com/office/powerpoint/2010/main" val="239860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72317F39-DD29-1946-A818-F94A73609E39}"/>
              </a:ext>
            </a:extLst>
          </p:cNvPr>
          <p:cNvSpPr>
            <a:spLocks noGrp="1"/>
          </p:cNvSpPr>
          <p:nvPr>
            <p:ph sz="half" idx="1"/>
          </p:nvPr>
        </p:nvSpPr>
        <p:spPr>
          <a:xfrm>
            <a:off x="6858000" y="4446493"/>
            <a:ext cx="4697506" cy="1927413"/>
          </a:xfrm>
        </p:spPr>
        <p:txBody>
          <a:bodyPr/>
          <a:lstStyle/>
          <a:p>
            <a:pPr marL="0" indent="0">
              <a:buNone/>
            </a:pPr>
            <a:r>
              <a:rPr lang="sv-SE" sz="2400" dirty="0"/>
              <a:t>Arbetsrättsliga lagar | </a:t>
            </a:r>
            <a:r>
              <a:rPr lang="sv-SE" dirty="0"/>
              <a:t>Riksdagen beslutar</a:t>
            </a:r>
          </a:p>
          <a:p>
            <a:pPr marL="179705" indent="-179705"/>
            <a:r>
              <a:rPr lang="sv-SE" dirty="0">
                <a:solidFill>
                  <a:srgbClr val="040C28"/>
                </a:solidFill>
              </a:rPr>
              <a:t>Arbetsmiljölagen </a:t>
            </a:r>
            <a:endParaRPr lang="sv-SE" dirty="0"/>
          </a:p>
          <a:p>
            <a:pPr marL="179705" indent="-179705"/>
            <a:r>
              <a:rPr lang="sv-SE" dirty="0">
                <a:solidFill>
                  <a:srgbClr val="040C28"/>
                </a:solidFill>
              </a:rPr>
              <a:t>Arbetstidslagen </a:t>
            </a:r>
            <a:endParaRPr lang="sv-SE" dirty="0">
              <a:solidFill>
                <a:srgbClr val="040C28"/>
              </a:solidFill>
              <a:cs typeface="Arial"/>
            </a:endParaRPr>
          </a:p>
          <a:p>
            <a:pPr marL="179705" indent="-179705"/>
            <a:r>
              <a:rPr lang="sv-SE" dirty="0">
                <a:solidFill>
                  <a:srgbClr val="040C28"/>
                </a:solidFill>
              </a:rPr>
              <a:t>Diskrimineringslagen</a:t>
            </a:r>
            <a:endParaRPr lang="sv-SE" dirty="0">
              <a:solidFill>
                <a:srgbClr val="040C28"/>
              </a:solidFill>
              <a:cs typeface="Arial"/>
            </a:endParaRPr>
          </a:p>
          <a:p>
            <a:pPr marL="179705" indent="-179705"/>
            <a:r>
              <a:rPr lang="sv-SE" dirty="0">
                <a:solidFill>
                  <a:srgbClr val="040C28"/>
                </a:solidFill>
              </a:rPr>
              <a:t>Förtroendemannalagen</a:t>
            </a:r>
          </a:p>
          <a:p>
            <a:pPr marL="0" indent="0">
              <a:buNone/>
            </a:pPr>
            <a:endParaRPr lang="sv-SE" sz="1000" dirty="0"/>
          </a:p>
          <a:p>
            <a:pPr marL="0" indent="0">
              <a:buNone/>
            </a:pPr>
            <a:endParaRPr lang="en-US" dirty="0"/>
          </a:p>
        </p:txBody>
      </p:sp>
      <p:pic>
        <p:nvPicPr>
          <p:cNvPr id="6" name="Bildobjekt 5">
            <a:extLst>
              <a:ext uri="{FF2B5EF4-FFF2-40B4-BE49-F238E27FC236}">
                <a16:creationId xmlns:a16="http://schemas.microsoft.com/office/drawing/2014/main" id="{122E98AF-830D-DD27-BCC5-0A2A6908B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4006" y="1746000"/>
            <a:ext cx="4309198" cy="4320000"/>
          </a:xfrm>
          <a:prstGeom prst="rect">
            <a:avLst/>
          </a:prstGeom>
          <a:noFill/>
        </p:spPr>
      </p:pic>
      <p:sp>
        <p:nvSpPr>
          <p:cNvPr id="3" name="Rubrik 2">
            <a:extLst>
              <a:ext uri="{FF2B5EF4-FFF2-40B4-BE49-F238E27FC236}">
                <a16:creationId xmlns:a16="http://schemas.microsoft.com/office/drawing/2014/main" id="{4218E7D3-8656-AF4A-56B6-8968DD40D284}"/>
              </a:ext>
            </a:extLst>
          </p:cNvPr>
          <p:cNvSpPr>
            <a:spLocks noGrp="1"/>
          </p:cNvSpPr>
          <p:nvPr>
            <p:ph type="title"/>
          </p:nvPr>
        </p:nvSpPr>
        <p:spPr>
          <a:xfrm>
            <a:off x="1414800" y="792000"/>
            <a:ext cx="9360000" cy="864000"/>
          </a:xfrm>
        </p:spPr>
        <p:txBody>
          <a:bodyPr anchor="t">
            <a:normAutofit/>
          </a:bodyPr>
          <a:lstStyle/>
          <a:p>
            <a:r>
              <a:rPr lang="sv-SE" dirty="0">
                <a:latin typeface="+mn-lt"/>
              </a:rPr>
              <a:t>Svenska modellens nivåer</a:t>
            </a:r>
            <a:endParaRPr lang="en-US" dirty="0">
              <a:latin typeface="+mn-lt"/>
            </a:endParaRPr>
          </a:p>
        </p:txBody>
      </p:sp>
      <p:sp>
        <p:nvSpPr>
          <p:cNvPr id="14" name="Höger klammerparentes 13">
            <a:extLst>
              <a:ext uri="{FF2B5EF4-FFF2-40B4-BE49-F238E27FC236}">
                <a16:creationId xmlns:a16="http://schemas.microsoft.com/office/drawing/2014/main" id="{FD36A6EB-243D-94FE-C0F8-ECC9BB3F9260}"/>
              </a:ext>
            </a:extLst>
          </p:cNvPr>
          <p:cNvSpPr/>
          <p:nvPr/>
        </p:nvSpPr>
        <p:spPr>
          <a:xfrm>
            <a:off x="6096000" y="5011271"/>
            <a:ext cx="466164" cy="105472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98981498"/>
      </p:ext>
    </p:extLst>
  </p:cSld>
  <p:clrMapOvr>
    <a:masterClrMapping/>
  </p:clrMapOvr>
</p:sld>
</file>

<file path=ppt/theme/theme1.xml><?xml version="1.0" encoding="utf-8"?>
<a:theme xmlns:a="http://schemas.openxmlformats.org/drawingml/2006/main" name="Sveriges Ingenjörer">
  <a:themeElements>
    <a:clrScheme name="Sveriges ingenjörer">
      <a:dk1>
        <a:srgbClr val="000000"/>
      </a:dk1>
      <a:lt1>
        <a:srgbClr val="FFFFFF"/>
      </a:lt1>
      <a:dk2>
        <a:srgbClr val="46505C"/>
      </a:dk2>
      <a:lt2>
        <a:srgbClr val="F3F3F3"/>
      </a:lt2>
      <a:accent1>
        <a:srgbClr val="0073D7"/>
      </a:accent1>
      <a:accent2>
        <a:srgbClr val="CE396A"/>
      </a:accent2>
      <a:accent3>
        <a:srgbClr val="89919C"/>
      </a:accent3>
      <a:accent4>
        <a:srgbClr val="005096"/>
      </a:accent4>
      <a:accent5>
        <a:srgbClr val="9C2B50"/>
      </a:accent5>
      <a:accent6>
        <a:srgbClr val="003C51"/>
      </a:accent6>
      <a:hlink>
        <a:srgbClr val="0563C1"/>
      </a:hlink>
      <a:folHlink>
        <a:srgbClr val="954F72"/>
      </a:folHlink>
    </a:clrScheme>
    <a:fontScheme name="Anpassat 2">
      <a:majorFont>
        <a:latin typeface="Sveriges Ingenjorer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ln w="0">
              <a:noFill/>
            </a:ln>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eriges Ingenjörer 2021 - Copy.potx" id="{328A594B-1E50-48B4-872B-7A16341D2CCE}" vid="{8A71D53A-1633-46E1-B77D-CB3C98326E4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491e4f-5d38-4c24-85cb-c5144f8a0d2f}">
  <we:reference id="33491e4f-5d38-4c24-85cb-c5144f8a0d2f" version="1.0.0.0" store="EXCatalog" storeType="EXCatalog"/>
  <we:alternateReferences/>
  <we:properties>
    <we:property name="Office.AutoShowTaskpaneWithDocument" value="fals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4F299CD-5F34-4A8E-861C-B6B30C216450}">
  <ds:schemaRefs>
    <ds:schemaRef ds:uri="http://schemas.microsoft.com/sharepoint/v3/contenttype/forms"/>
  </ds:schemaRefs>
</ds:datastoreItem>
</file>

<file path=customXml/itemProps2.xml><?xml version="1.0" encoding="utf-8"?>
<ds:datastoreItem xmlns:ds="http://schemas.openxmlformats.org/officeDocument/2006/customXml" ds:itemID="{B56AE213-9E27-4932-AD17-5498CD2AA7EE}"/>
</file>

<file path=customXml/itemProps3.xml><?xml version="1.0" encoding="utf-8"?>
<ds:datastoreItem xmlns:ds="http://schemas.openxmlformats.org/officeDocument/2006/customXml" ds:itemID="{80B4F8B3-0C50-4A37-9E49-D2027FB4A82A}">
  <ds:schemaRefs>
    <ds:schemaRef ds:uri="10c3a147-0d64-46aa-a281-dc97358e8373"/>
    <ds:schemaRef ds:uri="b2fb3b92-bc64-4af3-9cb6-f8b247bbfd8e"/>
    <ds:schemaRef ds:uri="c819f61f-f50e-4644-beb9-c3da9894992d"/>
    <ds:schemaRef ds:uri="cfd811cb-b435-46d2-b6f4-6ff4bff6b625"/>
    <ds:schemaRef ds:uri="d7532cd0-e888-47d6-8f58-db0210f250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s>
</ds:datastoreItem>
</file>

<file path=docMetadata/LabelInfo.xml><?xml version="1.0" encoding="utf-8"?>
<clbl:labelList xmlns:clbl="http://schemas.microsoft.com/office/2020/mipLabelMetadata">
  <clbl:label id="{1548718e-1809-42d1-8020-a3ea44aca148}" enabled="0" method="" siteId="{1548718e-1809-42d1-8020-a3ea44aca148}" removed="1"/>
</clbl:labelList>
</file>

<file path=docProps/app.xml><?xml version="1.0" encoding="utf-8"?>
<Properties xmlns="http://schemas.openxmlformats.org/officeDocument/2006/extended-properties" xmlns:vt="http://schemas.openxmlformats.org/officeDocument/2006/docPropsVTypes">
  <Template>2405D76B</Template>
  <TotalTime>43</TotalTime>
  <Words>1275</Words>
  <Application>Microsoft Office PowerPoint</Application>
  <PresentationFormat>Bredbild</PresentationFormat>
  <Paragraphs>96</Paragraphs>
  <Slides>12</Slides>
  <Notes>10</Notes>
  <HiddenSlides>0</HiddenSlides>
  <MMClips>2</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12</vt:i4>
      </vt:variant>
    </vt:vector>
  </HeadingPairs>
  <TitlesOfParts>
    <vt:vector size="24" baseType="lpstr">
      <vt:lpstr>Arial,Sans-Serif</vt:lpstr>
      <vt:lpstr>Wingdings</vt:lpstr>
      <vt:lpstr>PT Serif</vt:lpstr>
      <vt:lpstr>Calibri</vt:lpstr>
      <vt:lpstr>Arial Nova</vt:lpstr>
      <vt:lpstr>Arial</vt:lpstr>
      <vt:lpstr>Sveriges Ingenjorer Medium</vt:lpstr>
      <vt:lpstr>Google Sans</vt:lpstr>
      <vt:lpstr>Courier New</vt:lpstr>
      <vt:lpstr>Segoe UI</vt:lpstr>
      <vt:lpstr>Helvetica</vt:lpstr>
      <vt:lpstr>Sveriges Ingenjörer</vt:lpstr>
      <vt:lpstr>Vad är svenska modellen  och varför är den framgångrik?</vt:lpstr>
      <vt:lpstr>PowerPoint-presentation</vt:lpstr>
      <vt:lpstr>Vad är svenska modellen?</vt:lpstr>
      <vt:lpstr>Svenska modellen skapar förutsättningar för trivsel, engagemang, motivation och framgång på jobbet</vt:lpstr>
      <vt:lpstr>Därför är svenska modellen bra och framgångsrik</vt:lpstr>
      <vt:lpstr>PowerPoint-presentation</vt:lpstr>
      <vt:lpstr>PowerPoint-presentation</vt:lpstr>
      <vt:lpstr>Är svenska modellen fyrkantig?</vt:lpstr>
      <vt:lpstr>Svenska modellens nivåer</vt:lpstr>
      <vt:lpstr>Svenska modellens nivåer</vt:lpstr>
      <vt:lpstr>Svenska modellens nivåer</vt:lpstr>
      <vt:lpstr>Sveriges Ingenjörer ♥ svenska modellen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 Lindström</dc:creator>
  <cp:lastModifiedBy>Karin Lindström</cp:lastModifiedBy>
  <cp:revision>1</cp:revision>
  <dcterms:created xsi:type="dcterms:W3CDTF">2026-08-05T12:47:37Z</dcterms:created>
  <dcterms:modified xsi:type="dcterms:W3CDTF">2026-08-05T13:31:37Z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0x010100F578BD38D2482A45B259B10CD24C2698</vt:lpwstr>
  </property>
</Properties>
</file>