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3"/>
  </p:notesMasterIdLst>
  <p:handoutMasterIdLst>
    <p:handoutMasterId r:id="rId14"/>
  </p:handoutMasterIdLst>
  <p:sldIdLst>
    <p:sldId id="275" r:id="rId5"/>
    <p:sldId id="272" r:id="rId6"/>
    <p:sldId id="260" r:id="rId7"/>
    <p:sldId id="262" r:id="rId8"/>
    <p:sldId id="270" r:id="rId9"/>
    <p:sldId id="269" r:id="rId10"/>
    <p:sldId id="274" r:id="rId11"/>
    <p:sldId id="271" r:id="rId12"/>
  </p:sldIdLst>
  <p:sldSz cx="12192000" cy="6858000"/>
  <p:notesSz cx="6858000" cy="9144000"/>
  <p:embeddedFontLst>
    <p:embeddedFont>
      <p:font typeface="PT Serif" panose="020A0603040505020204" pitchFamily="18" charset="0"/>
      <p:regular r:id="rId15"/>
    </p:embeddedFont>
    <p:embeddedFont>
      <p:font typeface="Sveriges Ingenjorer Medium" panose="00000600000000000000" pitchFamily="50" charset="0"/>
      <p:regular r:id="rId16"/>
      <p:italic r:id="rId17"/>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6190"/>
    <a:srgbClr val="627784"/>
    <a:srgbClr val="7B878E"/>
    <a:srgbClr val="B1C3C9"/>
    <a:srgbClr val="E362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6" autoAdjust="0"/>
    <p:restoredTop sz="94658" autoAdjust="0"/>
  </p:normalViewPr>
  <p:slideViewPr>
    <p:cSldViewPr snapToGrid="0" showGuides="1">
      <p:cViewPr varScale="1">
        <p:scale>
          <a:sx n="71" d="100"/>
          <a:sy n="71" d="100"/>
        </p:scale>
        <p:origin x="68" y="59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A4C8E9C-E9AA-9B42-9642-FC76C3EC06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C0F1B776-7C41-F046-8A6C-5C74D426C2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43E094-2018-8242-B5B9-0DAE34586326}" type="datetimeFigureOut">
              <a:rPr lang="sv-SE" smtClean="0"/>
              <a:t>2026-08-05</a:t>
            </a:fld>
            <a:endParaRPr lang="sv-SE"/>
          </a:p>
        </p:txBody>
      </p:sp>
      <p:sp>
        <p:nvSpPr>
          <p:cNvPr id="4" name="Platshållare för sidfot 3">
            <a:extLst>
              <a:ext uri="{FF2B5EF4-FFF2-40B4-BE49-F238E27FC236}">
                <a16:creationId xmlns:a16="http://schemas.microsoft.com/office/drawing/2014/main" id="{B2F5F1CB-F725-284E-84BB-56B95B6C55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1206E71-2A0B-C044-AF5E-D653066FCA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BC6FB3-2158-A649-91E2-0D21B747B041}" type="slidenum">
              <a:rPr lang="sv-SE" smtClean="0"/>
              <a:t>‹#›</a:t>
            </a:fld>
            <a:endParaRPr lang="sv-SE"/>
          </a:p>
        </p:txBody>
      </p:sp>
    </p:spTree>
    <p:extLst>
      <p:ext uri="{BB962C8B-B14F-4D97-AF65-F5344CB8AC3E}">
        <p14:creationId xmlns:p14="http://schemas.microsoft.com/office/powerpoint/2010/main" val="2481260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55980-1714-42A5-992A-0DC43E7EC9A9}" type="datetimeFigureOut">
              <a:rPr lang="sv-SE" smtClean="0"/>
              <a:t>2026-08-05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669317-3318-417A-8791-1BD08B4817A1}" type="slidenum">
              <a:rPr lang="sv-SE" smtClean="0"/>
              <a:t>‹#›</a:t>
            </a:fld>
            <a:endParaRPr lang="sv-SE"/>
          </a:p>
        </p:txBody>
      </p:sp>
    </p:spTree>
    <p:extLst>
      <p:ext uri="{BB962C8B-B14F-4D97-AF65-F5344CB8AC3E}">
        <p14:creationId xmlns:p14="http://schemas.microsoft.com/office/powerpoint/2010/main" val="238700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2</a:t>
            </a:fld>
            <a:endParaRPr lang="sv-SE"/>
          </a:p>
        </p:txBody>
      </p:sp>
    </p:spTree>
    <p:extLst>
      <p:ext uri="{BB962C8B-B14F-4D97-AF65-F5344CB8AC3E}">
        <p14:creationId xmlns:p14="http://schemas.microsoft.com/office/powerpoint/2010/main" val="1424885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3</a:t>
            </a:fld>
            <a:endParaRPr lang="sv-SE"/>
          </a:p>
        </p:txBody>
      </p:sp>
    </p:spTree>
    <p:extLst>
      <p:ext uri="{BB962C8B-B14F-4D97-AF65-F5344CB8AC3E}">
        <p14:creationId xmlns:p14="http://schemas.microsoft.com/office/powerpoint/2010/main" val="873520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4</a:t>
            </a:fld>
            <a:endParaRPr lang="sv-SE"/>
          </a:p>
        </p:txBody>
      </p:sp>
    </p:spTree>
    <p:extLst>
      <p:ext uri="{BB962C8B-B14F-4D97-AF65-F5344CB8AC3E}">
        <p14:creationId xmlns:p14="http://schemas.microsoft.com/office/powerpoint/2010/main" val="1732648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I en arbetsgivareorganisation eller medlemmar i ett fackförbund</a:t>
            </a:r>
            <a:br>
              <a:rPr lang="sv-SE"/>
            </a:br>
            <a:br>
              <a:rPr lang="sv-SE"/>
            </a:br>
            <a:r>
              <a:rPr lang="sv-SE"/>
              <a:t>Maktbalansen på en arbetsplats väger inte jämt med mindre än att de anställda är fler än arbetsgivaren (ekonomisk makt över de anställda) vid förhandlingsbordet. Enkelt uttryckt: ju fler som tycker samma desto svårare att sätta emot.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a:t>Därför är det viktigt att många anställda är medlemmar i facket. En enskild anställd har ingen ”ekonomisk makt” över arbetsgivaren. Arbetsgivarna har också ett ”annat ansvar” än en enskild medarbetare och behöver därför ibland se till andra intressen än den anställdas. Med kollektivavtal finns </a:t>
            </a:r>
            <a:r>
              <a:rPr lang="sv-SE" err="1"/>
              <a:t>iaf</a:t>
            </a:r>
            <a:r>
              <a:rPr lang="sv-SE"/>
              <a:t> möjlighet till dialog och kompromiss. </a:t>
            </a:r>
          </a:p>
          <a:p>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6</a:t>
            </a:fld>
            <a:endParaRPr lang="sv-SE"/>
          </a:p>
        </p:txBody>
      </p:sp>
    </p:spTree>
    <p:extLst>
      <p:ext uri="{BB962C8B-B14F-4D97-AF65-F5344CB8AC3E}">
        <p14:creationId xmlns:p14="http://schemas.microsoft.com/office/powerpoint/2010/main" val="20961296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sid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004149C-6F01-F80C-B624-FFDB070854C9}"/>
              </a:ext>
            </a:extLst>
          </p:cNvPr>
          <p:cNvSpPr>
            <a:spLocks noGrp="1" noRot="1" noMove="1" noResize="1" noEditPoints="1" noAdjustHandles="1" noChangeArrowheads="1" noChangeShapeType="1"/>
          </p:cNvSpPr>
          <p:nvPr userDrawn="1"/>
        </p:nvSpPr>
        <p:spPr>
          <a:xfrm>
            <a:off x="166687" y="169069"/>
            <a:ext cx="11859419" cy="54829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sp>
        <p:nvSpPr>
          <p:cNvPr id="13" name="Platshållare för datum 3">
            <a:extLst>
              <a:ext uri="{FF2B5EF4-FFF2-40B4-BE49-F238E27FC236}">
                <a16:creationId xmlns:a16="http://schemas.microsoft.com/office/drawing/2014/main" id="{06ED8762-2F1D-4D9C-6173-672A5B4C1095}"/>
              </a:ext>
            </a:extLst>
          </p:cNvPr>
          <p:cNvSpPr>
            <a:spLocks noGrp="1"/>
          </p:cNvSpPr>
          <p:nvPr>
            <p:ph type="dt" sz="half" idx="10"/>
          </p:nvPr>
        </p:nvSpPr>
        <p:spPr>
          <a:xfrm>
            <a:off x="508001" y="4715781"/>
            <a:ext cx="4779756" cy="288000"/>
          </a:xfrm>
          <a:prstGeom prst="rect">
            <a:avLst/>
          </a:prstGeom>
        </p:spPr>
        <p:txBody>
          <a:bodyPr lIns="0" tIns="0" rIns="0" bIns="0"/>
          <a:lstStyle>
            <a:lvl1pPr>
              <a:defRPr sz="1600">
                <a:solidFill>
                  <a:schemeClr val="bg1"/>
                </a:solidFill>
              </a:defRPr>
            </a:lvl1pPr>
          </a:lstStyle>
          <a:p>
            <a:fld id="{EBC2AA88-0D8A-4A42-B961-01515B7EC0D6}" type="datetimeFigureOut">
              <a:rPr lang="sv-SE" smtClean="0"/>
              <a:pPr/>
              <a:t>2026-08-05</a:t>
            </a:fld>
            <a:endParaRPr lang="sv-SE"/>
          </a:p>
        </p:txBody>
      </p:sp>
      <p:sp>
        <p:nvSpPr>
          <p:cNvPr id="12" name="Underrubrik 2">
            <a:extLst>
              <a:ext uri="{FF2B5EF4-FFF2-40B4-BE49-F238E27FC236}">
                <a16:creationId xmlns:a16="http://schemas.microsoft.com/office/drawing/2014/main" id="{8DBA0353-DF26-51D7-8EED-31606F89F244}"/>
              </a:ext>
            </a:extLst>
          </p:cNvPr>
          <p:cNvSpPr>
            <a:spLocks noGrp="1"/>
          </p:cNvSpPr>
          <p:nvPr>
            <p:ph type="subTitle" idx="1" hasCustomPrompt="1"/>
          </p:nvPr>
        </p:nvSpPr>
        <p:spPr>
          <a:xfrm>
            <a:off x="508001" y="4430403"/>
            <a:ext cx="4779755" cy="288000"/>
          </a:xfrm>
          <a:prstGeom prst="rect">
            <a:avLst/>
          </a:prstGeom>
        </p:spPr>
        <p:txBody>
          <a:bodyPr bIns="46800" anchor="ctr"/>
          <a:lstStyle>
            <a:lvl1pPr marL="0" indent="0" algn="l">
              <a:lnSpc>
                <a:spcPct val="110000"/>
              </a:lnSpc>
              <a:spcAft>
                <a:spcPts val="0"/>
              </a:spcAft>
              <a:buNone/>
              <a:defRPr sz="1600" kern="1200" spc="-1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Författare</a:t>
            </a:r>
          </a:p>
        </p:txBody>
      </p:sp>
      <p:sp>
        <p:nvSpPr>
          <p:cNvPr id="14" name="Platshållare för rubrik 1">
            <a:extLst>
              <a:ext uri="{FF2B5EF4-FFF2-40B4-BE49-F238E27FC236}">
                <a16:creationId xmlns:a16="http://schemas.microsoft.com/office/drawing/2014/main" id="{436D2B13-163E-8BBE-9D86-FFED4874CE66}"/>
              </a:ext>
            </a:extLst>
          </p:cNvPr>
          <p:cNvSpPr>
            <a:spLocks noGrp="1"/>
          </p:cNvSpPr>
          <p:nvPr>
            <p:ph type="title"/>
          </p:nvPr>
        </p:nvSpPr>
        <p:spPr>
          <a:xfrm>
            <a:off x="515938" y="1644105"/>
            <a:ext cx="8347081" cy="2181885"/>
          </a:xfrm>
          <a:prstGeom prst="rect">
            <a:avLst/>
          </a:prstGeom>
        </p:spPr>
        <p:txBody>
          <a:bodyPr vert="horz" lIns="0" tIns="0" rIns="0" bIns="0" rtlCol="0" anchor="ctr" anchorCtr="0">
            <a:noAutofit/>
          </a:bodyPr>
          <a:lstStyle>
            <a:lvl1pPr algn="l">
              <a:lnSpc>
                <a:spcPct val="100000"/>
              </a:lnSpc>
              <a:defRPr sz="4000" b="0" spc="-80" baseline="0">
                <a:solidFill>
                  <a:schemeClr val="bg1"/>
                </a:solidFill>
              </a:defRPr>
            </a:lvl1pPr>
          </a:lstStyle>
          <a:p>
            <a:r>
              <a:rPr lang="sv-SE"/>
              <a:t>Klicka här för att ändra mall för rubrikformat</a:t>
            </a:r>
            <a:endParaRPr lang="sv-SE" dirty="0"/>
          </a:p>
        </p:txBody>
      </p:sp>
      <p:grpSp>
        <p:nvGrpSpPr>
          <p:cNvPr id="11" name="Grupp 10">
            <a:extLst>
              <a:ext uri="{FF2B5EF4-FFF2-40B4-BE49-F238E27FC236}">
                <a16:creationId xmlns:a16="http://schemas.microsoft.com/office/drawing/2014/main" id="{6FF07B81-05A3-A6FC-2B47-38ACCC3ECFAE}"/>
              </a:ext>
            </a:extLst>
          </p:cNvPr>
          <p:cNvGrpSpPr/>
          <p:nvPr userDrawn="1"/>
        </p:nvGrpSpPr>
        <p:grpSpPr>
          <a:xfrm>
            <a:off x="498473" y="5307805"/>
            <a:ext cx="1383506" cy="1383508"/>
            <a:chOff x="507206" y="5253039"/>
            <a:chExt cx="1383506" cy="1383508"/>
          </a:xfrm>
        </p:grpSpPr>
        <p:sp>
          <p:nvSpPr>
            <p:cNvPr id="15" name="Rektangel 14">
              <a:extLst>
                <a:ext uri="{FF2B5EF4-FFF2-40B4-BE49-F238E27FC236}">
                  <a16:creationId xmlns:a16="http://schemas.microsoft.com/office/drawing/2014/main" id="{4D271679-689C-D91F-C784-3E440D8BA0D4}"/>
                </a:ext>
              </a:extLst>
            </p:cNvPr>
            <p:cNvSpPr>
              <a:spLocks/>
            </p:cNvSpPr>
            <p:nvPr userDrawn="1"/>
          </p:nvSpPr>
          <p:spPr>
            <a:xfrm>
              <a:off x="507206" y="5253039"/>
              <a:ext cx="1383506" cy="1383508"/>
            </a:xfrm>
            <a:prstGeom prst="rect">
              <a:avLst/>
            </a:prstGeom>
            <a:solidFill>
              <a:schemeClr val="bg1"/>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noFill/>
                </a:ln>
                <a:solidFill>
                  <a:schemeClr val="bg1"/>
                </a:solidFill>
              </a:endParaRPr>
            </a:p>
          </p:txBody>
        </p:sp>
        <p:pic>
          <p:nvPicPr>
            <p:cNvPr id="16" name="Bild 15">
              <a:extLst>
                <a:ext uri="{FF2B5EF4-FFF2-40B4-BE49-F238E27FC236}">
                  <a16:creationId xmlns:a16="http://schemas.microsoft.com/office/drawing/2014/main" id="{156F865E-7AF9-C879-C1D4-3ABE6C336B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477" y="5475099"/>
              <a:ext cx="702000" cy="936000"/>
            </a:xfrm>
            <a:prstGeom prst="rect">
              <a:avLst/>
            </a:prstGeom>
          </p:spPr>
        </p:pic>
      </p:grpSp>
    </p:spTree>
    <p:extLst>
      <p:ext uri="{BB962C8B-B14F-4D97-AF65-F5344CB8AC3E}">
        <p14:creationId xmlns:p14="http://schemas.microsoft.com/office/powerpoint/2010/main" val="32599257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userDrawn="1">
          <p15:clr>
            <a:srgbClr val="FBAE40"/>
          </p15:clr>
        </p15:guide>
        <p15:guide id="6" pos="104" userDrawn="1">
          <p15:clr>
            <a:srgbClr val="FBAE40"/>
          </p15:clr>
        </p15:guide>
        <p15:guide id="7" orient="horz" pos="105" userDrawn="1">
          <p15:clr>
            <a:srgbClr val="FBAE40"/>
          </p15:clr>
        </p15:guide>
        <p15:guide id="9" pos="7574" userDrawn="1">
          <p15:clr>
            <a:srgbClr val="FBAE40"/>
          </p15:clr>
        </p15:guide>
        <p15:guide id="10" orient="horz" pos="2160" userDrawn="1">
          <p15:clr>
            <a:srgbClr val="FBAE40"/>
          </p15:clr>
        </p15:guide>
        <p15:guide id="11" orient="horz" pos="4215" userDrawn="1">
          <p15:clr>
            <a:srgbClr val="FBAE40"/>
          </p15:clr>
        </p15:guide>
        <p15:guide id="12" pos="3940" userDrawn="1">
          <p15:clr>
            <a:srgbClr val="FBAE40"/>
          </p15:clr>
        </p15:guide>
        <p15:guide id="13" pos="31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1414800" y="792000"/>
            <a:ext cx="9360000" cy="864000"/>
          </a:xfrm>
          <a:prstGeom prst="rect">
            <a:avLst/>
          </a:prstGeom>
        </p:spPr>
        <p:txBody>
          <a:bodyPr/>
          <a:lstStyle/>
          <a:p>
            <a:r>
              <a:rPr lang="sv-SE"/>
              <a:t>Klicka här för att ändra mall för rubrikformat</a:t>
            </a:r>
          </a:p>
        </p:txBody>
      </p:sp>
      <p:sp>
        <p:nvSpPr>
          <p:cNvPr id="3" name="Platshållare för text 2"/>
          <p:cNvSpPr>
            <a:spLocks noGrp="1"/>
          </p:cNvSpPr>
          <p:nvPr>
            <p:ph type="body" idx="1" hasCustomPrompt="1"/>
          </p:nvPr>
        </p:nvSpPr>
        <p:spPr>
          <a:xfrm>
            <a:off x="1414800" y="1908000"/>
            <a:ext cx="4572000" cy="540000"/>
          </a:xfrm>
          <a:prstGeom prst="rect">
            <a:avLst/>
          </a:prstGeom>
        </p:spPr>
        <p:txBody>
          <a:bodyPr anchor="t">
            <a:noAutofit/>
          </a:bodyPr>
          <a:lstStyle>
            <a:lvl1pPr marL="0" indent="0">
              <a:buNone/>
              <a:defRPr sz="18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p:cNvSpPr>
            <a:spLocks noGrp="1"/>
          </p:cNvSpPr>
          <p:nvPr>
            <p:ph sz="half" idx="2"/>
          </p:nvPr>
        </p:nvSpPr>
        <p:spPr>
          <a:xfrm>
            <a:off x="1414800" y="2556000"/>
            <a:ext cx="4572000" cy="3672000"/>
          </a:xfrm>
          <a:prstGeom prst="rect">
            <a:avLst/>
          </a:prstGeom>
        </p:spPr>
        <p:txBody>
          <a:bodyPr/>
          <a:lstStyle>
            <a:lvl1pPr marL="180000">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hasCustomPrompt="1"/>
          </p:nvPr>
        </p:nvSpPr>
        <p:spPr>
          <a:xfrm>
            <a:off x="6202800" y="1908000"/>
            <a:ext cx="4572000" cy="540000"/>
          </a:xfrm>
          <a:prstGeom prst="rect">
            <a:avLst/>
          </a:prstGeom>
        </p:spPr>
        <p:txBody>
          <a:bodyPr anchor="t">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p:cNvSpPr>
            <a:spLocks noGrp="1"/>
          </p:cNvSpPr>
          <p:nvPr>
            <p:ph sz="quarter" idx="4"/>
          </p:nvPr>
        </p:nvSpPr>
        <p:spPr>
          <a:xfrm>
            <a:off x="6202800" y="2556000"/>
            <a:ext cx="4572000" cy="3672000"/>
          </a:xfrm>
          <a:prstGeom prst="rect">
            <a:avLst/>
          </a:prstGeom>
        </p:spPr>
        <p:txBody>
          <a:bodyPr/>
          <a:lstStyle>
            <a:lvl1pPr marL="180000">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3" name="Rektangel 12">
            <a:extLst>
              <a:ext uri="{FF2B5EF4-FFF2-40B4-BE49-F238E27FC236}">
                <a16:creationId xmlns:a16="http://schemas.microsoft.com/office/drawing/2014/main" id="{42C6018D-03FB-3646-AD9A-4D2941A669D3}"/>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08A50803-1540-CF48-90CA-CF1B9154C0E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7B031514-6388-9B45-AEE9-5E5C8046DDEF}"/>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7" name="textruta 6">
            <a:extLst>
              <a:ext uri="{FF2B5EF4-FFF2-40B4-BE49-F238E27FC236}">
                <a16:creationId xmlns:a16="http://schemas.microsoft.com/office/drawing/2014/main" id="{CC8D7BFF-FD54-1203-711A-62691E1A64ED}"/>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30252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ild och rubrik">
    <p:spTree>
      <p:nvGrpSpPr>
        <p:cNvPr id="1" name=""/>
        <p:cNvGrpSpPr/>
        <p:nvPr/>
      </p:nvGrpSpPr>
      <p:grpSpPr>
        <a:xfrm>
          <a:off x="0" y="0"/>
          <a:ext cx="0" cy="0"/>
          <a:chOff x="0" y="0"/>
          <a:chExt cx="0" cy="0"/>
        </a:xfrm>
      </p:grpSpPr>
      <p:sp>
        <p:nvSpPr>
          <p:cNvPr id="2" name="Rubrik 1"/>
          <p:cNvSpPr>
            <a:spLocks noGrp="1"/>
          </p:cNvSpPr>
          <p:nvPr>
            <p:ph type="title"/>
          </p:nvPr>
        </p:nvSpPr>
        <p:spPr>
          <a:xfrm>
            <a:off x="1414800" y="792000"/>
            <a:ext cx="9360000" cy="864000"/>
          </a:xfrm>
          <a:prstGeom prst="rect">
            <a:avLst/>
          </a:prstGeom>
        </p:spPr>
        <p:txBody>
          <a:bodyPr/>
          <a:lstStyle/>
          <a:p>
            <a:r>
              <a:rPr lang="sv-SE"/>
              <a:t>Klicka här för att ändra mall för rubrikformat</a:t>
            </a:r>
          </a:p>
        </p:txBody>
      </p:sp>
      <p:sp>
        <p:nvSpPr>
          <p:cNvPr id="8" name="Platshållare för bild 7"/>
          <p:cNvSpPr>
            <a:spLocks noGrp="1"/>
          </p:cNvSpPr>
          <p:nvPr>
            <p:ph type="pic" sz="quarter" idx="13" hasCustomPrompt="1"/>
          </p:nvPr>
        </p:nvSpPr>
        <p:spPr>
          <a:xfrm>
            <a:off x="1414798" y="1908000"/>
            <a:ext cx="9360001" cy="4320000"/>
          </a:xfrm>
          <a:prstGeom prst="rect">
            <a:avLst/>
          </a:prstGeom>
        </p:spPr>
        <p:txBody>
          <a:bodyPr/>
          <a:lstStyle>
            <a:lvl1pPr marL="0" indent="0">
              <a:lnSpc>
                <a:spcPct val="90000"/>
              </a:lnSpc>
              <a:spcBef>
                <a:spcPts val="0"/>
              </a:spcBef>
              <a:spcAft>
                <a:spcPts val="0"/>
              </a:spcAft>
              <a:buNone/>
              <a:defRPr sz="1400"/>
            </a:lvl1pPr>
          </a:lstStyle>
          <a:p>
            <a:r>
              <a:rPr lang="sv-SE"/>
              <a:t>Infoga bild: Klicka på knappen ”Mallar” uppe i menyn. I menyn till höger, klicka på ”</a:t>
            </a:r>
            <a:r>
              <a:rPr lang="sv-SE" err="1"/>
              <a:t>MediaFlow</a:t>
            </a:r>
            <a:r>
              <a:rPr lang="sv-SE"/>
              <a:t>” och välj den bild du vill infoga. Använd inte knappen ”Infoga bild” nedan.</a:t>
            </a:r>
          </a:p>
        </p:txBody>
      </p:sp>
      <p:sp>
        <p:nvSpPr>
          <p:cNvPr id="14" name="Rektangel 13">
            <a:extLst>
              <a:ext uri="{FF2B5EF4-FFF2-40B4-BE49-F238E27FC236}">
                <a16:creationId xmlns:a16="http://schemas.microsoft.com/office/drawing/2014/main" id="{0E48720F-5586-0040-B283-A89104E55351}"/>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F2D9B4B6-DBCA-F04D-895E-6E1BE7470F7E}"/>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C3CEFA3D-8231-F44E-892A-24C34ED322A9}"/>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textruta 2">
            <a:extLst>
              <a:ext uri="{FF2B5EF4-FFF2-40B4-BE49-F238E27FC236}">
                <a16:creationId xmlns:a16="http://schemas.microsoft.com/office/drawing/2014/main" id="{FE6A259E-55DB-C258-E365-F58013341F3A}"/>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883660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tor bild">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414800" y="792000"/>
            <a:ext cx="9360000" cy="5436000"/>
          </a:xfrm>
          <a:prstGeom prst="rect">
            <a:avLst/>
          </a:prstGeom>
        </p:spPr>
        <p:txBody>
          <a:bodyPr/>
          <a:lstStyle>
            <a:lvl1pPr marL="0" indent="0">
              <a:lnSpc>
                <a:spcPct val="90000"/>
              </a:lnSpc>
              <a:spcBef>
                <a:spcPts val="0"/>
              </a:spcBef>
              <a:spcAft>
                <a:spcPts val="0"/>
              </a:spcAft>
              <a:buNone/>
              <a:defRPr sz="1400"/>
            </a:lvl1pPr>
          </a:lstStyle>
          <a:p>
            <a:r>
              <a:rPr lang="sv-SE"/>
              <a:t>Infoga bild: Klicka på knappen ”Mallar” uppe i menyn. I menyn till höger, klicka på ”</a:t>
            </a:r>
            <a:r>
              <a:rPr lang="sv-SE" err="1"/>
              <a:t>MediaFlow</a:t>
            </a:r>
            <a:r>
              <a:rPr lang="sv-SE"/>
              <a:t>” och välj den bild du vill infoga. Använd inte knappen ”Infoga bild” nedan.</a:t>
            </a:r>
          </a:p>
        </p:txBody>
      </p:sp>
      <p:sp>
        <p:nvSpPr>
          <p:cNvPr id="13" name="Rektangel 12">
            <a:extLst>
              <a:ext uri="{FF2B5EF4-FFF2-40B4-BE49-F238E27FC236}">
                <a16:creationId xmlns:a16="http://schemas.microsoft.com/office/drawing/2014/main" id="{80291E53-DE67-A44C-B8C0-52243627919A}"/>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5B57F9B1-4BD5-F343-8AB3-11F1DBF10462}"/>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3E6E8C22-E231-8B4C-9ED8-04927918DBA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195F0B8B-0CA6-F00C-BF59-DBEC4FC63BD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916084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Fokusbild">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1414800" y="1523950"/>
            <a:ext cx="9360000" cy="3810100"/>
          </a:xfrm>
          <a:prstGeom prst="rect">
            <a:avLst/>
          </a:prstGeom>
        </p:spPr>
        <p:txBody>
          <a:bodyPr anchor="ctr" anchorCtr="0">
            <a:noAutofit/>
          </a:bodyPr>
          <a:lstStyle>
            <a:lvl1pPr algn="ctr">
              <a:lnSpc>
                <a:spcPct val="110000"/>
              </a:lnSpc>
              <a:defRPr sz="4000" baseline="0">
                <a:solidFill>
                  <a:schemeClr val="tx1"/>
                </a:solidFill>
              </a:defRPr>
            </a:lvl1pPr>
          </a:lstStyle>
          <a:p>
            <a:r>
              <a:rPr lang="sv-SE"/>
              <a:t>Ett kortfattat och tydligt budskap</a:t>
            </a:r>
          </a:p>
        </p:txBody>
      </p:sp>
      <p:sp>
        <p:nvSpPr>
          <p:cNvPr id="6" name="Rektangel 5">
            <a:extLst>
              <a:ext uri="{FF2B5EF4-FFF2-40B4-BE49-F238E27FC236}">
                <a16:creationId xmlns:a16="http://schemas.microsoft.com/office/drawing/2014/main" id="{39E26092-9E0D-304B-A52D-508DA51200B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76CC28AA-B1ED-7F47-A044-907D2952D3E1}"/>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8" name="textruta 7">
            <a:extLst>
              <a:ext uri="{FF2B5EF4-FFF2-40B4-BE49-F238E27FC236}">
                <a16:creationId xmlns:a16="http://schemas.microsoft.com/office/drawing/2014/main" id="{7985D797-CD02-5B4D-B850-5F2363FA69FD}"/>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Tree>
    <p:extLst>
      <p:ext uri="{BB962C8B-B14F-4D97-AF65-F5344CB8AC3E}">
        <p14:creationId xmlns:p14="http://schemas.microsoft.com/office/powerpoint/2010/main" val="1636002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E8510D7-2135-4F4D-BDAF-8995625301D5}"/>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ektangel 5">
            <a:extLst>
              <a:ext uri="{FF2B5EF4-FFF2-40B4-BE49-F238E27FC236}">
                <a16:creationId xmlns:a16="http://schemas.microsoft.com/office/drawing/2014/main" id="{A123E27E-71F2-7A42-A18D-76428577ABC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7" name="textruta 6">
            <a:extLst>
              <a:ext uri="{FF2B5EF4-FFF2-40B4-BE49-F238E27FC236}">
                <a16:creationId xmlns:a16="http://schemas.microsoft.com/office/drawing/2014/main" id="{58CB8708-1207-764B-9154-D6FAEE3AC98F}"/>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FFC4DBD3-DC3C-BAAC-0D52-5A1BF57F4ED5}"/>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331534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3C40249A-C59E-E580-2055-46C66CCCD22C}"/>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996196993"/>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cSld name="1_Rubrik och innehåll">
    <p:spTree>
      <p:nvGrpSpPr>
        <p:cNvPr id="1" name=""/>
        <p:cNvGrpSpPr/>
        <p:nvPr/>
      </p:nvGrpSpPr>
      <p:grpSpPr>
        <a:xfrm>
          <a:off x="0" y="0"/>
          <a:ext cx="0" cy="0"/>
          <a:chOff x="0" y="0"/>
          <a:chExt cx="0" cy="0"/>
        </a:xfrm>
      </p:grpSpPr>
      <p:sp>
        <p:nvSpPr>
          <p:cNvPr id="8" name="Platshållare för innehåll 2"/>
          <p:cNvSpPr>
            <a:spLocks noGrp="1"/>
          </p:cNvSpPr>
          <p:nvPr>
            <p:ph idx="1"/>
          </p:nvPr>
        </p:nvSpPr>
        <p:spPr>
          <a:xfrm>
            <a:off x="1414800" y="1907999"/>
            <a:ext cx="9360000" cy="4320000"/>
          </a:xfrm>
        </p:spPr>
        <p:txBody>
          <a:bodyPr/>
          <a:lstStyle>
            <a:lvl1pPr marL="180000">
              <a:lnSpc>
                <a:spcPct val="110000"/>
              </a:lnSpc>
              <a:spcAft>
                <a:spcPts val="1000"/>
              </a:spcAft>
              <a:buFont typeface="Arial" panose="020B0604020202020204" pitchFamily="34" charset="0"/>
              <a:buChar char="•"/>
              <a:defRPr sz="1800">
                <a:solidFill>
                  <a:schemeClr val="tx1"/>
                </a:solidFill>
              </a:defRPr>
            </a:lvl1pPr>
            <a:lvl2pPr>
              <a:lnSpc>
                <a:spcPct val="110000"/>
              </a:lnSpc>
              <a:spcAft>
                <a:spcPts val="1000"/>
              </a:spcAft>
              <a:defRPr sz="1800">
                <a:solidFill>
                  <a:schemeClr val="tx1"/>
                </a:solidFill>
              </a:defRPr>
            </a:lvl2pPr>
            <a:lvl3pPr marL="774000" indent="-179388">
              <a:lnSpc>
                <a:spcPct val="110000"/>
              </a:lnSpc>
              <a:spcAft>
                <a:spcPts val="1000"/>
              </a:spcAft>
              <a:buFont typeface="Wingdings" pitchFamily="2" charset="2"/>
              <a:buChar char="§"/>
              <a:defRPr sz="1800">
                <a:solidFill>
                  <a:schemeClr val="tx1"/>
                </a:solidFill>
              </a:defRPr>
            </a:lvl3pPr>
            <a:lvl4pPr marL="1087200" indent="-228600">
              <a:lnSpc>
                <a:spcPct val="110000"/>
              </a:lnSpc>
              <a:spcAft>
                <a:spcPts val="1000"/>
              </a:spcAft>
              <a:buFont typeface="Courier New" panose="02070309020205020404" pitchFamily="49" charset="0"/>
              <a:buChar char="o"/>
              <a:defRPr sz="1800">
                <a:solidFill>
                  <a:schemeClr val="tx1"/>
                </a:solidFill>
              </a:defRPr>
            </a:lvl4pPr>
            <a:lvl5pPr marL="1389600" indent="-228600">
              <a:lnSpc>
                <a:spcPct val="110000"/>
              </a:lnSpc>
              <a:spcAft>
                <a:spcPts val="1000"/>
              </a:spcAft>
              <a:buFont typeface="Arial" panose="020B0604020202020204" pitchFamily="34" charset="0"/>
              <a:buChar char="•"/>
              <a:defRPr sz="18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12" name="Rektangel 11">
            <a:extLst>
              <a:ext uri="{FF2B5EF4-FFF2-40B4-BE49-F238E27FC236}">
                <a16:creationId xmlns:a16="http://schemas.microsoft.com/office/drawing/2014/main" id="{315CEC36-D22A-AF41-A68F-21314787975C}"/>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09FBF5A7-1367-4840-AA51-9283DAF07684}"/>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4" name="textruta 13">
            <a:extLst>
              <a:ext uri="{FF2B5EF4-FFF2-40B4-BE49-F238E27FC236}">
                <a16:creationId xmlns:a16="http://schemas.microsoft.com/office/drawing/2014/main" id="{900FAC62-4979-6340-AD9E-B811C21E2B97}"/>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Tree>
    <p:extLst>
      <p:ext uri="{BB962C8B-B14F-4D97-AF65-F5344CB8AC3E}">
        <p14:creationId xmlns:p14="http://schemas.microsoft.com/office/powerpoint/2010/main" val="2123332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sida med bi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CD70444-1755-4C9C-40F3-2D1EF19F018D}"/>
              </a:ext>
            </a:extLst>
          </p:cNvPr>
          <p:cNvSpPr>
            <a:spLocks/>
          </p:cNvSpPr>
          <p:nvPr userDrawn="1"/>
        </p:nvSpPr>
        <p:spPr>
          <a:xfrm>
            <a:off x="166687" y="169069"/>
            <a:ext cx="5931694" cy="5482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grpSp>
        <p:nvGrpSpPr>
          <p:cNvPr id="6" name="Grupp 5">
            <a:extLst>
              <a:ext uri="{FF2B5EF4-FFF2-40B4-BE49-F238E27FC236}">
                <a16:creationId xmlns:a16="http://schemas.microsoft.com/office/drawing/2014/main" id="{AFA87F51-BDD2-6E1B-3849-68D1DAEFF50F}"/>
              </a:ext>
            </a:extLst>
          </p:cNvPr>
          <p:cNvGrpSpPr/>
          <p:nvPr userDrawn="1"/>
        </p:nvGrpSpPr>
        <p:grpSpPr>
          <a:xfrm>
            <a:off x="498473" y="5307805"/>
            <a:ext cx="1383506" cy="1383508"/>
            <a:chOff x="507206" y="5253039"/>
            <a:chExt cx="1383506" cy="1383508"/>
          </a:xfrm>
        </p:grpSpPr>
        <p:sp>
          <p:nvSpPr>
            <p:cNvPr id="8" name="Rektangel 7">
              <a:extLst>
                <a:ext uri="{FF2B5EF4-FFF2-40B4-BE49-F238E27FC236}">
                  <a16:creationId xmlns:a16="http://schemas.microsoft.com/office/drawing/2014/main" id="{928F2315-3D79-3747-A521-AC55DA03EF0F}"/>
                </a:ext>
              </a:extLst>
            </p:cNvPr>
            <p:cNvSpPr>
              <a:spLocks/>
            </p:cNvSpPr>
            <p:nvPr userDrawn="1"/>
          </p:nvSpPr>
          <p:spPr>
            <a:xfrm>
              <a:off x="507206" y="5253039"/>
              <a:ext cx="1383506" cy="1383508"/>
            </a:xfrm>
            <a:prstGeom prst="rect">
              <a:avLst/>
            </a:prstGeom>
            <a:solidFill>
              <a:schemeClr val="bg1"/>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noFill/>
                </a:ln>
                <a:solidFill>
                  <a:schemeClr val="bg1"/>
                </a:solidFill>
              </a:endParaRPr>
            </a:p>
          </p:txBody>
        </p:sp>
        <p:pic>
          <p:nvPicPr>
            <p:cNvPr id="9" name="Bild 8">
              <a:extLst>
                <a:ext uri="{FF2B5EF4-FFF2-40B4-BE49-F238E27FC236}">
                  <a16:creationId xmlns:a16="http://schemas.microsoft.com/office/drawing/2014/main" id="{3B727F37-5722-EA70-743E-0E474367E85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477" y="5475099"/>
              <a:ext cx="702000" cy="936000"/>
            </a:xfrm>
            <a:prstGeom prst="rect">
              <a:avLst/>
            </a:prstGeom>
          </p:spPr>
        </p:pic>
      </p:grpSp>
      <p:sp>
        <p:nvSpPr>
          <p:cNvPr id="26" name="Platshållare för datum 3">
            <a:extLst>
              <a:ext uri="{FF2B5EF4-FFF2-40B4-BE49-F238E27FC236}">
                <a16:creationId xmlns:a16="http://schemas.microsoft.com/office/drawing/2014/main" id="{12A7E8F8-B65E-0802-44C0-A918FF39000D}"/>
              </a:ext>
            </a:extLst>
          </p:cNvPr>
          <p:cNvSpPr>
            <a:spLocks noGrp="1"/>
          </p:cNvSpPr>
          <p:nvPr>
            <p:ph type="dt" sz="half" idx="10"/>
          </p:nvPr>
        </p:nvSpPr>
        <p:spPr>
          <a:xfrm>
            <a:off x="508001" y="4715782"/>
            <a:ext cx="4779756" cy="288000"/>
          </a:xfrm>
          <a:prstGeom prst="rect">
            <a:avLst/>
          </a:prstGeom>
        </p:spPr>
        <p:txBody>
          <a:bodyPr lIns="0" tIns="0" rIns="0" bIns="0"/>
          <a:lstStyle>
            <a:lvl1pPr>
              <a:defRPr sz="1600">
                <a:solidFill>
                  <a:schemeClr val="bg1"/>
                </a:solidFill>
              </a:defRPr>
            </a:lvl1pPr>
          </a:lstStyle>
          <a:p>
            <a:fld id="{EBC2AA88-0D8A-4A42-B961-01515B7EC0D6}" type="datetimeFigureOut">
              <a:rPr lang="sv-SE" smtClean="0"/>
              <a:pPr/>
              <a:t>2026-08-05</a:t>
            </a:fld>
            <a:endParaRPr lang="sv-SE"/>
          </a:p>
        </p:txBody>
      </p:sp>
      <p:sp>
        <p:nvSpPr>
          <p:cNvPr id="7" name="Underrubrik 2">
            <a:extLst>
              <a:ext uri="{FF2B5EF4-FFF2-40B4-BE49-F238E27FC236}">
                <a16:creationId xmlns:a16="http://schemas.microsoft.com/office/drawing/2014/main" id="{36EB50D8-B9BB-363E-C954-F4F17C3196EE}"/>
              </a:ext>
            </a:extLst>
          </p:cNvPr>
          <p:cNvSpPr>
            <a:spLocks noGrp="1"/>
          </p:cNvSpPr>
          <p:nvPr userDrawn="1">
            <p:ph type="subTitle" idx="1" hasCustomPrompt="1"/>
          </p:nvPr>
        </p:nvSpPr>
        <p:spPr>
          <a:xfrm>
            <a:off x="508001" y="4430402"/>
            <a:ext cx="4779755" cy="288000"/>
          </a:xfrm>
          <a:prstGeom prst="rect">
            <a:avLst/>
          </a:prstGeom>
        </p:spPr>
        <p:txBody>
          <a:bodyPr bIns="46800" anchor="ctr"/>
          <a:lstStyle>
            <a:lvl1pPr marL="0" indent="0" algn="l">
              <a:lnSpc>
                <a:spcPct val="110000"/>
              </a:lnSpc>
              <a:spcAft>
                <a:spcPts val="0"/>
              </a:spcAft>
              <a:buNone/>
              <a:defRPr sz="1600" kern="1200" spc="-1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Författare</a:t>
            </a:r>
          </a:p>
        </p:txBody>
      </p:sp>
      <p:sp>
        <p:nvSpPr>
          <p:cNvPr id="16" name="Platshållare för rubrik 1"/>
          <p:cNvSpPr>
            <a:spLocks noGrp="1"/>
          </p:cNvSpPr>
          <p:nvPr userDrawn="1">
            <p:ph type="title"/>
          </p:nvPr>
        </p:nvSpPr>
        <p:spPr>
          <a:xfrm>
            <a:off x="515936" y="1439694"/>
            <a:ext cx="5234783" cy="2582191"/>
          </a:xfrm>
          <a:prstGeom prst="rect">
            <a:avLst/>
          </a:prstGeom>
        </p:spPr>
        <p:txBody>
          <a:bodyPr vert="horz" lIns="0" tIns="0" rIns="0" bIns="0" rtlCol="0" anchor="ctr" anchorCtr="0">
            <a:noAutofit/>
          </a:bodyPr>
          <a:lstStyle>
            <a:lvl1pPr algn="l">
              <a:lnSpc>
                <a:spcPct val="100000"/>
              </a:lnSpc>
              <a:defRPr lang="sv-SE" sz="4000" spc="-80" baseline="0" dirty="0">
                <a:solidFill>
                  <a:schemeClr val="bg1"/>
                </a:solidFill>
              </a:defRPr>
            </a:lvl1pPr>
          </a:lstStyle>
          <a:p>
            <a:pPr lvl="0">
              <a:lnSpc>
                <a:spcPct val="100000"/>
              </a:lnSpc>
            </a:pPr>
            <a:r>
              <a:rPr lang="sv-SE"/>
              <a:t>Klicka här för att ändra mall för rubrikformat</a:t>
            </a:r>
            <a:endParaRPr lang="sv-SE" dirty="0"/>
          </a:p>
        </p:txBody>
      </p:sp>
      <p:sp>
        <p:nvSpPr>
          <p:cNvPr id="3" name="textruta 2">
            <a:extLst>
              <a:ext uri="{FF2B5EF4-FFF2-40B4-BE49-F238E27FC236}">
                <a16:creationId xmlns:a16="http://schemas.microsoft.com/office/drawing/2014/main" id="{ED93CB3F-FD37-239B-A977-E77F6B886889}"/>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
        <p:nvSpPr>
          <p:cNvPr id="10" name="Platshållare för bild 10">
            <a:extLst>
              <a:ext uri="{FF2B5EF4-FFF2-40B4-BE49-F238E27FC236}">
                <a16:creationId xmlns:a16="http://schemas.microsoft.com/office/drawing/2014/main" id="{8E922750-A090-422C-80F1-68D48EFD7531}"/>
              </a:ext>
            </a:extLst>
          </p:cNvPr>
          <p:cNvSpPr>
            <a:spLocks noGrp="1"/>
          </p:cNvSpPr>
          <p:nvPr userDrawn="1">
            <p:ph type="pic" sz="quarter" idx="12" hasCustomPrompt="1"/>
          </p:nvPr>
        </p:nvSpPr>
        <p:spPr>
          <a:xfrm>
            <a:off x="6098380" y="169068"/>
            <a:ext cx="5924551" cy="5482800"/>
          </a:xfrm>
        </p:spPr>
        <p:txBody>
          <a:bodyPr lIns="180000" rIns="180000" bIns="2520000" anchor="ctr"/>
          <a:lstStyle>
            <a:lvl1pPr marL="0" indent="0" algn="ctr">
              <a:lnSpc>
                <a:spcPct val="90000"/>
              </a:lnSpc>
              <a:spcBef>
                <a:spcPts val="0"/>
              </a:spcBef>
              <a:spcAft>
                <a:spcPts val="0"/>
              </a:spcAft>
              <a:buNone/>
              <a:defRPr sz="1200">
                <a:solidFill>
                  <a:schemeClr val="tx2"/>
                </a:solidFill>
              </a:defRPr>
            </a:lvl1pPr>
          </a:lstStyle>
          <a:p>
            <a:r>
              <a:rPr lang="sv-SE"/>
              <a:t>Infoga bild: Klicka på knappen ”Mallar” uppe i menyn. I menyn till höger, </a:t>
            </a:r>
            <a:br>
              <a:rPr lang="sv-SE"/>
            </a:br>
            <a:r>
              <a:rPr lang="sv-SE"/>
              <a:t>klicka på ”</a:t>
            </a:r>
            <a:r>
              <a:rPr lang="sv-SE" err="1"/>
              <a:t>MediaFlow</a:t>
            </a:r>
            <a:r>
              <a:rPr lang="sv-SE"/>
              <a:t>” och välj den bild du vill infoga. </a:t>
            </a:r>
            <a:br>
              <a:rPr lang="sv-SE"/>
            </a:br>
            <a:r>
              <a:rPr lang="sv-SE"/>
              <a:t>Använd inte knappen ”Infoga bild” nedan.</a:t>
            </a:r>
          </a:p>
        </p:txBody>
      </p:sp>
    </p:spTree>
    <p:extLst>
      <p:ext uri="{BB962C8B-B14F-4D97-AF65-F5344CB8AC3E}">
        <p14:creationId xmlns:p14="http://schemas.microsoft.com/office/powerpoint/2010/main" val="2262082125"/>
      </p:ext>
    </p:extLst>
  </p:cSld>
  <p:clrMapOvr>
    <a:overrideClrMapping bg1="lt1" tx1="dk1" bg2="lt2" tx2="dk2" accent1="accent1" accent2="accent2" accent3="accent3" accent4="accent4" accent5="accent5" accent6="accent6" hlink="hlink" folHlink="folHlink"/>
  </p:clrMapOvr>
  <p:hf sldNum="0" hdr="0" ftr="0"/>
  <p:extLst>
    <p:ext uri="{DCECCB84-F9BA-43D5-87BE-67443E8EF086}">
      <p15:sldGuideLst xmlns:p15="http://schemas.microsoft.com/office/powerpoint/2012/main">
        <p15:guide id="2" pos="104" userDrawn="1">
          <p15:clr>
            <a:srgbClr val="FBAE40"/>
          </p15:clr>
        </p15:guide>
        <p15:guide id="3" orient="horz" pos="105" userDrawn="1">
          <p15:clr>
            <a:srgbClr val="FBAE40"/>
          </p15:clr>
        </p15:guide>
        <p15:guide id="4" pos="7574" userDrawn="1">
          <p15:clr>
            <a:srgbClr val="FBAE40"/>
          </p15:clr>
        </p15:guide>
        <p15:guide id="11" orient="horz" pos="4215" userDrawn="1">
          <p15:clr>
            <a:srgbClr val="FBAE40"/>
          </p15:clr>
        </p15:guide>
        <p15:guide id="12" orient="horz" pos="2160" userDrawn="1">
          <p15:clr>
            <a:srgbClr val="FBAE40"/>
          </p15:clr>
        </p15:guide>
        <p15:guide id="14" pos="31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avdelare">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B4DF879D-98D4-4999-5D56-F65CA84584A4}"/>
              </a:ext>
            </a:extLst>
          </p:cNvPr>
          <p:cNvSpPr>
            <a:spLocks/>
          </p:cNvSpPr>
          <p:nvPr userDrawn="1"/>
        </p:nvSpPr>
        <p:spPr>
          <a:xfrm>
            <a:off x="166688" y="169069"/>
            <a:ext cx="11857037" cy="6517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sp>
        <p:nvSpPr>
          <p:cNvPr id="3" name="Underrubrik 2"/>
          <p:cNvSpPr>
            <a:spLocks noGrp="1"/>
          </p:cNvSpPr>
          <p:nvPr>
            <p:ph type="subTitle" idx="1" hasCustomPrompt="1"/>
          </p:nvPr>
        </p:nvSpPr>
        <p:spPr>
          <a:xfrm>
            <a:off x="505702" y="4676022"/>
            <a:ext cx="8390648" cy="503077"/>
          </a:xfrm>
          <a:prstGeom prst="rect">
            <a:avLst/>
          </a:prstGeom>
        </p:spPr>
        <p:txBody>
          <a:bodyPr bIns="46800" anchor="ctr"/>
          <a:lstStyle>
            <a:lvl1pPr marL="0" indent="0" algn="l">
              <a:lnSpc>
                <a:spcPct val="110000"/>
              </a:lnSpc>
              <a:spcAft>
                <a:spcPts val="0"/>
              </a:spcAft>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Underrubrik/Författare</a:t>
            </a:r>
          </a:p>
        </p:txBody>
      </p:sp>
      <p:sp>
        <p:nvSpPr>
          <p:cNvPr id="16" name="Platshållare för rubrik 1"/>
          <p:cNvSpPr>
            <a:spLocks noGrp="1"/>
          </p:cNvSpPr>
          <p:nvPr>
            <p:ph type="title" hasCustomPrompt="1"/>
          </p:nvPr>
        </p:nvSpPr>
        <p:spPr>
          <a:xfrm>
            <a:off x="515938" y="2211129"/>
            <a:ext cx="8380412" cy="2435742"/>
          </a:xfrm>
          <a:prstGeom prst="rect">
            <a:avLst/>
          </a:prstGeom>
        </p:spPr>
        <p:txBody>
          <a:bodyPr vert="horz" lIns="0" tIns="0" rIns="0" bIns="0" rtlCol="0" anchor="ctr">
            <a:noAutofit/>
          </a:bodyPr>
          <a:lstStyle>
            <a:lvl1pPr algn="l">
              <a:lnSpc>
                <a:spcPct val="110000"/>
              </a:lnSpc>
              <a:defRPr sz="3400">
                <a:solidFill>
                  <a:schemeClr val="bg1"/>
                </a:solidFill>
              </a:defRPr>
            </a:lvl1pPr>
          </a:lstStyle>
          <a:p>
            <a:r>
              <a:rPr lang="sv-SE" dirty="0"/>
              <a:t>Kapitelrubrik</a:t>
            </a:r>
          </a:p>
        </p:txBody>
      </p:sp>
    </p:spTree>
    <p:extLst>
      <p:ext uri="{BB962C8B-B14F-4D97-AF65-F5344CB8AC3E}">
        <p14:creationId xmlns:p14="http://schemas.microsoft.com/office/powerpoint/2010/main" val="21653894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userDrawn="1">
          <p15:clr>
            <a:srgbClr val="FBAE40"/>
          </p15:clr>
        </p15:guide>
        <p15:guide id="2" pos="32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spTree>
      <p:nvGrpSpPr>
        <p:cNvPr id="1" name=""/>
        <p:cNvGrpSpPr/>
        <p:nvPr/>
      </p:nvGrpSpPr>
      <p:grpSpPr>
        <a:xfrm>
          <a:off x="0" y="0"/>
          <a:ext cx="0" cy="0"/>
          <a:chOff x="0" y="0"/>
          <a:chExt cx="0" cy="0"/>
        </a:xfrm>
      </p:grpSpPr>
      <p:sp>
        <p:nvSpPr>
          <p:cNvPr id="7"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endParaRPr lang="sv-SE" dirty="0"/>
          </a:p>
        </p:txBody>
      </p:sp>
      <p:sp>
        <p:nvSpPr>
          <p:cNvPr id="12" name="Rektangel 11">
            <a:extLst>
              <a:ext uri="{FF2B5EF4-FFF2-40B4-BE49-F238E27FC236}">
                <a16:creationId xmlns:a16="http://schemas.microsoft.com/office/drawing/2014/main" id="{315CEC36-D22A-AF41-A68F-21314787975C}"/>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09FBF5A7-1367-4840-AA51-9283DAF07684}"/>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4" name="textruta 13">
            <a:extLst>
              <a:ext uri="{FF2B5EF4-FFF2-40B4-BE49-F238E27FC236}">
                <a16:creationId xmlns:a16="http://schemas.microsoft.com/office/drawing/2014/main" id="{900FAC62-4979-6340-AD9E-B811C21E2B97}"/>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Platshållare för innehåll 2">
            <a:extLst>
              <a:ext uri="{FF2B5EF4-FFF2-40B4-BE49-F238E27FC236}">
                <a16:creationId xmlns:a16="http://schemas.microsoft.com/office/drawing/2014/main" id="{10503DB7-CC08-7599-5E2C-3B61BEEFB523}"/>
              </a:ext>
            </a:extLst>
          </p:cNvPr>
          <p:cNvSpPr>
            <a:spLocks noGrp="1"/>
          </p:cNvSpPr>
          <p:nvPr>
            <p:ph sz="quarter" idx="10"/>
          </p:nvPr>
        </p:nvSpPr>
        <p:spPr>
          <a:xfrm>
            <a:off x="1414799" y="1907997"/>
            <a:ext cx="9360000" cy="432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textruta 1">
            <a:extLst>
              <a:ext uri="{FF2B5EF4-FFF2-40B4-BE49-F238E27FC236}">
                <a16:creationId xmlns:a16="http://schemas.microsoft.com/office/drawing/2014/main" id="{97F22583-7F4F-6FDA-7D4C-4E1EAC9534C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097404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aktarut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0B5F75E4-7329-BD49-9403-2CD939500244}"/>
              </a:ext>
            </a:extLst>
          </p:cNvPr>
          <p:cNvSpPr/>
          <p:nvPr userDrawn="1"/>
        </p:nvSpPr>
        <p:spPr>
          <a:xfrm>
            <a:off x="7282801" y="1798337"/>
            <a:ext cx="3491999" cy="44296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n w="0">
                <a:noFill/>
              </a:ln>
              <a:noFill/>
              <a:effectLst>
                <a:outerShdw blurRad="38100" dist="25400" dir="5400000" algn="ctr" rotWithShape="0">
                  <a:srgbClr val="6E747A">
                    <a:alpha val="43000"/>
                  </a:srgbClr>
                </a:outerShdw>
              </a:effectLst>
            </a:endParaRPr>
          </a:p>
        </p:txBody>
      </p:sp>
      <p:sp>
        <p:nvSpPr>
          <p:cNvPr id="8" name="Platshållare för text 7">
            <a:extLst>
              <a:ext uri="{FF2B5EF4-FFF2-40B4-BE49-F238E27FC236}">
                <a16:creationId xmlns:a16="http://schemas.microsoft.com/office/drawing/2014/main" id="{6D7CFF0C-95E4-A346-B4F8-CF8E8908FF8F}"/>
              </a:ext>
            </a:extLst>
          </p:cNvPr>
          <p:cNvSpPr>
            <a:spLocks noGrp="1"/>
          </p:cNvSpPr>
          <p:nvPr>
            <p:ph type="body" sz="quarter" idx="15" hasCustomPrompt="1"/>
          </p:nvPr>
        </p:nvSpPr>
        <p:spPr>
          <a:xfrm>
            <a:off x="7588800" y="1954910"/>
            <a:ext cx="2880000" cy="303254"/>
          </a:xfrm>
        </p:spPr>
        <p:txBody>
          <a:bodyPr lIns="0" tIns="0" rIns="0" bIns="0"/>
          <a:lstStyle>
            <a:lvl1pPr marL="0" indent="0">
              <a:buNone/>
              <a:defRPr sz="1400" b="1"/>
            </a:lvl1pPr>
          </a:lstStyle>
          <a:p>
            <a:pPr lvl="0"/>
            <a:r>
              <a:rPr lang="sv-SE"/>
              <a:t>Rubrik</a:t>
            </a:r>
          </a:p>
        </p:txBody>
      </p:sp>
      <p:sp>
        <p:nvSpPr>
          <p:cNvPr id="13" name="Rektangel 12">
            <a:extLst>
              <a:ext uri="{FF2B5EF4-FFF2-40B4-BE49-F238E27FC236}">
                <a16:creationId xmlns:a16="http://schemas.microsoft.com/office/drawing/2014/main" id="{F18D623E-D76B-B942-9E43-C3BDBAD5D4C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BEA10B4E-CCC5-DC43-9FB5-94302318A2D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0328FC12-27B4-5643-9853-FE510782BED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16" name="Platshållare för innehåll 2">
            <a:extLst>
              <a:ext uri="{FF2B5EF4-FFF2-40B4-BE49-F238E27FC236}">
                <a16:creationId xmlns:a16="http://schemas.microsoft.com/office/drawing/2014/main" id="{1C8D7AA8-9AA6-744E-93A4-D12A992FFDBE}"/>
              </a:ext>
            </a:extLst>
          </p:cNvPr>
          <p:cNvSpPr>
            <a:spLocks noGrp="1"/>
          </p:cNvSpPr>
          <p:nvPr>
            <p:ph sz="half" idx="16"/>
          </p:nvPr>
        </p:nvSpPr>
        <p:spPr>
          <a:xfrm>
            <a:off x="1414800" y="1908000"/>
            <a:ext cx="5562001"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2">
            <a:extLst>
              <a:ext uri="{FF2B5EF4-FFF2-40B4-BE49-F238E27FC236}">
                <a16:creationId xmlns:a16="http://schemas.microsoft.com/office/drawing/2014/main" id="{D6ECA93B-1886-BD45-9E4D-E09E8B2AECEA}"/>
              </a:ext>
            </a:extLst>
          </p:cNvPr>
          <p:cNvSpPr>
            <a:spLocks noGrp="1"/>
          </p:cNvSpPr>
          <p:nvPr>
            <p:ph sz="half" idx="17"/>
          </p:nvPr>
        </p:nvSpPr>
        <p:spPr>
          <a:xfrm>
            <a:off x="7596000" y="2305025"/>
            <a:ext cx="2880000" cy="3688975"/>
          </a:xfrm>
        </p:spPr>
        <p:txBody>
          <a:bodyPr/>
          <a:lstStyle>
            <a:lvl1pPr marL="180000">
              <a:defRPr sz="14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Rubrik 2">
            <a:extLst>
              <a:ext uri="{FF2B5EF4-FFF2-40B4-BE49-F238E27FC236}">
                <a16:creationId xmlns:a16="http://schemas.microsoft.com/office/drawing/2014/main" id="{41386F51-A3ED-38FD-D582-665394C2A2AD}"/>
              </a:ext>
            </a:extLst>
          </p:cNvPr>
          <p:cNvSpPr>
            <a:spLocks noGrp="1"/>
          </p:cNvSpPr>
          <p:nvPr>
            <p:ph type="title"/>
          </p:nvPr>
        </p:nvSpPr>
        <p:spPr/>
        <p:txBody>
          <a:bodyPr/>
          <a:lstStyle/>
          <a:p>
            <a:r>
              <a:rPr lang="sv-SE"/>
              <a:t>Klicka här för att ändra mall för rubrikformat</a:t>
            </a:r>
            <a:endParaRPr lang="sv-SE" dirty="0"/>
          </a:p>
        </p:txBody>
      </p:sp>
      <p:sp>
        <p:nvSpPr>
          <p:cNvPr id="4" name="textruta 3">
            <a:extLst>
              <a:ext uri="{FF2B5EF4-FFF2-40B4-BE49-F238E27FC236}">
                <a16:creationId xmlns:a16="http://schemas.microsoft.com/office/drawing/2014/main" id="{CDCE9791-E6A8-B30C-A60B-681464003ABD}"/>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035191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nehåll och stort budskap">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endParaRPr lang="sv-SE" dirty="0"/>
          </a:p>
        </p:txBody>
      </p:sp>
      <p:sp>
        <p:nvSpPr>
          <p:cNvPr id="9" name="Platshållare för innehåll 2"/>
          <p:cNvSpPr>
            <a:spLocks noGrp="1"/>
          </p:cNvSpPr>
          <p:nvPr>
            <p:ph sz="half" idx="1"/>
          </p:nvPr>
        </p:nvSpPr>
        <p:spPr>
          <a:xfrm>
            <a:off x="1414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Platshållare för text 2">
            <a:extLst>
              <a:ext uri="{FF2B5EF4-FFF2-40B4-BE49-F238E27FC236}">
                <a16:creationId xmlns:a16="http://schemas.microsoft.com/office/drawing/2014/main" id="{B91DD535-7A91-DA45-AFB3-A359B27C7429}"/>
              </a:ext>
            </a:extLst>
          </p:cNvPr>
          <p:cNvSpPr>
            <a:spLocks noGrp="1"/>
          </p:cNvSpPr>
          <p:nvPr>
            <p:ph type="body" sz="quarter" idx="10" hasCustomPrompt="1"/>
          </p:nvPr>
        </p:nvSpPr>
        <p:spPr>
          <a:xfrm>
            <a:off x="6202800" y="1908000"/>
            <a:ext cx="4572000" cy="4320000"/>
          </a:xfrm>
          <a:solidFill>
            <a:schemeClr val="accent2"/>
          </a:solidFill>
        </p:spPr>
        <p:txBody>
          <a:bodyPr lIns="360000" tIns="360000" rIns="360000" bIns="360000" anchor="ctr"/>
          <a:lstStyle>
            <a:lvl1pPr marL="0" indent="0" algn="ctr">
              <a:buNone/>
              <a:defRPr sz="2500">
                <a:solidFill>
                  <a:schemeClr val="bg1"/>
                </a:solidFill>
              </a:defRPr>
            </a:lvl1pPr>
          </a:lstStyle>
          <a:p>
            <a:pPr lvl="0"/>
            <a:r>
              <a:rPr lang="sv-SE"/>
              <a:t>Ditt förstärkta budskap eller citat. Byt färg till blå eller grå om du vill.</a:t>
            </a:r>
          </a:p>
        </p:txBody>
      </p:sp>
      <p:sp>
        <p:nvSpPr>
          <p:cNvPr id="2" name="textruta 1">
            <a:extLst>
              <a:ext uri="{FF2B5EF4-FFF2-40B4-BE49-F238E27FC236}">
                <a16:creationId xmlns:a16="http://schemas.microsoft.com/office/drawing/2014/main" id="{F66E6058-0E6D-512C-5103-6B0CEBF53108}"/>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796070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tor innehållsdel med info">
    <p:spTree>
      <p:nvGrpSpPr>
        <p:cNvPr id="1" name=""/>
        <p:cNvGrpSpPr/>
        <p:nvPr/>
      </p:nvGrpSpPr>
      <p:grpSpPr>
        <a:xfrm>
          <a:off x="0" y="0"/>
          <a:ext cx="0" cy="0"/>
          <a:chOff x="0" y="0"/>
          <a:chExt cx="0" cy="0"/>
        </a:xfrm>
      </p:grpSpPr>
      <p:sp>
        <p:nvSpPr>
          <p:cNvPr id="32" name="Platshållare för innehåll 2"/>
          <p:cNvSpPr>
            <a:spLocks noGrp="1"/>
          </p:cNvSpPr>
          <p:nvPr>
            <p:ph sz="half" idx="1" hasCustomPrompt="1"/>
          </p:nvPr>
        </p:nvSpPr>
        <p:spPr>
          <a:xfrm>
            <a:off x="8641653" y="1908001"/>
            <a:ext cx="2105706" cy="4320000"/>
          </a:xfrm>
          <a:prstGeom prst="rect">
            <a:avLst/>
          </a:prstGeom>
        </p:spPr>
        <p:txBody>
          <a:bodyPr lIns="0" tIns="0" rIns="0" bIns="0"/>
          <a:lstStyle>
            <a:lvl1pPr marL="144000" indent="-144000">
              <a:spcAft>
                <a:spcPts val="600"/>
              </a:spcAft>
              <a:buFont typeface="Arial" panose="020B0604020202020204" pitchFamily="34" charset="0"/>
              <a:buChar char="•"/>
              <a:defRPr sz="1400">
                <a:solidFill>
                  <a:schemeClr val="tx1"/>
                </a:solidFill>
              </a:defRPr>
            </a:lvl1pPr>
          </a:lstStyle>
          <a:p>
            <a:pPr lvl="0"/>
            <a:r>
              <a:rPr lang="sv-SE"/>
              <a:t>Redigera format för bakgrundstext </a:t>
            </a:r>
          </a:p>
        </p:txBody>
      </p:sp>
      <p:sp>
        <p:nvSpPr>
          <p:cNvPr id="13" name="Rektangel 12">
            <a:extLst>
              <a:ext uri="{FF2B5EF4-FFF2-40B4-BE49-F238E27FC236}">
                <a16:creationId xmlns:a16="http://schemas.microsoft.com/office/drawing/2014/main" id="{F18D623E-D76B-B942-9E43-C3BDBAD5D4C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BEA10B4E-CCC5-DC43-9FB5-94302318A2D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0328FC12-27B4-5643-9853-FE510782BED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16" name="Platshållare för innehåll 2">
            <a:extLst>
              <a:ext uri="{FF2B5EF4-FFF2-40B4-BE49-F238E27FC236}">
                <a16:creationId xmlns:a16="http://schemas.microsoft.com/office/drawing/2014/main" id="{1C8D7AA8-9AA6-744E-93A4-D12A992FFDBE}"/>
              </a:ext>
            </a:extLst>
          </p:cNvPr>
          <p:cNvSpPr>
            <a:spLocks noGrp="1"/>
          </p:cNvSpPr>
          <p:nvPr>
            <p:ph sz="half" idx="16"/>
          </p:nvPr>
        </p:nvSpPr>
        <p:spPr>
          <a:xfrm>
            <a:off x="1414800" y="1908000"/>
            <a:ext cx="7074292"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a:extLst>
              <a:ext uri="{FF2B5EF4-FFF2-40B4-BE49-F238E27FC236}">
                <a16:creationId xmlns:a16="http://schemas.microsoft.com/office/drawing/2014/main" id="{B1FD5C1A-C8B2-1578-8684-1F9A276C50A2}"/>
              </a:ext>
            </a:extLst>
          </p:cNvPr>
          <p:cNvSpPr>
            <a:spLocks noGrp="1"/>
          </p:cNvSpPr>
          <p:nvPr>
            <p:ph type="title"/>
          </p:nvPr>
        </p:nvSpPr>
        <p:spPr/>
        <p:txBody>
          <a:bodyPr/>
          <a:lstStyle/>
          <a:p>
            <a:r>
              <a:rPr lang="sv-SE"/>
              <a:t>Klicka här för att ändra mall för rubrikformat</a:t>
            </a:r>
            <a:endParaRPr lang="sv-SE" dirty="0"/>
          </a:p>
        </p:txBody>
      </p:sp>
      <p:sp>
        <p:nvSpPr>
          <p:cNvPr id="3" name="textruta 2">
            <a:extLst>
              <a:ext uri="{FF2B5EF4-FFF2-40B4-BE49-F238E27FC236}">
                <a16:creationId xmlns:a16="http://schemas.microsoft.com/office/drawing/2014/main" id="{0F1433C8-276A-EC62-2B0F-0898B5E2F1B9}"/>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2165221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vå innehållsdelar">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9" name="Platshållare för innehåll 2"/>
          <p:cNvSpPr>
            <a:spLocks noGrp="1"/>
          </p:cNvSpPr>
          <p:nvPr>
            <p:ph sz="half" idx="1"/>
          </p:nvPr>
        </p:nvSpPr>
        <p:spPr>
          <a:xfrm>
            <a:off x="1414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innehåll 3"/>
          <p:cNvSpPr>
            <a:spLocks noGrp="1"/>
          </p:cNvSpPr>
          <p:nvPr>
            <p:ph sz="half" idx="2"/>
          </p:nvPr>
        </p:nvSpPr>
        <p:spPr>
          <a:xfrm>
            <a:off x="6202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7CE3CA2D-3E08-827B-06B5-5B33BEADD71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980942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re innehållsdelar">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9" name="Platshållare för innehåll 2"/>
          <p:cNvSpPr>
            <a:spLocks noGrp="1"/>
          </p:cNvSpPr>
          <p:nvPr>
            <p:ph sz="half" idx="1"/>
          </p:nvPr>
        </p:nvSpPr>
        <p:spPr>
          <a:xfrm>
            <a:off x="1414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innehåll 3"/>
          <p:cNvSpPr>
            <a:spLocks noGrp="1"/>
          </p:cNvSpPr>
          <p:nvPr>
            <p:ph sz="half" idx="2"/>
          </p:nvPr>
        </p:nvSpPr>
        <p:spPr>
          <a:xfrm>
            <a:off x="4606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6" name="Platshållare för innehåll 3">
            <a:extLst>
              <a:ext uri="{FF2B5EF4-FFF2-40B4-BE49-F238E27FC236}">
                <a16:creationId xmlns:a16="http://schemas.microsoft.com/office/drawing/2014/main" id="{44EFDDC4-5473-D47D-47F3-8820EF1C5901}"/>
              </a:ext>
            </a:extLst>
          </p:cNvPr>
          <p:cNvSpPr>
            <a:spLocks noGrp="1"/>
          </p:cNvSpPr>
          <p:nvPr>
            <p:ph sz="half" idx="10"/>
          </p:nvPr>
        </p:nvSpPr>
        <p:spPr>
          <a:xfrm>
            <a:off x="7798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textruta 1">
            <a:extLst>
              <a:ext uri="{FF2B5EF4-FFF2-40B4-BE49-F238E27FC236}">
                <a16:creationId xmlns:a16="http://schemas.microsoft.com/office/drawing/2014/main" id="{BF5147F3-912C-9F13-05A1-43623FE70D72}"/>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2954514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Platshållare för rubrik 1"/>
          <p:cNvSpPr>
            <a:spLocks noGrp="1"/>
          </p:cNvSpPr>
          <p:nvPr>
            <p:ph type="title"/>
          </p:nvPr>
        </p:nvSpPr>
        <p:spPr>
          <a:xfrm>
            <a:off x="1414800" y="792000"/>
            <a:ext cx="9360000" cy="864000"/>
          </a:xfrm>
          <a:prstGeom prst="rect">
            <a:avLst/>
          </a:prstGeom>
        </p:spPr>
        <p:txBody>
          <a:bodyPr vert="horz" lIns="0" tIns="0" rIns="0" bIns="0" rtlCol="0" anchor="t">
            <a:noAutofit/>
          </a:bodyPr>
          <a:lstStyle/>
          <a:p>
            <a:r>
              <a:rPr lang="sv-SE" dirty="0"/>
              <a:t>Rubrik</a:t>
            </a:r>
          </a:p>
        </p:txBody>
      </p:sp>
      <p:sp>
        <p:nvSpPr>
          <p:cNvPr id="15" name="Platshållare för text 2"/>
          <p:cNvSpPr>
            <a:spLocks noGrp="1"/>
          </p:cNvSpPr>
          <p:nvPr>
            <p:ph type="body" idx="1"/>
          </p:nvPr>
        </p:nvSpPr>
        <p:spPr>
          <a:xfrm>
            <a:off x="1414800" y="1907999"/>
            <a:ext cx="9360000" cy="4320000"/>
          </a:xfrm>
          <a:prstGeom prst="rect">
            <a:avLst/>
          </a:prstGeom>
        </p:spPr>
        <p:txBody>
          <a:bodyPr vert="horz" lIns="0" tIns="0" rIns="0" bIns="0" rtlCol="0">
            <a:noAutofit/>
          </a:bodyPr>
          <a:lstStyle/>
          <a:p>
            <a:pPr lvl="0"/>
            <a:r>
              <a:rPr lang="sv-SE" dirty="0"/>
              <a:t>Nivå ett</a:t>
            </a:r>
          </a:p>
          <a:p>
            <a:pPr lvl="1"/>
            <a:r>
              <a:rPr lang="sv-SE" dirty="0"/>
              <a:t>Nivå två</a:t>
            </a:r>
          </a:p>
          <a:p>
            <a:pPr lvl="2"/>
            <a:r>
              <a:rPr lang="sv-SE" dirty="0"/>
              <a:t>Nivå tre</a:t>
            </a:r>
          </a:p>
          <a:p>
            <a:pPr lvl="3"/>
            <a:r>
              <a:rPr lang="sv-SE" dirty="0"/>
              <a:t>Nivå fyra</a:t>
            </a:r>
          </a:p>
          <a:p>
            <a:pPr lvl="4"/>
            <a:r>
              <a:rPr lang="sv-SE" dirty="0"/>
              <a:t>Nivå fem</a:t>
            </a:r>
          </a:p>
        </p:txBody>
      </p:sp>
      <p:sp>
        <p:nvSpPr>
          <p:cNvPr id="7" name="Rektangel 6">
            <a:extLst>
              <a:ext uri="{FF2B5EF4-FFF2-40B4-BE49-F238E27FC236}">
                <a16:creationId xmlns:a16="http://schemas.microsoft.com/office/drawing/2014/main" id="{491179EA-8514-C64D-A179-43CD66BE5CA3}"/>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F485E92F-0C78-9F42-88BB-D7D3999B73E8}"/>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r>
              <a:rPr lang="sv-SE" sz="800">
                <a:solidFill>
                  <a:schemeClr val="bg1"/>
                </a:solidFill>
              </a:rPr>
              <a:t>.</a:t>
            </a:r>
          </a:p>
        </p:txBody>
      </p:sp>
      <p:sp>
        <p:nvSpPr>
          <p:cNvPr id="10" name="textruta 9">
            <a:extLst>
              <a:ext uri="{FF2B5EF4-FFF2-40B4-BE49-F238E27FC236}">
                <a16:creationId xmlns:a16="http://schemas.microsoft.com/office/drawing/2014/main" id="{A1DED24C-9BAF-3B4E-9FC9-E6D52177AAFE}"/>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Tree>
    <p:extLst>
      <p:ext uri="{BB962C8B-B14F-4D97-AF65-F5344CB8AC3E}">
        <p14:creationId xmlns:p14="http://schemas.microsoft.com/office/powerpoint/2010/main" val="214171647"/>
      </p:ext>
    </p:extLst>
  </p:cSld>
  <p:clrMap bg1="lt1" tx1="dk1" bg2="lt2" tx2="dk2" accent1="accent1" accent2="accent2" accent3="accent3" accent4="accent4" accent5="accent5" accent6="accent6" hlink="hlink" folHlink="folHlink"/>
  <p:sldLayoutIdLst>
    <p:sldLayoutId id="2147483662" r:id="rId1"/>
    <p:sldLayoutId id="2147483688" r:id="rId2"/>
    <p:sldLayoutId id="2147483684" r:id="rId3"/>
    <p:sldLayoutId id="2147483663" r:id="rId4"/>
    <p:sldLayoutId id="2147483668" r:id="rId5"/>
    <p:sldLayoutId id="2147483667" r:id="rId6"/>
    <p:sldLayoutId id="2147483683" r:id="rId7"/>
    <p:sldLayoutId id="2147483689" r:id="rId8"/>
    <p:sldLayoutId id="2147483687" r:id="rId9"/>
    <p:sldLayoutId id="2147483676" r:id="rId10"/>
    <p:sldLayoutId id="2147483677" r:id="rId11"/>
    <p:sldLayoutId id="2147483678" r:id="rId12"/>
    <p:sldLayoutId id="2147483666" r:id="rId13"/>
    <p:sldLayoutId id="2147483679" r:id="rId14"/>
    <p:sldLayoutId id="2147483680" r:id="rId15"/>
    <p:sldLayoutId id="2147483690" r:id="rId16"/>
  </p:sldLayoutIdLst>
  <p:hf sldNum="0" hdr="0" ftr="0"/>
  <p:txStyles>
    <p:titleStyle>
      <a:lvl1pPr algn="l" defTabSz="914400" rtl="0" eaLnBrk="1" latinLnBrk="0" hangingPunct="1">
        <a:lnSpc>
          <a:spcPct val="110000"/>
        </a:lnSpc>
        <a:spcBef>
          <a:spcPct val="0"/>
        </a:spcBef>
        <a:buNone/>
        <a:defRPr sz="3000" b="0" kern="1200">
          <a:solidFill>
            <a:schemeClr val="tx1"/>
          </a:solidFill>
          <a:latin typeface="+mj-lt"/>
          <a:ea typeface="+mj-ea"/>
          <a:cs typeface="+mj-cs"/>
        </a:defRPr>
      </a:lvl1pPr>
    </p:titleStyle>
    <p:bodyStyle>
      <a:lvl1pPr marL="180000" indent="-180000" algn="l" defTabSz="914400" rtl="0" eaLnBrk="1" latinLnBrk="0" hangingPunct="1">
        <a:lnSpc>
          <a:spcPct val="110000"/>
        </a:lnSpc>
        <a:spcBef>
          <a:spcPts val="400"/>
        </a:spcBef>
        <a:spcAft>
          <a:spcPts val="400"/>
        </a:spcAft>
        <a:buClr>
          <a:schemeClr val="accent1"/>
        </a:buClr>
        <a:buFont typeface="Wingdings" panose="05000000000000000000" pitchFamily="2" charset="2"/>
        <a:buChar char="§"/>
        <a:defRPr sz="1600" kern="1200" baseline="0">
          <a:solidFill>
            <a:schemeClr val="tx1"/>
          </a:solidFill>
          <a:latin typeface="+mn-lt"/>
          <a:ea typeface="+mn-ea"/>
          <a:cs typeface="+mn-cs"/>
        </a:defRPr>
      </a:lvl1pPr>
      <a:lvl2pPr marL="518400" indent="-179388" algn="l" defTabSz="914400" rtl="0" eaLnBrk="1" latinLnBrk="0" hangingPunct="1">
        <a:lnSpc>
          <a:spcPct val="110000"/>
        </a:lnSpc>
        <a:spcBef>
          <a:spcPts val="0"/>
        </a:spcBef>
        <a:spcAft>
          <a:spcPts val="400"/>
        </a:spcAft>
        <a:buClr>
          <a:schemeClr val="accent1"/>
        </a:buClr>
        <a:buFont typeface="Arial" panose="020B0604020202020204" pitchFamily="34" charset="0"/>
        <a:buChar char="–"/>
        <a:defRPr sz="1200" kern="1200" baseline="0">
          <a:solidFill>
            <a:schemeClr val="tx1"/>
          </a:solidFill>
          <a:latin typeface="+mn-lt"/>
          <a:ea typeface="+mn-ea"/>
          <a:cs typeface="+mn-cs"/>
        </a:defRPr>
      </a:lvl2pPr>
      <a:lvl3pPr marL="774000" indent="-179388" algn="l" defTabSz="914400" rtl="0" eaLnBrk="1" latinLnBrk="0" hangingPunct="1">
        <a:lnSpc>
          <a:spcPct val="110000"/>
        </a:lnSpc>
        <a:spcBef>
          <a:spcPts val="0"/>
        </a:spcBef>
        <a:spcAft>
          <a:spcPts val="400"/>
        </a:spcAft>
        <a:buClr>
          <a:schemeClr val="accent1"/>
        </a:buClr>
        <a:buFont typeface="Courier New" panose="02070309020205020404" pitchFamily="49" charset="0"/>
        <a:buChar char="o"/>
        <a:defRPr sz="1200" kern="1200" baseline="0">
          <a:solidFill>
            <a:schemeClr val="tx1"/>
          </a:solidFill>
          <a:latin typeface="+mn-lt"/>
          <a:ea typeface="+mn-ea"/>
          <a:cs typeface="+mn-cs"/>
        </a:defRPr>
      </a:lvl3pPr>
      <a:lvl4pPr marL="1027113" indent="-169863" algn="l" defTabSz="914400" rtl="0" eaLnBrk="1" latinLnBrk="0" hangingPunct="1">
        <a:lnSpc>
          <a:spcPct val="110000"/>
        </a:lnSpc>
        <a:spcBef>
          <a:spcPts val="0"/>
        </a:spcBef>
        <a:spcAft>
          <a:spcPts val="400"/>
        </a:spcAft>
        <a:buClr>
          <a:schemeClr val="accent1"/>
        </a:buClr>
        <a:buFont typeface="Wingdings" panose="05000000000000000000" pitchFamily="2" charset="2"/>
        <a:buChar char="§"/>
        <a:tabLst/>
        <a:defRPr sz="1200" kern="1200" baseline="0">
          <a:solidFill>
            <a:schemeClr val="tx1"/>
          </a:solidFill>
          <a:latin typeface="+mn-lt"/>
          <a:ea typeface="+mn-ea"/>
          <a:cs typeface="+mn-cs"/>
        </a:defRPr>
      </a:lvl4pPr>
      <a:lvl5pPr marL="1306513" indent="-14605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6.xml"/><Relationship Id="rId1" Type="http://schemas.openxmlformats.org/officeDocument/2006/relationships/video" Target="https://www.youtube.com/embed/6tiOQB8JneU?feature=oembed"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2.xml"/><Relationship Id="rId1" Type="http://schemas.openxmlformats.org/officeDocument/2006/relationships/video" Target="https://www.youtube.com/embed/21j8-DpsJPI?feature=oembed"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89937A2-4B50-9419-7569-A6F8EA4E9657}"/>
              </a:ext>
            </a:extLst>
          </p:cNvPr>
          <p:cNvSpPr>
            <a:spLocks noGrp="1"/>
          </p:cNvSpPr>
          <p:nvPr>
            <p:ph type="dt" sz="half" idx="10"/>
          </p:nvPr>
        </p:nvSpPr>
        <p:spPr/>
        <p:txBody>
          <a:bodyPr/>
          <a:lstStyle/>
          <a:p>
            <a:fld id="{4FA51EF0-28C5-4777-B2AE-417A97B1099E}" type="datetime1">
              <a:rPr lang="sv-SE" smtClean="0"/>
              <a:t>2026-08-05</a:t>
            </a:fld>
            <a:endParaRPr lang="sv-SE"/>
          </a:p>
        </p:txBody>
      </p:sp>
      <p:sp>
        <p:nvSpPr>
          <p:cNvPr id="3" name="Underrubrik 2">
            <a:extLst>
              <a:ext uri="{FF2B5EF4-FFF2-40B4-BE49-F238E27FC236}">
                <a16:creationId xmlns:a16="http://schemas.microsoft.com/office/drawing/2014/main" id="{0EE253CE-299E-EBBD-C1A7-6CAE0309B278}"/>
              </a:ext>
            </a:extLst>
          </p:cNvPr>
          <p:cNvSpPr>
            <a:spLocks noGrp="1"/>
          </p:cNvSpPr>
          <p:nvPr>
            <p:ph type="subTitle" idx="1"/>
          </p:nvPr>
        </p:nvSpPr>
        <p:spPr/>
        <p:txBody>
          <a:bodyPr/>
          <a:lstStyle/>
          <a:p>
            <a:endParaRPr lang="sv-SE"/>
          </a:p>
        </p:txBody>
      </p:sp>
      <p:sp>
        <p:nvSpPr>
          <p:cNvPr id="4" name="Rubrik 3">
            <a:extLst>
              <a:ext uri="{FF2B5EF4-FFF2-40B4-BE49-F238E27FC236}">
                <a16:creationId xmlns:a16="http://schemas.microsoft.com/office/drawing/2014/main" id="{ED785527-4424-C2A7-66C3-D05362E63748}"/>
              </a:ext>
            </a:extLst>
          </p:cNvPr>
          <p:cNvSpPr>
            <a:spLocks noGrp="1"/>
          </p:cNvSpPr>
          <p:nvPr>
            <p:ph type="title"/>
          </p:nvPr>
        </p:nvSpPr>
        <p:spPr/>
        <p:txBody>
          <a:bodyPr/>
          <a:lstStyle/>
          <a:p>
            <a:r>
              <a:rPr lang="en-GB" dirty="0"/>
              <a:t>Vad </a:t>
            </a:r>
            <a:r>
              <a:rPr lang="en-GB" dirty="0" err="1"/>
              <a:t>är</a:t>
            </a:r>
            <a:r>
              <a:rPr lang="en-GB" dirty="0"/>
              <a:t> </a:t>
            </a:r>
            <a:r>
              <a:rPr lang="en-GB" dirty="0" err="1"/>
              <a:t>kollektivavtal</a:t>
            </a:r>
            <a:r>
              <a:rPr lang="en-GB" dirty="0"/>
              <a:t> </a:t>
            </a:r>
            <a:br>
              <a:rPr lang="en-GB" dirty="0"/>
            </a:br>
            <a:r>
              <a:rPr lang="en-GB" dirty="0"/>
              <a:t>och </a:t>
            </a:r>
            <a:r>
              <a:rPr lang="en-GB" dirty="0" err="1"/>
              <a:t>varför</a:t>
            </a:r>
            <a:r>
              <a:rPr lang="en-GB" dirty="0"/>
              <a:t> </a:t>
            </a:r>
            <a:r>
              <a:rPr lang="en-GB" dirty="0" err="1"/>
              <a:t>är</a:t>
            </a:r>
            <a:r>
              <a:rPr lang="en-GB" dirty="0"/>
              <a:t> det </a:t>
            </a:r>
            <a:r>
              <a:rPr lang="en-GB" dirty="0" err="1"/>
              <a:t>viktigt</a:t>
            </a:r>
            <a:r>
              <a:rPr lang="en-GB" dirty="0"/>
              <a:t>?</a:t>
            </a:r>
            <a:endParaRPr lang="sv-SE" dirty="0"/>
          </a:p>
        </p:txBody>
      </p:sp>
    </p:spTree>
    <p:extLst>
      <p:ext uri="{BB962C8B-B14F-4D97-AF65-F5344CB8AC3E}">
        <p14:creationId xmlns:p14="http://schemas.microsoft.com/office/powerpoint/2010/main" val="915986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Feta förmåner">
            <a:hlinkClick r:id="" action="ppaction://media"/>
            <a:extLst>
              <a:ext uri="{FF2B5EF4-FFF2-40B4-BE49-F238E27FC236}">
                <a16:creationId xmlns:a16="http://schemas.microsoft.com/office/drawing/2014/main" id="{30C9B04D-DCDD-6C58-2AE9-E28BFA51A289}"/>
              </a:ext>
            </a:extLst>
          </p:cNvPr>
          <p:cNvPicPr>
            <a:picLocks noRot="1" noChangeAspect="1"/>
          </p:cNvPicPr>
          <p:nvPr>
            <a:videoFile r:link="rId1"/>
          </p:nvPr>
        </p:nvPicPr>
        <p:blipFill>
          <a:blip r:embed="rId4"/>
          <a:stretch>
            <a:fillRect/>
          </a:stretch>
        </p:blipFill>
        <p:spPr>
          <a:xfrm>
            <a:off x="1241425" y="685800"/>
            <a:ext cx="9710738" cy="5486400"/>
          </a:xfrm>
          <a:prstGeom prst="rect">
            <a:avLst/>
          </a:prstGeom>
        </p:spPr>
      </p:pic>
    </p:spTree>
    <p:extLst>
      <p:ext uri="{BB962C8B-B14F-4D97-AF65-F5344CB8AC3E}">
        <p14:creationId xmlns:p14="http://schemas.microsoft.com/office/powerpoint/2010/main" val="3764642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9BCFCC5-46FE-ED62-7F7F-AAB24E8F2730}"/>
              </a:ext>
            </a:extLst>
          </p:cNvPr>
          <p:cNvSpPr>
            <a:spLocks noGrp="1"/>
          </p:cNvSpPr>
          <p:nvPr>
            <p:ph type="title"/>
          </p:nvPr>
        </p:nvSpPr>
        <p:spPr/>
        <p:txBody>
          <a:bodyPr/>
          <a:lstStyle/>
          <a:p>
            <a:r>
              <a:rPr lang="sv-SE" b="1" dirty="0">
                <a:latin typeface="+mn-lt"/>
              </a:rPr>
              <a:t>Kollektivavtal...</a:t>
            </a:r>
            <a:endParaRPr lang="en-US" b="1" dirty="0">
              <a:latin typeface="+mn-lt"/>
            </a:endParaRPr>
          </a:p>
        </p:txBody>
      </p:sp>
      <p:sp>
        <p:nvSpPr>
          <p:cNvPr id="4" name="Rectangle 3">
            <a:extLst>
              <a:ext uri="{FF2B5EF4-FFF2-40B4-BE49-F238E27FC236}">
                <a16:creationId xmlns:a16="http://schemas.microsoft.com/office/drawing/2014/main" id="{D51E21D2-F580-A0B2-98C3-209377C8EE79}"/>
              </a:ext>
            </a:extLst>
          </p:cNvPr>
          <p:cNvSpPr/>
          <p:nvPr/>
        </p:nvSpPr>
        <p:spPr>
          <a:xfrm>
            <a:off x="4492741" y="2338449"/>
            <a:ext cx="2873828" cy="26759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dirty="0">
                <a:ln w="0">
                  <a:noFill/>
                </a:ln>
                <a:solidFill>
                  <a:schemeClr val="bg1"/>
                </a:solidFill>
                <a:cs typeface="Arial"/>
              </a:rPr>
              <a:t>… är ett avtal som säkerställer goda arbetsvillkor och tecknas av arbetsgivaren.</a:t>
            </a:r>
            <a:endParaRPr lang="en-US" dirty="0">
              <a:solidFill>
                <a:schemeClr val="bg1"/>
              </a:solidFill>
              <a:cs typeface="Arial"/>
            </a:endParaRPr>
          </a:p>
        </p:txBody>
      </p:sp>
      <p:sp>
        <p:nvSpPr>
          <p:cNvPr id="5" name="Rectangle 4">
            <a:extLst>
              <a:ext uri="{FF2B5EF4-FFF2-40B4-BE49-F238E27FC236}">
                <a16:creationId xmlns:a16="http://schemas.microsoft.com/office/drawing/2014/main" id="{8C3D0686-43AB-52C7-E677-23E553B2FF1A}"/>
              </a:ext>
            </a:extLst>
          </p:cNvPr>
          <p:cNvSpPr/>
          <p:nvPr/>
        </p:nvSpPr>
        <p:spPr>
          <a:xfrm>
            <a:off x="7568956" y="2338449"/>
            <a:ext cx="2873828" cy="26759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10000"/>
              </a:lnSpc>
              <a:spcBef>
                <a:spcPts val="750"/>
              </a:spcBef>
              <a:spcAft>
                <a:spcPts val="750"/>
              </a:spcAft>
            </a:pPr>
            <a:r>
              <a:rPr lang="sv-SE">
                <a:ln w="0">
                  <a:noFill/>
                </a:ln>
                <a:solidFill>
                  <a:schemeClr val="bg1"/>
                </a:solidFill>
                <a:cs typeface="Arial"/>
              </a:rPr>
              <a:t>… reglerar arbetstider, semester, pensioner och andra arbetsvillkor.</a:t>
            </a:r>
            <a:endParaRPr lang="en-US">
              <a:solidFill>
                <a:schemeClr val="bg1"/>
              </a:solidFill>
              <a:cs typeface="Arial"/>
            </a:endParaRPr>
          </a:p>
        </p:txBody>
      </p:sp>
      <p:sp>
        <p:nvSpPr>
          <p:cNvPr id="6" name="Rectangle 5">
            <a:extLst>
              <a:ext uri="{FF2B5EF4-FFF2-40B4-BE49-F238E27FC236}">
                <a16:creationId xmlns:a16="http://schemas.microsoft.com/office/drawing/2014/main" id="{4652E796-D203-5257-A3F9-AE52F91CC3A0}"/>
              </a:ext>
            </a:extLst>
          </p:cNvPr>
          <p:cNvSpPr/>
          <p:nvPr/>
        </p:nvSpPr>
        <p:spPr>
          <a:xfrm>
            <a:off x="1437186" y="2338449"/>
            <a:ext cx="2863932" cy="26759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a:ln w="0">
                  <a:noFill/>
                </a:ln>
                <a:solidFill>
                  <a:schemeClr val="bg1"/>
                </a:solidFill>
                <a:cs typeface="Arial"/>
              </a:rPr>
              <a:t>… förhandlas fram </a:t>
            </a:r>
            <a:br>
              <a:rPr lang="sv-SE">
                <a:ln w="0">
                  <a:noFill/>
                </a:ln>
                <a:solidFill>
                  <a:schemeClr val="bg1"/>
                </a:solidFill>
                <a:cs typeface="Arial"/>
              </a:rPr>
            </a:br>
            <a:r>
              <a:rPr lang="sv-SE">
                <a:ln w="0">
                  <a:noFill/>
                </a:ln>
                <a:solidFill>
                  <a:schemeClr val="bg1"/>
                </a:solidFill>
                <a:cs typeface="Arial"/>
              </a:rPr>
              <a:t>mellan arbetsgivare och fackföreningar och gäller för alla anställda på arbetsplatsen.</a:t>
            </a:r>
            <a:endParaRPr lang="en-US">
              <a:solidFill>
                <a:schemeClr val="bg1"/>
              </a:solidFill>
            </a:endParaRPr>
          </a:p>
        </p:txBody>
      </p:sp>
    </p:spTree>
    <p:extLst>
      <p:ext uri="{BB962C8B-B14F-4D97-AF65-F5344CB8AC3E}">
        <p14:creationId xmlns:p14="http://schemas.microsoft.com/office/powerpoint/2010/main" val="2314035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A2DC8C5-F719-3CD4-F196-E916985338D3}"/>
              </a:ext>
            </a:extLst>
          </p:cNvPr>
          <p:cNvSpPr>
            <a:spLocks noGrp="1"/>
          </p:cNvSpPr>
          <p:nvPr>
            <p:ph idx="1"/>
          </p:nvPr>
        </p:nvSpPr>
        <p:spPr>
          <a:xfrm>
            <a:off x="1414800" y="1844462"/>
            <a:ext cx="7823666" cy="4264783"/>
          </a:xfrm>
        </p:spPr>
        <p:txBody>
          <a:bodyPr vert="horz" lIns="0" tIns="0" rIns="0" bIns="0" rtlCol="0" anchor="t">
            <a:noAutofit/>
          </a:bodyPr>
          <a:lstStyle/>
          <a:p>
            <a:pPr marL="179705" indent="-179705"/>
            <a:r>
              <a:rPr lang="sv-SE" dirty="0"/>
              <a:t>Kollektivavtal ger anställda en </a:t>
            </a:r>
            <a:r>
              <a:rPr lang="sv-SE" b="1" dirty="0"/>
              <a:t>trygghet </a:t>
            </a:r>
            <a:r>
              <a:rPr lang="sv-SE" dirty="0"/>
              <a:t>eftersom arbetsvillkoren är reglerade i ett avtal som både fack och arbetsgivare står bakom och följer</a:t>
            </a:r>
            <a:endParaRPr lang="en-US" dirty="0"/>
          </a:p>
          <a:p>
            <a:pPr marL="179705" indent="-179705"/>
            <a:r>
              <a:rPr lang="sv-SE" dirty="0"/>
              <a:t>Anställda får mer </a:t>
            </a:r>
            <a:r>
              <a:rPr lang="sv-SE" b="1" dirty="0"/>
              <a:t>inflytande </a:t>
            </a:r>
            <a:r>
              <a:rPr lang="sv-SE" dirty="0"/>
              <a:t>över sina arbetsvillkor, insyn och möjlighet att påverkan på beslut som arbetsgivaren vill genomföra</a:t>
            </a:r>
            <a:endParaRPr lang="sv-SE" dirty="0">
              <a:cs typeface="Arial"/>
            </a:endParaRPr>
          </a:p>
          <a:p>
            <a:pPr marL="179705" indent="-179705"/>
            <a:r>
              <a:rPr lang="sv-SE" dirty="0"/>
              <a:t>Främjar </a:t>
            </a:r>
            <a:r>
              <a:rPr lang="sv-SE" b="1" dirty="0"/>
              <a:t>samarbete </a:t>
            </a:r>
            <a:r>
              <a:rPr lang="sv-SE" dirty="0"/>
              <a:t>och tillit istället för motsättningar och misstro</a:t>
            </a:r>
            <a:endParaRPr lang="sv-SE" dirty="0">
              <a:cs typeface="Arial"/>
            </a:endParaRPr>
          </a:p>
          <a:p>
            <a:pPr marL="179705" indent="-179705"/>
            <a:r>
              <a:rPr lang="sv-SE" dirty="0"/>
              <a:t>Kollektivavtal istället för många lagar – </a:t>
            </a:r>
            <a:r>
              <a:rPr lang="sv-SE" b="1" dirty="0"/>
              <a:t>snabbt, flexibelt och anpassningsbart</a:t>
            </a:r>
            <a:endParaRPr lang="sv-SE" dirty="0">
              <a:cs typeface="Arial"/>
            </a:endParaRPr>
          </a:p>
          <a:p>
            <a:pPr marL="179705" indent="-179705"/>
            <a:r>
              <a:rPr lang="sv-SE" b="1" dirty="0"/>
              <a:t>Fredsplikt </a:t>
            </a:r>
            <a:r>
              <a:rPr lang="sv-SE" dirty="0"/>
              <a:t>under avtalstiden: arbetstagarna får inte strejka och arbetsgivaren får inte utlysa blockad</a:t>
            </a:r>
            <a:endParaRPr lang="sv-SE" dirty="0">
              <a:cs typeface="Arial"/>
            </a:endParaRPr>
          </a:p>
          <a:p>
            <a:pPr marL="179705" indent="-179705"/>
            <a:endParaRPr lang="sv-SE" dirty="0">
              <a:cs typeface="Arial"/>
            </a:endParaRPr>
          </a:p>
        </p:txBody>
      </p:sp>
      <p:sp>
        <p:nvSpPr>
          <p:cNvPr id="3" name="Rubrik 2">
            <a:extLst>
              <a:ext uri="{FF2B5EF4-FFF2-40B4-BE49-F238E27FC236}">
                <a16:creationId xmlns:a16="http://schemas.microsoft.com/office/drawing/2014/main" id="{44D7175D-A9C9-43C6-D25C-191BBFF71105}"/>
              </a:ext>
            </a:extLst>
          </p:cNvPr>
          <p:cNvSpPr>
            <a:spLocks noGrp="1"/>
          </p:cNvSpPr>
          <p:nvPr>
            <p:ph type="title"/>
          </p:nvPr>
        </p:nvSpPr>
        <p:spPr/>
        <p:txBody>
          <a:bodyPr/>
          <a:lstStyle/>
          <a:p>
            <a:r>
              <a:rPr lang="sv-SE" b="1" dirty="0">
                <a:latin typeface="+mn-lt"/>
              </a:rPr>
              <a:t>Varför är kollektivavtal viktigt och bra?</a:t>
            </a:r>
          </a:p>
        </p:txBody>
      </p:sp>
    </p:spTree>
    <p:extLst>
      <p:ext uri="{BB962C8B-B14F-4D97-AF65-F5344CB8AC3E}">
        <p14:creationId xmlns:p14="http://schemas.microsoft.com/office/powerpoint/2010/main" val="1343253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251C77-5B2E-27F0-828C-EDC684102522}"/>
              </a:ext>
            </a:extLst>
          </p:cNvPr>
          <p:cNvSpPr>
            <a:spLocks noGrp="1"/>
          </p:cNvSpPr>
          <p:nvPr>
            <p:ph idx="1"/>
          </p:nvPr>
        </p:nvSpPr>
        <p:spPr>
          <a:xfrm>
            <a:off x="6827967" y="2201676"/>
            <a:ext cx="3600469" cy="2637663"/>
          </a:xfrm>
        </p:spPr>
        <p:txBody>
          <a:bodyPr vert="horz" lIns="0" tIns="0" rIns="0" bIns="0" rtlCol="0" anchor="t">
            <a:noAutofit/>
          </a:bodyPr>
          <a:lstStyle/>
          <a:p>
            <a:pPr marL="179705" indent="-179705"/>
            <a:r>
              <a:rPr lang="en-US" dirty="0">
                <a:cs typeface="Arial"/>
              </a:rPr>
              <a:t>Det </a:t>
            </a:r>
            <a:r>
              <a:rPr lang="en-US" dirty="0" err="1">
                <a:cs typeface="Arial"/>
              </a:rPr>
              <a:t>sker</a:t>
            </a:r>
            <a:r>
              <a:rPr lang="en-US" dirty="0">
                <a:cs typeface="Arial"/>
              </a:rPr>
              <a:t> </a:t>
            </a:r>
            <a:r>
              <a:rPr lang="en-US" dirty="0" err="1">
                <a:cs typeface="Arial"/>
              </a:rPr>
              <a:t>i</a:t>
            </a:r>
            <a:r>
              <a:rPr lang="en-US" dirty="0">
                <a:cs typeface="Arial"/>
              </a:rPr>
              <a:t> </a:t>
            </a:r>
            <a:r>
              <a:rPr lang="en-US" dirty="0" err="1">
                <a:cs typeface="Arial"/>
              </a:rPr>
              <a:t>så</a:t>
            </a:r>
            <a:r>
              <a:rPr lang="en-US" dirty="0">
                <a:cs typeface="Arial"/>
              </a:rPr>
              <a:t> </a:t>
            </a:r>
            <a:r>
              <a:rPr lang="en-US" dirty="0" err="1">
                <a:cs typeface="Arial"/>
              </a:rPr>
              <a:t>kallade</a:t>
            </a:r>
            <a:r>
              <a:rPr lang="en-US" dirty="0">
                <a:cs typeface="Arial"/>
              </a:rPr>
              <a:t> </a:t>
            </a:r>
            <a:r>
              <a:rPr lang="en-US" b="1" dirty="0" err="1">
                <a:cs typeface="Arial"/>
              </a:rPr>
              <a:t>avtalsförhandlingar</a:t>
            </a:r>
            <a:endParaRPr lang="en-US" b="1" dirty="0">
              <a:cs typeface="Arial"/>
            </a:endParaRPr>
          </a:p>
          <a:p>
            <a:pPr marL="179705" indent="-179705"/>
            <a:r>
              <a:rPr lang="sv-SE" dirty="0">
                <a:cs typeface="Arial"/>
              </a:rPr>
              <a:t>Arbetsvillkoren förhandlas och </a:t>
            </a:r>
            <a:r>
              <a:rPr lang="sv-SE" b="1" dirty="0">
                <a:cs typeface="Arial"/>
              </a:rPr>
              <a:t>anpassas </a:t>
            </a:r>
            <a:r>
              <a:rPr lang="sv-SE" dirty="0">
                <a:cs typeface="Arial"/>
              </a:rPr>
              <a:t>efter bransch och arbetsplats</a:t>
            </a:r>
            <a:endParaRPr lang="en-US">
              <a:cs typeface="Arial"/>
            </a:endParaRPr>
          </a:p>
          <a:p>
            <a:pPr marL="179705" indent="-179705"/>
            <a:r>
              <a:rPr lang="sv-SE" dirty="0">
                <a:solidFill>
                  <a:srgbClr val="111111"/>
                </a:solidFill>
                <a:cs typeface="Arial"/>
              </a:rPr>
              <a:t>Förhandlingarna resulterar i nya avtal som </a:t>
            </a:r>
            <a:r>
              <a:rPr lang="sv-SE" b="1" dirty="0">
                <a:solidFill>
                  <a:srgbClr val="111111"/>
                </a:solidFill>
                <a:cs typeface="Arial"/>
              </a:rPr>
              <a:t>båda parter står bakom</a:t>
            </a:r>
            <a:endParaRPr lang="sv-SE">
              <a:solidFill>
                <a:srgbClr val="111111"/>
              </a:solidFill>
              <a:cs typeface="Arial"/>
            </a:endParaRPr>
          </a:p>
          <a:p>
            <a:pPr marL="179705" indent="-179705"/>
            <a:endParaRPr lang="en-US">
              <a:cs typeface="Arial"/>
            </a:endParaRPr>
          </a:p>
        </p:txBody>
      </p:sp>
      <p:sp>
        <p:nvSpPr>
          <p:cNvPr id="3" name="Title 2">
            <a:extLst>
              <a:ext uri="{FF2B5EF4-FFF2-40B4-BE49-F238E27FC236}">
                <a16:creationId xmlns:a16="http://schemas.microsoft.com/office/drawing/2014/main" id="{10A27666-3885-DEE1-9B72-A06391E88FC1}"/>
              </a:ext>
            </a:extLst>
          </p:cNvPr>
          <p:cNvSpPr>
            <a:spLocks noGrp="1"/>
          </p:cNvSpPr>
          <p:nvPr>
            <p:ph type="title"/>
          </p:nvPr>
        </p:nvSpPr>
        <p:spPr/>
        <p:txBody>
          <a:bodyPr/>
          <a:lstStyle/>
          <a:p>
            <a:r>
              <a:rPr lang="en-US" b="1" dirty="0" err="1">
                <a:latin typeface="+mn-lt"/>
                <a:cs typeface="Arial"/>
              </a:rPr>
              <a:t>Kollektivavtalen</a:t>
            </a:r>
            <a:r>
              <a:rPr lang="en-US" b="1" dirty="0">
                <a:latin typeface="+mn-lt"/>
                <a:cs typeface="Arial"/>
              </a:rPr>
              <a:t> </a:t>
            </a:r>
            <a:r>
              <a:rPr lang="en-US" b="1" dirty="0" err="1">
                <a:latin typeface="+mn-lt"/>
                <a:cs typeface="Arial"/>
              </a:rPr>
              <a:t>omförhandlas</a:t>
            </a:r>
            <a:r>
              <a:rPr lang="en-US" b="1" dirty="0">
                <a:latin typeface="+mn-lt"/>
                <a:cs typeface="Arial"/>
              </a:rPr>
              <a:t> </a:t>
            </a:r>
            <a:r>
              <a:rPr lang="en-US" b="1" dirty="0" err="1">
                <a:latin typeface="+mn-lt"/>
                <a:cs typeface="Arial"/>
              </a:rPr>
              <a:t>regelbundet</a:t>
            </a:r>
            <a:endParaRPr lang="en-US" b="1" dirty="0">
              <a:latin typeface="+mn-lt"/>
            </a:endParaRPr>
          </a:p>
        </p:txBody>
      </p:sp>
      <p:pic>
        <p:nvPicPr>
          <p:cNvPr id="5" name="Graphic 4" descr="Cirklar med pilar kontur">
            <a:extLst>
              <a:ext uri="{FF2B5EF4-FFF2-40B4-BE49-F238E27FC236}">
                <a16:creationId xmlns:a16="http://schemas.microsoft.com/office/drawing/2014/main" id="{DC0CDF22-2DC2-2A2C-9FF4-4FD53DF696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413164" y="1306049"/>
            <a:ext cx="4823361" cy="4862945"/>
          </a:xfrm>
          <a:prstGeom prst="rect">
            <a:avLst/>
          </a:prstGeom>
        </p:spPr>
      </p:pic>
    </p:spTree>
    <p:extLst>
      <p:ext uri="{BB962C8B-B14F-4D97-AF65-F5344CB8AC3E}">
        <p14:creationId xmlns:p14="http://schemas.microsoft.com/office/powerpoint/2010/main" val="4062742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3386C7B-8E6D-1CCD-F3B2-9EC5C9880361}"/>
              </a:ext>
            </a:extLst>
          </p:cNvPr>
          <p:cNvSpPr>
            <a:spLocks noGrp="1"/>
          </p:cNvSpPr>
          <p:nvPr>
            <p:ph type="title"/>
          </p:nvPr>
        </p:nvSpPr>
        <p:spPr>
          <a:xfrm>
            <a:off x="1414800" y="672526"/>
            <a:ext cx="10777200" cy="585502"/>
          </a:xfrm>
        </p:spPr>
        <p:txBody>
          <a:bodyPr/>
          <a:lstStyle/>
          <a:p>
            <a:r>
              <a:rPr lang="sv-SE" b="1" dirty="0">
                <a:latin typeface="+mn-lt"/>
              </a:rPr>
              <a:t>Arbetsgivare och anställda utan kollektivavtal...varför?</a:t>
            </a:r>
          </a:p>
        </p:txBody>
      </p:sp>
      <p:sp>
        <p:nvSpPr>
          <p:cNvPr id="9" name="textruta 8">
            <a:extLst>
              <a:ext uri="{FF2B5EF4-FFF2-40B4-BE49-F238E27FC236}">
                <a16:creationId xmlns:a16="http://schemas.microsoft.com/office/drawing/2014/main" id="{60C61FDC-90BB-D8C4-ABF2-0D6DA777E9C1}"/>
              </a:ext>
            </a:extLst>
          </p:cNvPr>
          <p:cNvSpPr txBox="1"/>
          <p:nvPr/>
        </p:nvSpPr>
        <p:spPr>
          <a:xfrm>
            <a:off x="2399748" y="3183489"/>
            <a:ext cx="3257550" cy="1477328"/>
          </a:xfrm>
          <a:prstGeom prst="rect">
            <a:avLst/>
          </a:prstGeom>
          <a:noFill/>
        </p:spPr>
        <p:txBody>
          <a:bodyPr wrap="square">
            <a:spAutoFit/>
          </a:bodyPr>
          <a:lstStyle/>
          <a:p>
            <a:pPr algn="ctr"/>
            <a:r>
              <a:rPr lang="sv-SE"/>
              <a:t>Arbetsgivare: </a:t>
            </a:r>
          </a:p>
          <a:p>
            <a:pPr algn="ctr"/>
            <a:r>
              <a:rPr lang="sv-SE"/>
              <a:t>Vill ha full frihet att besluta om arbetsmiljö, arbetsvillkor och lönesättning utan insyn eller förhandling.​</a:t>
            </a:r>
          </a:p>
        </p:txBody>
      </p:sp>
      <p:sp>
        <p:nvSpPr>
          <p:cNvPr id="13" name="textruta 12">
            <a:extLst>
              <a:ext uri="{FF2B5EF4-FFF2-40B4-BE49-F238E27FC236}">
                <a16:creationId xmlns:a16="http://schemas.microsoft.com/office/drawing/2014/main" id="{BEC11AAE-9620-03B5-0B8F-D55D36F6CE6F}"/>
              </a:ext>
            </a:extLst>
          </p:cNvPr>
          <p:cNvSpPr txBox="1"/>
          <p:nvPr/>
        </p:nvSpPr>
        <p:spPr>
          <a:xfrm>
            <a:off x="5676348" y="3183489"/>
            <a:ext cx="3257550" cy="2769989"/>
          </a:xfrm>
          <a:prstGeom prst="rect">
            <a:avLst/>
          </a:prstGeom>
          <a:noFill/>
        </p:spPr>
        <p:txBody>
          <a:bodyPr wrap="square" lIns="91440" tIns="45720" rIns="91440" bIns="45720" anchor="t">
            <a:spAutoFit/>
          </a:bodyPr>
          <a:lstStyle/>
          <a:p>
            <a:pPr algn="ctr"/>
            <a:r>
              <a:rPr lang="sv-SE"/>
              <a:t>Anställda: </a:t>
            </a:r>
          </a:p>
          <a:p>
            <a:pPr algn="ctr"/>
            <a:r>
              <a:rPr lang="sv-SE"/>
              <a:t>Den som inte är medlem i ett</a:t>
            </a:r>
            <a:endParaRPr lang="sv-SE">
              <a:cs typeface="Arial"/>
            </a:endParaRPr>
          </a:p>
          <a:p>
            <a:pPr algn="ctr"/>
            <a:r>
              <a:rPr lang="sv-SE"/>
              <a:t>fackförbund tror kanske inte på idén om förhandlingar och avtal mellan arbetsgivare och arbetstagare.</a:t>
            </a:r>
            <a:endParaRPr lang="sv-SE">
              <a:cs typeface="Arial"/>
            </a:endParaRPr>
          </a:p>
          <a:p>
            <a:pPr algn="ctr"/>
            <a:endParaRPr lang="sv-SE"/>
          </a:p>
          <a:p>
            <a:pPr algn="ctr"/>
            <a:r>
              <a:rPr lang="sv-SE" sz="1400" i="1"/>
              <a:t>Omfattas ändå av kollektivförmåner om de jobbar på en arbetsplats med kollektivavtal.​</a:t>
            </a:r>
            <a:endParaRPr lang="sv-SE" sz="1600" i="1">
              <a:cs typeface="Arial"/>
            </a:endParaRPr>
          </a:p>
        </p:txBody>
      </p:sp>
      <p:pic>
        <p:nvPicPr>
          <p:cNvPr id="17" name="Bild 16" descr="Användare kontur">
            <a:extLst>
              <a:ext uri="{FF2B5EF4-FFF2-40B4-BE49-F238E27FC236}">
                <a16:creationId xmlns:a16="http://schemas.microsoft.com/office/drawing/2014/main" id="{C9955D2C-0276-36F4-8514-BBDC1B15C65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71323" y="1983339"/>
            <a:ext cx="914400" cy="914400"/>
          </a:xfrm>
          <a:prstGeom prst="rect">
            <a:avLst/>
          </a:prstGeom>
        </p:spPr>
      </p:pic>
      <p:pic>
        <p:nvPicPr>
          <p:cNvPr id="19" name="Bild 18" descr="Användare kontur">
            <a:extLst>
              <a:ext uri="{FF2B5EF4-FFF2-40B4-BE49-F238E27FC236}">
                <a16:creationId xmlns:a16="http://schemas.microsoft.com/office/drawing/2014/main" id="{CB13DE56-54D1-0A78-FB0D-72BAEDF039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47923" y="1983339"/>
            <a:ext cx="914400" cy="914400"/>
          </a:xfrm>
          <a:prstGeom prst="rect">
            <a:avLst/>
          </a:prstGeom>
        </p:spPr>
      </p:pic>
    </p:spTree>
    <p:extLst>
      <p:ext uri="{BB962C8B-B14F-4D97-AF65-F5344CB8AC3E}">
        <p14:creationId xmlns:p14="http://schemas.microsoft.com/office/powerpoint/2010/main" val="3848572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media 3" title="Vad är grejen med kollektivavtal?">
            <a:hlinkClick r:id="" action="ppaction://media"/>
            <a:extLst>
              <a:ext uri="{FF2B5EF4-FFF2-40B4-BE49-F238E27FC236}">
                <a16:creationId xmlns:a16="http://schemas.microsoft.com/office/drawing/2014/main" id="{E252F5B8-7D00-08B3-5BF1-25F243D1E426}"/>
              </a:ext>
            </a:extLst>
          </p:cNvPr>
          <p:cNvPicPr>
            <a:picLocks noGrp="1" noRot="1" noChangeAspect="1"/>
          </p:cNvPicPr>
          <p:nvPr>
            <p:ph type="pic" sz="quarter" idx="13"/>
            <a:videoFile r:link="rId1"/>
          </p:nvPr>
        </p:nvPicPr>
        <p:blipFill>
          <a:blip r:embed="rId3"/>
          <a:srcRect t="221" b="221"/>
          <a:stretch/>
        </p:blipFill>
        <p:spPr>
          <a:xfrm>
            <a:off x="1428750" y="875109"/>
            <a:ext cx="9080500" cy="5107782"/>
          </a:xfrm>
          <a:prstGeom prst="rect">
            <a:avLst/>
          </a:prstGeom>
        </p:spPr>
      </p:pic>
    </p:spTree>
    <p:extLst>
      <p:ext uri="{BB962C8B-B14F-4D97-AF65-F5344CB8AC3E}">
        <p14:creationId xmlns:p14="http://schemas.microsoft.com/office/powerpoint/2010/main" val="2161432707"/>
      </p:ext>
    </p:extLst>
  </p:cSld>
  <p:clrMapOvr>
    <a:masterClrMapping/>
  </p:clrMapOvr>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7A241AD-995C-68DD-C23B-A4D493B7FB99}"/>
              </a:ext>
            </a:extLst>
          </p:cNvPr>
          <p:cNvSpPr>
            <a:spLocks noGrp="1"/>
          </p:cNvSpPr>
          <p:nvPr>
            <p:ph type="title"/>
          </p:nvPr>
        </p:nvSpPr>
        <p:spPr>
          <a:xfrm>
            <a:off x="1264181" y="2859370"/>
            <a:ext cx="9360000" cy="864000"/>
          </a:xfrm>
        </p:spPr>
        <p:txBody>
          <a:bodyPr/>
          <a:lstStyle/>
          <a:p>
            <a:pPr algn="ctr"/>
            <a:r>
              <a:rPr lang="sv-SE" dirty="0">
                <a:latin typeface="+mn-lt"/>
              </a:rPr>
              <a:t>Sveriges Ingenjörer</a:t>
            </a:r>
            <a:r>
              <a:rPr lang="sv-SE" dirty="0">
                <a:solidFill>
                  <a:srgbClr val="000000"/>
                </a:solidFill>
                <a:latin typeface="+mn-lt"/>
                <a:ea typeface="+mj-lt"/>
                <a:cs typeface="+mj-lt"/>
              </a:rPr>
              <a:t> </a:t>
            </a:r>
            <a:r>
              <a:rPr lang="sv-SE" sz="4000" b="0" dirty="0">
                <a:solidFill>
                  <a:srgbClr val="0099CC"/>
                </a:solidFill>
                <a:latin typeface="PT Serif"/>
                <a:ea typeface="+mj-lt"/>
                <a:cs typeface="+mj-lt"/>
              </a:rPr>
              <a:t>♥</a:t>
            </a:r>
            <a:r>
              <a:rPr lang="sv-SE" sz="4000" b="0" dirty="0">
                <a:solidFill>
                  <a:srgbClr val="0099CC"/>
                </a:solidFill>
                <a:latin typeface="PT Serif"/>
                <a:cs typeface="Arial"/>
              </a:rPr>
              <a:t> </a:t>
            </a:r>
            <a:r>
              <a:rPr lang="sv-SE" dirty="0">
                <a:latin typeface="+mn-lt"/>
              </a:rPr>
              <a:t>kollektivavtal</a:t>
            </a:r>
          </a:p>
        </p:txBody>
      </p:sp>
    </p:spTree>
    <p:extLst>
      <p:ext uri="{BB962C8B-B14F-4D97-AF65-F5344CB8AC3E}">
        <p14:creationId xmlns:p14="http://schemas.microsoft.com/office/powerpoint/2010/main" val="673620197"/>
      </p:ext>
    </p:extLst>
  </p:cSld>
  <p:clrMapOvr>
    <a:masterClrMapping/>
  </p:clrMapOvr>
</p:sld>
</file>

<file path=ppt/theme/theme1.xml><?xml version="1.0" encoding="utf-8"?>
<a:theme xmlns:a="http://schemas.openxmlformats.org/drawingml/2006/main" name="Sveriges Ingenjörer">
  <a:themeElements>
    <a:clrScheme name="Sveriges ingenjörer">
      <a:dk1>
        <a:srgbClr val="000000"/>
      </a:dk1>
      <a:lt1>
        <a:srgbClr val="FFFFFF"/>
      </a:lt1>
      <a:dk2>
        <a:srgbClr val="46505C"/>
      </a:dk2>
      <a:lt2>
        <a:srgbClr val="F3F3F3"/>
      </a:lt2>
      <a:accent1>
        <a:srgbClr val="0073D7"/>
      </a:accent1>
      <a:accent2>
        <a:srgbClr val="CE396A"/>
      </a:accent2>
      <a:accent3>
        <a:srgbClr val="89919C"/>
      </a:accent3>
      <a:accent4>
        <a:srgbClr val="005096"/>
      </a:accent4>
      <a:accent5>
        <a:srgbClr val="9C2B50"/>
      </a:accent5>
      <a:accent6>
        <a:srgbClr val="003C51"/>
      </a:accent6>
      <a:hlink>
        <a:srgbClr val="0563C1"/>
      </a:hlink>
      <a:folHlink>
        <a:srgbClr val="954F72"/>
      </a:folHlink>
    </a:clrScheme>
    <a:fontScheme name="Anpassat 2">
      <a:majorFont>
        <a:latin typeface="Sveriges Ingenjorer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a:ln w="0">
              <a:noFill/>
            </a:ln>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veriges Ingenjörer 2021 - Copy.potx" id="{328A594B-1E50-48B4-872B-7A16341D2CCE}" vid="{8A71D53A-1633-46E1-B77D-CB3C98326E4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1"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3491e4f-5d38-4c24-85cb-c5144f8a0d2f}">
  <we:reference id="33491e4f-5d38-4c24-85cb-c5144f8a0d2f" version="1.0.0.0" store="EXCatalog" storeType="EXCatalog"/>
  <we:alternateReferences/>
  <we:properties>
    <we:property name="Office.AutoShowTaskpaneWithDocument" value="false"/>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578BD38D2482A45B259B10CD24C2698" ma:contentTypeVersion="17" ma:contentTypeDescription="Skapa ett nytt dokument." ma:contentTypeScope="" ma:versionID="d07dad98990249b1332fda924efc58b7">
  <xsd:schema xmlns:xsd="http://www.w3.org/2001/XMLSchema" xmlns:xs="http://www.w3.org/2001/XMLSchema" xmlns:p="http://schemas.microsoft.com/office/2006/metadata/properties" xmlns:ns2="338166e3-3174-4fc2-9c17-16a589e3932d" xmlns:ns3="dd1234b8-a07f-4315-b19a-b24e42894ecf" xmlns:ns4="cfd811cb-b435-46d2-b6f4-6ff4bff6b625" targetNamespace="http://schemas.microsoft.com/office/2006/metadata/properties" ma:root="true" ma:fieldsID="a5cbca3cac4c2a3a311156ca5c3b7d0c" ns2:_="" ns3:_="" ns4:_="">
    <xsd:import namespace="338166e3-3174-4fc2-9c17-16a589e3932d"/>
    <xsd:import namespace="dd1234b8-a07f-4315-b19a-b24e42894ecf"/>
    <xsd:import namespace="cfd811cb-b435-46d2-b6f4-6ff4bff6b62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8166e3-3174-4fc2-9c17-16a589e39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ildmarkeringar" ma:readOnly="false" ma:fieldId="{5cf76f15-5ced-4ddc-b409-7134ff3c332f}" ma:taxonomyMulti="true" ma:sspId="c71fb807-b078-426a-9062-5b0c3c3445d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d1234b8-a07f-4315-b19a-b24e42894ecf"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d811cb-b435-46d2-b6f4-6ff4bff6b62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60a4b347-b518-4d00-a91c-fb38cd58a1a2}" ma:internalName="TaxCatchAll" ma:showField="CatchAllData" ma:web="dd1234b8-a07f-4315-b19a-b24e42894e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fd811cb-b435-46d2-b6f4-6ff4bff6b625" xsi:nil="true"/>
    <lcf76f155ced4ddcb4097134ff3c332f xmlns="338166e3-3174-4fc2-9c17-16a589e393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EA0B443-1AD7-4553-915E-CEC8F946BD83}"/>
</file>

<file path=customXml/itemProps2.xml><?xml version="1.0" encoding="utf-8"?>
<ds:datastoreItem xmlns:ds="http://schemas.openxmlformats.org/officeDocument/2006/customXml" ds:itemID="{24F299CD-5F34-4A8E-861C-B6B30C216450}">
  <ds:schemaRefs>
    <ds:schemaRef ds:uri="http://schemas.microsoft.com/sharepoint/v3/contenttype/forms"/>
  </ds:schemaRefs>
</ds:datastoreItem>
</file>

<file path=customXml/itemProps3.xml><?xml version="1.0" encoding="utf-8"?>
<ds:datastoreItem xmlns:ds="http://schemas.openxmlformats.org/officeDocument/2006/customXml" ds:itemID="{80B4F8B3-0C50-4A37-9E49-D2027FB4A82A}">
  <ds:schemaRefs>
    <ds:schemaRef ds:uri="10c3a147-0d64-46aa-a281-dc97358e8373"/>
    <ds:schemaRef ds:uri="b2fb3b92-bc64-4af3-9cb6-f8b247bbfd8e"/>
    <ds:schemaRef ds:uri="c819f61f-f50e-4644-beb9-c3da9894992d"/>
    <ds:schemaRef ds:uri="cfd811cb-b435-46d2-b6f4-6ff4bff6b625"/>
    <ds:schemaRef ds:uri="d7532cd0-e888-47d6-8f58-db0210f2500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76022618</Template>
  <TotalTime>6</TotalTime>
  <Words>344</Words>
  <Application>Microsoft Office PowerPoint</Application>
  <PresentationFormat>Bredbild</PresentationFormat>
  <Paragraphs>32</Paragraphs>
  <Slides>8</Slides>
  <Notes>4</Notes>
  <HiddenSlides>0</HiddenSlides>
  <MMClips>2</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8</vt:i4>
      </vt:variant>
    </vt:vector>
  </HeadingPairs>
  <TitlesOfParts>
    <vt:vector size="15" baseType="lpstr">
      <vt:lpstr>PT Serif</vt:lpstr>
      <vt:lpstr>Calibri</vt:lpstr>
      <vt:lpstr>Wingdings</vt:lpstr>
      <vt:lpstr>Arial</vt:lpstr>
      <vt:lpstr>Sveriges Ingenjorer Medium</vt:lpstr>
      <vt:lpstr>Courier New</vt:lpstr>
      <vt:lpstr>Sveriges Ingenjörer</vt:lpstr>
      <vt:lpstr>Vad är kollektivavtal  och varför är det viktigt?</vt:lpstr>
      <vt:lpstr>PowerPoint-presentation</vt:lpstr>
      <vt:lpstr>Kollektivavtal...</vt:lpstr>
      <vt:lpstr>Varför är kollektivavtal viktigt och bra?</vt:lpstr>
      <vt:lpstr>Kollektivavtalen omförhandlas regelbundet</vt:lpstr>
      <vt:lpstr>Arbetsgivare och anställda utan kollektivavtal...varför?</vt:lpstr>
      <vt:lpstr>PowerPoint-presentation</vt:lpstr>
      <vt:lpstr>Sveriges Ingenjörer ♥ kollektivavtal</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Karin Lindström</dc:creator>
  <cp:lastModifiedBy>Karin Lindström</cp:lastModifiedBy>
  <cp:revision>1</cp:revision>
  <dcterms:created xsi:type="dcterms:W3CDTF">2026-08-05T12:38:51Z</dcterms:created>
  <dcterms:modified xsi:type="dcterms:W3CDTF">2026-08-05T12:45:06Z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0x010100F578BD38D2482A45B259B10CD24C2698</vt:lpwstr>
  </property>
</Properties>
</file>