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Lst>
  <p:notesMasterIdLst>
    <p:notesMasterId r:id="rId18"/>
  </p:notesMasterIdLst>
  <p:sldIdLst>
    <p:sldId id="260" r:id="rId5"/>
    <p:sldId id="256" r:id="rId6"/>
    <p:sldId id="266" r:id="rId7"/>
    <p:sldId id="273" r:id="rId8"/>
    <p:sldId id="269" r:id="rId9"/>
    <p:sldId id="271" r:id="rId10"/>
    <p:sldId id="275" r:id="rId11"/>
    <p:sldId id="262" r:id="rId12"/>
    <p:sldId id="257" r:id="rId13"/>
    <p:sldId id="259" r:id="rId14"/>
    <p:sldId id="268" r:id="rId15"/>
    <p:sldId id="258" r:id="rId16"/>
    <p:sldId id="272"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E6BCC-2D02-4F94-BD08-165E2E4C6D8E}" v="35" dt="2021-04-21T09:18:06.407"/>
    <p1510:client id="{3B5EC09F-0066-2000-B61B-7DD2BF74CFF6}" v="1" dt="2021-04-21T09:16:07.72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just format 3 - Dekorfär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just forma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610"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FF8E6-C730-C141-BAB3-F77E4C74926D}" type="datetimeFigureOut">
              <a:rPr lang="sv-SE" smtClean="0"/>
              <a:t>2021-07-02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8D8D5-F4EE-EC4B-8E62-43EEE238FDBC}" type="slidenum">
              <a:rPr lang="sv-SE" smtClean="0"/>
              <a:t>‹#›</a:t>
            </a:fld>
            <a:endParaRPr lang="sv-SE"/>
          </a:p>
        </p:txBody>
      </p:sp>
    </p:spTree>
    <p:extLst>
      <p:ext uri="{BB962C8B-B14F-4D97-AF65-F5344CB8AC3E}">
        <p14:creationId xmlns:p14="http://schemas.microsoft.com/office/powerpoint/2010/main" val="50092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aco.se/karriar/hitta-ditt-sacoforbun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en-US" b="1" err="1">
                <a:cs typeface="Calibri"/>
              </a:rPr>
              <a:t>Syfte</a:t>
            </a:r>
            <a:r>
              <a:rPr lang="en-US">
                <a:cs typeface="Calibri"/>
              </a:rPr>
              <a:t>: </a:t>
            </a:r>
            <a:r>
              <a:rPr lang="en-US" err="1">
                <a:cs typeface="Calibri"/>
              </a:rPr>
              <a:t>Förklara</a:t>
            </a:r>
            <a:r>
              <a:rPr lang="en-US">
                <a:cs typeface="Calibri"/>
              </a:rPr>
              <a:t> </a:t>
            </a:r>
            <a:r>
              <a:rPr lang="en-US" err="1">
                <a:cs typeface="Calibri"/>
              </a:rPr>
              <a:t>hur</a:t>
            </a:r>
            <a:r>
              <a:rPr lang="en-US">
                <a:cs typeface="Calibri"/>
              </a:rPr>
              <a:t> du </a:t>
            </a:r>
            <a:r>
              <a:rPr lang="en-US" err="1">
                <a:cs typeface="Calibri"/>
              </a:rPr>
              <a:t>som</a:t>
            </a:r>
            <a:r>
              <a:rPr lang="en-US">
                <a:cs typeface="Calibri"/>
              </a:rPr>
              <a:t> </a:t>
            </a:r>
            <a:r>
              <a:rPr lang="en-US" err="1">
                <a:cs typeface="Calibri"/>
              </a:rPr>
              <a:t>föredragare</a:t>
            </a:r>
            <a:r>
              <a:rPr lang="en-US">
                <a:cs typeface="Calibri"/>
              </a:rPr>
              <a:t> ska </a:t>
            </a:r>
            <a:r>
              <a:rPr lang="en-US" err="1">
                <a:cs typeface="Calibri"/>
              </a:rPr>
              <a:t>använda</a:t>
            </a:r>
            <a:r>
              <a:rPr lang="en-US">
                <a:cs typeface="Calibri"/>
              </a:rPr>
              <a:t> </a:t>
            </a:r>
            <a:r>
              <a:rPr lang="en-US" err="1">
                <a:cs typeface="Calibri"/>
              </a:rPr>
              <a:t>denna</a:t>
            </a:r>
            <a:r>
              <a:rPr lang="en-US">
                <a:cs typeface="Calibri"/>
              </a:rPr>
              <a:t> ppt.</a:t>
            </a:r>
          </a:p>
          <a:p>
            <a:r>
              <a:rPr lang="en-US" b="1">
                <a:cs typeface="Calibri"/>
              </a:rPr>
              <a:t>Du ska</a:t>
            </a:r>
            <a:r>
              <a:rPr lang="en-US">
                <a:cs typeface="Calibri"/>
              </a:rPr>
              <a:t>: </a:t>
            </a:r>
            <a:r>
              <a:rPr lang="en-US" err="1">
                <a:cs typeface="Calibri"/>
              </a:rPr>
              <a:t>Komplettera</a:t>
            </a:r>
            <a:r>
              <a:rPr lang="en-US">
                <a:cs typeface="Calibri"/>
              </a:rPr>
              <a:t> </a:t>
            </a:r>
            <a:r>
              <a:rPr lang="en-US" err="1">
                <a:cs typeface="Calibri"/>
              </a:rPr>
              <a:t>och</a:t>
            </a:r>
            <a:r>
              <a:rPr lang="en-US">
                <a:cs typeface="Calibri"/>
              </a:rPr>
              <a:t> </a:t>
            </a:r>
            <a:r>
              <a:rPr lang="en-US" err="1">
                <a:cs typeface="Calibri"/>
              </a:rPr>
              <a:t>anpassa</a:t>
            </a:r>
            <a:r>
              <a:rPr lang="en-US">
                <a:cs typeface="Calibri"/>
              </a:rPr>
              <a:t> </a:t>
            </a:r>
            <a:r>
              <a:rPr lang="en-US" err="1">
                <a:cs typeface="Calibri"/>
              </a:rPr>
              <a:t>ppt:n</a:t>
            </a:r>
            <a:r>
              <a:rPr lang="en-US">
                <a:cs typeface="Calibri"/>
              </a:rPr>
              <a:t> </a:t>
            </a:r>
            <a:r>
              <a:rPr lang="en-US" err="1">
                <a:cs typeface="Calibri"/>
              </a:rPr>
              <a:t>så</a:t>
            </a:r>
            <a:r>
              <a:rPr lang="en-US">
                <a:cs typeface="Calibri"/>
              </a:rPr>
              <a:t> den </a:t>
            </a:r>
            <a:r>
              <a:rPr lang="en-US" err="1">
                <a:cs typeface="Calibri"/>
              </a:rPr>
              <a:t>fungerar</a:t>
            </a:r>
            <a:r>
              <a:rPr lang="en-US">
                <a:cs typeface="Calibri"/>
              </a:rPr>
              <a:t> </a:t>
            </a:r>
            <a:r>
              <a:rPr lang="en-US" err="1">
                <a:cs typeface="Calibri"/>
              </a:rPr>
              <a:t>för</a:t>
            </a:r>
            <a:r>
              <a:rPr lang="en-US">
                <a:cs typeface="Calibri"/>
              </a:rPr>
              <a:t> dig. </a:t>
            </a:r>
            <a:r>
              <a:rPr lang="en-US" err="1">
                <a:cs typeface="Calibri"/>
              </a:rPr>
              <a:t>Alla</a:t>
            </a:r>
            <a:r>
              <a:rPr lang="en-US">
                <a:cs typeface="Calibri"/>
              </a:rPr>
              <a:t> texter </a:t>
            </a:r>
            <a:r>
              <a:rPr lang="en-US" err="1">
                <a:cs typeface="Calibri"/>
              </a:rPr>
              <a:t>som</a:t>
            </a:r>
            <a:r>
              <a:rPr lang="en-US">
                <a:cs typeface="Calibri"/>
              </a:rPr>
              <a:t> </a:t>
            </a:r>
            <a:r>
              <a:rPr lang="en-US" err="1">
                <a:cs typeface="Calibri"/>
              </a:rPr>
              <a:t>är</a:t>
            </a:r>
            <a:r>
              <a:rPr lang="en-US">
                <a:cs typeface="Calibri"/>
              </a:rPr>
              <a:t> </a:t>
            </a:r>
            <a:r>
              <a:rPr lang="en-US" err="1">
                <a:cs typeface="Calibri"/>
              </a:rPr>
              <a:t>markerade</a:t>
            </a:r>
            <a:r>
              <a:rPr lang="en-US">
                <a:cs typeface="Calibri"/>
              </a:rPr>
              <a:t> med </a:t>
            </a:r>
            <a:r>
              <a:rPr lang="en-US">
                <a:solidFill>
                  <a:srgbClr val="FF0000"/>
                </a:solidFill>
                <a:cs typeface="Calibri"/>
              </a:rPr>
              <a:t>GULT</a:t>
            </a:r>
            <a:r>
              <a:rPr lang="en-US">
                <a:cs typeface="Calibri"/>
              </a:rPr>
              <a:t> ska du </a:t>
            </a:r>
            <a:r>
              <a:rPr lang="en-US" err="1">
                <a:cs typeface="Calibri"/>
              </a:rPr>
              <a:t>anpassa</a:t>
            </a:r>
            <a:r>
              <a:rPr lang="en-US">
                <a:cs typeface="Calibri"/>
              </a:rPr>
              <a:t> </a:t>
            </a:r>
            <a:r>
              <a:rPr lang="en-US" err="1">
                <a:cs typeface="Calibri"/>
              </a:rPr>
              <a:t>så</a:t>
            </a:r>
            <a:r>
              <a:rPr lang="en-US">
                <a:cs typeface="Calibri"/>
              </a:rPr>
              <a:t> </a:t>
            </a:r>
            <a:r>
              <a:rPr lang="en-US" err="1">
                <a:cs typeface="Calibri"/>
              </a:rPr>
              <a:t>texten</a:t>
            </a:r>
            <a:r>
              <a:rPr lang="en-US">
                <a:cs typeface="Calibri"/>
              </a:rPr>
              <a:t> </a:t>
            </a:r>
            <a:r>
              <a:rPr lang="en-US" err="1">
                <a:cs typeface="Calibri"/>
              </a:rPr>
              <a:t>passar</a:t>
            </a:r>
            <a:r>
              <a:rPr lang="en-US">
                <a:cs typeface="Calibri"/>
              </a:rPr>
              <a:t> dig </a:t>
            </a:r>
            <a:r>
              <a:rPr lang="en-US" err="1">
                <a:cs typeface="Calibri"/>
              </a:rPr>
              <a:t>och</a:t>
            </a:r>
            <a:r>
              <a:rPr lang="en-US">
                <a:cs typeface="Calibri"/>
              </a:rPr>
              <a:t> </a:t>
            </a:r>
            <a:r>
              <a:rPr lang="en-US" err="1">
                <a:cs typeface="Calibri"/>
              </a:rPr>
              <a:t>även</a:t>
            </a:r>
            <a:r>
              <a:rPr lang="en-US">
                <a:cs typeface="Calibri"/>
              </a:rPr>
              <a:t> ta bort den gula </a:t>
            </a:r>
            <a:r>
              <a:rPr lang="en-US" err="1">
                <a:cs typeface="Calibri"/>
              </a:rPr>
              <a:t>markeringen</a:t>
            </a:r>
            <a:r>
              <a:rPr lang="en-US">
                <a:cs typeface="Calibri"/>
              </a:rPr>
              <a:t>. Denna </a:t>
            </a:r>
            <a:r>
              <a:rPr lang="en-US" err="1">
                <a:cs typeface="Calibri"/>
              </a:rPr>
              <a:t>bild</a:t>
            </a:r>
            <a:r>
              <a:rPr lang="en-US">
                <a:cs typeface="Calibri"/>
              </a:rPr>
              <a:t> ska </a:t>
            </a:r>
            <a:r>
              <a:rPr lang="en-US" err="1">
                <a:cs typeface="Calibri"/>
              </a:rPr>
              <a:t>inte</a:t>
            </a:r>
            <a:r>
              <a:rPr lang="en-US">
                <a:cs typeface="Calibri"/>
              </a:rPr>
              <a:t> visas </a:t>
            </a:r>
            <a:r>
              <a:rPr lang="en-US" err="1">
                <a:cs typeface="Calibri"/>
              </a:rPr>
              <a:t>för</a:t>
            </a:r>
            <a:r>
              <a:rPr lang="en-US">
                <a:cs typeface="Calibri"/>
              </a:rPr>
              <a:t> </a:t>
            </a:r>
            <a:r>
              <a:rPr lang="en-US" err="1">
                <a:cs typeface="Calibri"/>
              </a:rPr>
              <a:t>deltagarna</a:t>
            </a:r>
            <a:r>
              <a:rPr lang="en-US">
                <a:cs typeface="Calibri"/>
              </a:rPr>
              <a:t>.</a:t>
            </a:r>
          </a:p>
          <a:p>
            <a:endParaRPr lang="en-US">
              <a:cs typeface="Calibri"/>
            </a:endParaRPr>
          </a:p>
          <a:p>
            <a:r>
              <a:rPr lang="en-US">
                <a:cs typeface="Calibri"/>
              </a:rPr>
              <a:t>&lt;-- </a:t>
            </a:r>
            <a:r>
              <a:rPr lang="en-US" err="1">
                <a:cs typeface="Calibri"/>
              </a:rPr>
              <a:t>Talmanus</a:t>
            </a:r>
            <a:r>
              <a:rPr lang="en-US">
                <a:cs typeface="Calibri"/>
              </a:rPr>
              <a:t> --&gt;</a:t>
            </a:r>
          </a:p>
          <a:p>
            <a:r>
              <a:rPr lang="en-US">
                <a:cs typeface="Calibri"/>
              </a:rPr>
              <a:t>Denna </a:t>
            </a:r>
            <a:r>
              <a:rPr lang="en-US" err="1">
                <a:cs typeface="Calibri"/>
              </a:rPr>
              <a:t>bild</a:t>
            </a:r>
            <a:r>
              <a:rPr lang="en-US">
                <a:cs typeface="Calibri"/>
              </a:rPr>
              <a:t> har </a:t>
            </a:r>
            <a:r>
              <a:rPr lang="en-US" err="1">
                <a:cs typeface="Calibri"/>
              </a:rPr>
              <a:t>inget</a:t>
            </a:r>
            <a:r>
              <a:rPr lang="en-US">
                <a:cs typeface="Calibri"/>
              </a:rPr>
              <a:t> </a:t>
            </a:r>
            <a:r>
              <a:rPr lang="en-US" err="1">
                <a:cs typeface="Calibri"/>
              </a:rPr>
              <a:t>talmanus</a:t>
            </a:r>
            <a:r>
              <a:rPr lang="en-US">
                <a:cs typeface="Calibri"/>
              </a:rPr>
              <a:t>. </a:t>
            </a:r>
          </a:p>
        </p:txBody>
      </p:sp>
      <p:sp>
        <p:nvSpPr>
          <p:cNvPr id="4" name="Platshållare för bildnummer 3"/>
          <p:cNvSpPr>
            <a:spLocks noGrp="1"/>
          </p:cNvSpPr>
          <p:nvPr>
            <p:ph type="sldNum" sz="quarter" idx="5"/>
          </p:nvPr>
        </p:nvSpPr>
        <p:spPr/>
        <p:txBody>
          <a:bodyPr/>
          <a:lstStyle/>
          <a:p>
            <a:fld id="{0A38D8D5-F4EE-EC4B-8E62-43EEE238FDBC}" type="slidenum">
              <a:rPr lang="sv-SE" smtClean="0"/>
              <a:t>1</a:t>
            </a:fld>
            <a:endParaRPr lang="sv-SE"/>
          </a:p>
        </p:txBody>
      </p:sp>
    </p:spTree>
    <p:extLst>
      <p:ext uri="{BB962C8B-B14F-4D97-AF65-F5344CB8AC3E}">
        <p14:creationId xmlns:p14="http://schemas.microsoft.com/office/powerpoint/2010/main" val="926325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på ett kortfattat och övergripande sätt förklara hur vi jobbar centralt och lokalt med att utbildning ska löna sig genom nationellt(opinionsbildning-påverkan), per arbetsplats (förhandlingar och KA etc.) och individuellt (genom det individuella medlemskapet.</a:t>
            </a:r>
            <a:endParaRPr lang="sv-SE">
              <a:cs typeface="Calibri"/>
            </a:endParaRPr>
          </a:p>
          <a:p>
            <a:endParaRPr lang="sv-SE">
              <a:cs typeface="Calibri"/>
            </a:endParaRPr>
          </a:p>
          <a:p>
            <a:r>
              <a:rPr lang="sv-SE"/>
              <a:t>Du ska: </a:t>
            </a:r>
          </a:p>
          <a:p>
            <a:endParaRPr lang="sv-SE">
              <a:cs typeface="Calibri" panose="020F0502020204030204"/>
            </a:endParaRPr>
          </a:p>
          <a:p>
            <a:r>
              <a:rPr lang="en-US">
                <a:cs typeface="Calibri"/>
              </a:rPr>
              <a:t>&lt;-- </a:t>
            </a:r>
            <a:r>
              <a:rPr lang="en-US" err="1">
                <a:cs typeface="Calibri"/>
              </a:rPr>
              <a:t>Talmanus</a:t>
            </a:r>
            <a:r>
              <a:rPr lang="en-US">
                <a:cs typeface="Calibri"/>
              </a:rPr>
              <a:t> --&gt;</a:t>
            </a:r>
            <a:endParaRPr lang="sv-SE" b="0" i="0">
              <a:cs typeface="Calibri"/>
            </a:endParaRPr>
          </a:p>
          <a:p>
            <a:endParaRPr lang="sv-SE" b="1"/>
          </a:p>
          <a:p>
            <a:r>
              <a:rPr lang="sv-SE" b="1"/>
              <a:t>Nationellt: </a:t>
            </a:r>
            <a:r>
              <a:rPr lang="sv-SE"/>
              <a:t>Opinionsbildning och politisk påverkan. Som medlem i ett </a:t>
            </a:r>
            <a:r>
              <a:rPr lang="sv-SE" err="1"/>
              <a:t>sacoförbund</a:t>
            </a:r>
            <a:r>
              <a:rPr lang="sv-SE"/>
              <a:t> bidrar du till att stärka vårt påverkansarbete för att akademisk utbildning ska löna sig genom bra villkor på jobbet, bra lön och att arbetsgivaren ska hantera anställning av akademiker som den investering det är.</a:t>
            </a:r>
            <a:endParaRPr lang="sv-SE">
              <a:cs typeface="Calibri"/>
            </a:endParaRPr>
          </a:p>
          <a:p>
            <a:endParaRPr lang="sv-SE">
              <a:cs typeface="Calibri"/>
            </a:endParaRPr>
          </a:p>
          <a:p>
            <a:r>
              <a:rPr lang="sv-SE" b="1"/>
              <a:t>Mot arbetsgivare:</a:t>
            </a:r>
            <a:r>
              <a:rPr lang="sv-SE"/>
              <a:t> Förhandlingar och kollektivavtal</a:t>
            </a:r>
            <a:br>
              <a:rPr lang="sv-SE">
                <a:cs typeface="+mn-lt"/>
              </a:rPr>
            </a:br>
            <a:endParaRPr lang="sv-SE"/>
          </a:p>
          <a:p>
            <a:r>
              <a:rPr lang="sv-SE" b="1"/>
              <a:t>Individuellt:</a:t>
            </a:r>
            <a:r>
              <a:rPr lang="sv-SE"/>
              <a:t> Genom service och förmåner i ditt medlemskap i </a:t>
            </a:r>
            <a:r>
              <a:rPr lang="sv-SE" err="1"/>
              <a:t>Saco-förbundet</a:t>
            </a:r>
            <a:r>
              <a:rPr lang="sv-SE"/>
              <a:t> och Akademikerföreningen. Representerar.</a:t>
            </a: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10</a:t>
            </a:fld>
            <a:endParaRPr lang="sv-SE"/>
          </a:p>
        </p:txBody>
      </p:sp>
    </p:spTree>
    <p:extLst>
      <p:ext uri="{BB962C8B-B14F-4D97-AF65-F5344CB8AC3E}">
        <p14:creationId xmlns:p14="http://schemas.microsoft.com/office/powerpoint/2010/main" val="173756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visa på exempel på de olika förmåner som finns och som samtliga </a:t>
            </a:r>
            <a:r>
              <a:rPr lang="sv-SE" err="1"/>
              <a:t>saco-förbund</a:t>
            </a:r>
            <a:r>
              <a:rPr lang="sv-SE"/>
              <a:t> erbjuder sina medlemmar. </a:t>
            </a:r>
            <a:endParaRPr lang="sv-SE">
              <a:cs typeface="Calibri"/>
            </a:endParaRPr>
          </a:p>
          <a:p>
            <a:endParaRPr lang="sv-SE"/>
          </a:p>
          <a:p>
            <a:r>
              <a:rPr lang="sv-SE"/>
              <a:t>Du ska: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b="1" i="1">
              <a:cs typeface="Calibri"/>
            </a:endParaRPr>
          </a:p>
          <a:p>
            <a:r>
              <a:rPr lang="sv-SE" b="1" i="1">
                <a:cs typeface="Calibri"/>
              </a:rPr>
              <a:t>Här är några exempel på förmåner som är kopplat direkt till ditt medlemskap i ditt </a:t>
            </a:r>
            <a:r>
              <a:rPr lang="sv-SE" b="1" i="1" err="1">
                <a:cs typeface="Calibri"/>
              </a:rPr>
              <a:t>sacoförbund</a:t>
            </a:r>
            <a:r>
              <a:rPr lang="sv-SE" b="1" i="1">
                <a:cs typeface="Calibri"/>
              </a:rPr>
              <a:t> oavsett var du arbetar. </a:t>
            </a:r>
            <a:r>
              <a:rPr lang="sv-SE"/>
              <a:t>Besök ditt </a:t>
            </a:r>
            <a:r>
              <a:rPr lang="sv-SE" err="1"/>
              <a:t>saco-förbunds</a:t>
            </a:r>
            <a:r>
              <a:rPr lang="sv-SE"/>
              <a:t> hemsida för fler och specifika förmåner.</a:t>
            </a:r>
            <a:endParaRPr lang="sv-SE" b="1" i="1"/>
          </a:p>
          <a:p>
            <a:endParaRPr lang="sv-SE" b="1" i="1"/>
          </a:p>
          <a:p>
            <a:endParaRPr lang="sv-SE" b="1" i="1">
              <a:cs typeface="Calibri"/>
            </a:endParaRPr>
          </a:p>
          <a:p>
            <a:r>
              <a:rPr lang="sv-SE" b="1"/>
              <a:t>Juridisk hjälp: </a:t>
            </a:r>
            <a:endParaRPr lang="sv-SE" b="1">
              <a:cs typeface="+mn-lt"/>
            </a:endParaRPr>
          </a:p>
          <a:p>
            <a:r>
              <a:rPr lang="sv-SE">
                <a:cs typeface="+mn-lt"/>
              </a:rPr>
              <a:t>Det kan kosta </a:t>
            </a:r>
            <a:r>
              <a:rPr lang="sv-SE" i="1"/>
              <a:t> flera hundra tusen kronor att driva </a:t>
            </a:r>
            <a:endParaRPr lang="en-US"/>
          </a:p>
          <a:p>
            <a:r>
              <a:rPr lang="sv-SE" i="1"/>
              <a:t>ett ärende i domstol om ex. ej sakligt grundad uppsägning.</a:t>
            </a:r>
            <a:endParaRPr lang="sv-SE" i="1">
              <a:cs typeface="+mn-lt"/>
            </a:endParaRPr>
          </a:p>
          <a:p>
            <a:r>
              <a:rPr lang="sv-SE" sz="1200" i="1"/>
              <a:t>För många finns därför inte de ekonomiska möjligheterna att få</a:t>
            </a:r>
            <a:r>
              <a:rPr lang="sv-SE" i="1"/>
              <a:t> </a:t>
            </a:r>
            <a:endParaRPr lang="sv-SE" sz="1200" b="1" i="1">
              <a:cs typeface="Calibri" panose="020F0502020204030204"/>
            </a:endParaRPr>
          </a:p>
          <a:p>
            <a:r>
              <a:rPr lang="sv-SE" sz="1200" i="1"/>
              <a:t>sin sak prövad om man inte är medlem.</a:t>
            </a:r>
            <a:r>
              <a:rPr lang="sv-SE" i="1"/>
              <a:t> </a:t>
            </a:r>
            <a:br>
              <a:rPr lang="sv-SE">
                <a:cs typeface="+mn-lt"/>
              </a:rPr>
            </a:br>
            <a:endParaRPr lang="sv-SE">
              <a:cs typeface="Calibri" panose="020F0502020204030204"/>
            </a:endParaRPr>
          </a:p>
          <a:p>
            <a:endParaRPr lang="sv-SE"/>
          </a:p>
          <a:p>
            <a:r>
              <a:rPr lang="sv-SE" b="1"/>
              <a:t>Inkomstförsäkring: </a:t>
            </a:r>
            <a:endParaRPr lang="sv-SE" b="1">
              <a:cs typeface="Calibri"/>
            </a:endParaRPr>
          </a:p>
          <a:p>
            <a:r>
              <a:rPr lang="sv-SE" sz="1200" i="1"/>
              <a:t>När din lön ökar, ökar ofta utgifterna.</a:t>
            </a:r>
            <a:r>
              <a:rPr lang="sv-SE" i="1"/>
              <a:t> </a:t>
            </a:r>
            <a:r>
              <a:rPr lang="sv-SE" sz="1200" i="1"/>
              <a:t> </a:t>
            </a:r>
            <a:br>
              <a:rPr lang="sv-SE" sz="1200" i="1">
                <a:cs typeface="+mn-lt"/>
              </a:rPr>
            </a:br>
            <a:r>
              <a:rPr lang="sv-SE" sz="1200" i="1"/>
              <a:t>Det är ju tråkigt då att behöva ta från </a:t>
            </a:r>
            <a:br>
              <a:rPr lang="sv-SE" i="1">
                <a:cs typeface="+mn-lt"/>
              </a:rPr>
            </a:br>
            <a:r>
              <a:rPr lang="sv-SE" i="1"/>
              <a:t>besparingarna bara</a:t>
            </a:r>
            <a:r>
              <a:rPr lang="sv-SE" sz="1200" i="1"/>
              <a:t> för att man hamnar mellan </a:t>
            </a:r>
            <a:br>
              <a:rPr lang="sv-SE" sz="1200" i="1">
                <a:cs typeface="+mn-lt"/>
              </a:rPr>
            </a:br>
            <a:r>
              <a:rPr lang="sv-SE" sz="1200" i="1"/>
              <a:t>arbeten några månader</a:t>
            </a:r>
            <a:r>
              <a:rPr lang="sv-SE" i="1"/>
              <a:t>.</a:t>
            </a:r>
            <a:endParaRPr lang="sv-SE" sz="1200" i="1">
              <a:cs typeface="Calibri"/>
            </a:endParaRPr>
          </a:p>
          <a:p>
            <a:endParaRPr lang="sv-SE" sz="1200" i="1"/>
          </a:p>
          <a:p>
            <a:r>
              <a:rPr lang="sv-SE" sz="1200" b="1" i="1"/>
              <a:t>Lönestatistik:</a:t>
            </a:r>
            <a:endParaRPr lang="sv-SE" sz="1200" b="1" i="1">
              <a:cs typeface="Calibri"/>
            </a:endParaRPr>
          </a:p>
          <a:p>
            <a:r>
              <a:rPr lang="sv-SE" sz="1200" i="1"/>
              <a:t>Med hårda siffror i ryggen blir du </a:t>
            </a:r>
            <a:br>
              <a:rPr lang="sv-SE" sz="1200" i="1">
                <a:cs typeface="+mn-lt"/>
              </a:rPr>
            </a:br>
            <a:r>
              <a:rPr lang="sv-SE" sz="1200" i="1"/>
              <a:t>tryggare i lönesamtalet och löneförhandlingen </a:t>
            </a:r>
            <a:br>
              <a:rPr lang="sv-SE" sz="1200" i="1">
                <a:cs typeface="+mn-lt"/>
              </a:rPr>
            </a:br>
            <a:r>
              <a:rPr lang="sv-SE" sz="1200" i="1"/>
              <a:t>och får konkreta argument genom att kunna </a:t>
            </a:r>
            <a:br>
              <a:rPr lang="sv-SE" sz="1200" i="1">
                <a:cs typeface="+mn-lt"/>
              </a:rPr>
            </a:br>
            <a:r>
              <a:rPr lang="sv-SE" sz="1200" i="1"/>
              <a:t>hänvisa till relevant och bra statistik</a:t>
            </a:r>
            <a:r>
              <a:rPr lang="sv-SE" i="1"/>
              <a:t>.</a:t>
            </a:r>
            <a:endParaRPr lang="sv-SE" sz="1200" i="1">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11</a:t>
            </a:fld>
            <a:endParaRPr lang="sv-SE"/>
          </a:p>
        </p:txBody>
      </p:sp>
    </p:spTree>
    <p:extLst>
      <p:ext uri="{BB962C8B-B14F-4D97-AF65-F5344CB8AC3E}">
        <p14:creationId xmlns:p14="http://schemas.microsoft.com/office/powerpoint/2010/main" val="1412352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välkomna och uppmana de nyanställda/åhörarna att agera och bli medlemmar.</a:t>
            </a:r>
            <a:endParaRPr lang="sv-SE">
              <a:cs typeface="Calibri"/>
            </a:endParaRPr>
          </a:p>
          <a:p>
            <a:endParaRPr lang="sv-SE"/>
          </a:p>
          <a:p>
            <a:r>
              <a:rPr lang="sv-SE"/>
              <a:t>Du ska: </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endParaRPr lang="sv-SE"/>
          </a:p>
          <a:p>
            <a:r>
              <a:rPr lang="sv-SE"/>
              <a:t>Vänta inte med att bli medlem. Du måste vart medlem i ett antal månader innan du kan nyttja exempelvis juridisk hjälp och inkomstförsäkring. Går du med när du behöver hjälpen är det för sent. Så passa på att bli medlem idag är mitt råd till er.</a:t>
            </a: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12</a:t>
            </a:fld>
            <a:endParaRPr lang="sv-SE"/>
          </a:p>
        </p:txBody>
      </p:sp>
    </p:spTree>
    <p:extLst>
      <p:ext uri="{BB962C8B-B14F-4D97-AF65-F5344CB8AC3E}">
        <p14:creationId xmlns:p14="http://schemas.microsoft.com/office/powerpoint/2010/main" val="2665590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ge kontaktuppgifter till er i föreningen för att de ska veta vart de ska vända sig med frågor.</a:t>
            </a:r>
            <a:endParaRPr lang="sv-SE">
              <a:cs typeface="Calibri"/>
            </a:endParaRPr>
          </a:p>
          <a:p>
            <a:r>
              <a:rPr lang="sv-SE"/>
              <a:t>Du ska: Fyll i och lägg gärna in bilder på er i styrelsen.</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r>
              <a:rPr lang="sv-SE"/>
              <a:t>Berätta hur de kan nå er, visa bilder på de som inte är där och berätta vart ni finns och när/hur de kan träffa er.</a:t>
            </a: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13</a:t>
            </a:fld>
            <a:endParaRPr lang="sv-SE"/>
          </a:p>
        </p:txBody>
      </p:sp>
    </p:spTree>
    <p:extLst>
      <p:ext uri="{BB962C8B-B14F-4D97-AF65-F5344CB8AC3E}">
        <p14:creationId xmlns:p14="http://schemas.microsoft.com/office/powerpoint/2010/main" val="1820240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b="1"/>
              <a:t>Syfte</a:t>
            </a:r>
            <a:r>
              <a:rPr lang="sv-SE"/>
              <a:t>: Skapa en förståelse för vem du/ni är och vilka ni representerar.</a:t>
            </a:r>
          </a:p>
          <a:p>
            <a:r>
              <a:rPr lang="sv-SE" b="1"/>
              <a:t>Du ska</a:t>
            </a:r>
            <a:r>
              <a:rPr lang="sv-SE"/>
              <a:t>: Fyll i kontaktuppgifter till styrelsen, och komplettera gärna med bilder på de som sitter i styrelsen.</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p>
          <a:p>
            <a:r>
              <a:rPr lang="sv-SE"/>
              <a:t>Presentera dig/er och berätta att du/ni genom </a:t>
            </a:r>
          </a:p>
        </p:txBody>
      </p:sp>
      <p:sp>
        <p:nvSpPr>
          <p:cNvPr id="4" name="Platshållare för bildnummer 3"/>
          <p:cNvSpPr>
            <a:spLocks noGrp="1"/>
          </p:cNvSpPr>
          <p:nvPr>
            <p:ph type="sldNum" sz="quarter" idx="5"/>
          </p:nvPr>
        </p:nvSpPr>
        <p:spPr/>
        <p:txBody>
          <a:bodyPr/>
          <a:lstStyle/>
          <a:p>
            <a:fld id="{0A38D8D5-F4EE-EC4B-8E62-43EEE238FDBC}" type="slidenum">
              <a:rPr lang="sv-SE" smtClean="0"/>
              <a:t>2</a:t>
            </a:fld>
            <a:endParaRPr lang="sv-SE"/>
          </a:p>
        </p:txBody>
      </p:sp>
    </p:spTree>
    <p:extLst>
      <p:ext uri="{BB962C8B-B14F-4D97-AF65-F5344CB8AC3E}">
        <p14:creationId xmlns:p14="http://schemas.microsoft.com/office/powerpoint/2010/main" val="252203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b="1" i="0">
                <a:cs typeface="Calibri"/>
              </a:rPr>
              <a:t>Syfte</a:t>
            </a:r>
            <a:r>
              <a:rPr lang="sv-SE" b="0" i="0">
                <a:cs typeface="Calibri"/>
              </a:rPr>
              <a:t>: Kortfattat presentera det arbete som ni i styrelsen gör lokalt på företaget. Både med perspektivet ”aktuellt just nu” och ”detta är alltid aktuellt”. Detta ska visa på det värde som det fackliga arbete som ni utför har för medlemmarna.</a:t>
            </a:r>
          </a:p>
          <a:p>
            <a:r>
              <a:rPr lang="sv-SE" b="1" i="0">
                <a:cs typeface="Calibri"/>
              </a:rPr>
              <a:t>Du ska</a:t>
            </a:r>
            <a:r>
              <a:rPr lang="sv-SE" b="0" i="0">
                <a:cs typeface="Calibri"/>
              </a:rPr>
              <a:t>: Fyll i 1-3 viktiga/aktiva lokala frågor. Om ni har fler än 3 frågor, försök att begränsa till tre som du skriver ner och resterande kan du nämna muntligt. </a:t>
            </a:r>
            <a:r>
              <a:rPr lang="sv-SE">
                <a:cs typeface="Calibri"/>
              </a:rPr>
              <a:t>Utgå naturligtvis från vad era medlemmar tycker är viktigt och hur dessa frågor påverkar dem.</a:t>
            </a:r>
            <a:endParaRPr lang="sv-SE" b="0" i="0">
              <a:cs typeface="Calibri"/>
            </a:endParaRPr>
          </a:p>
          <a:p>
            <a:endParaRPr lang="sv-SE" b="0" i="0">
              <a:cs typeface="Calibri"/>
            </a:endParaRPr>
          </a:p>
          <a:p>
            <a:r>
              <a:rPr lang="en-US">
                <a:cs typeface="Calibri"/>
              </a:rPr>
              <a:t>&lt;-- </a:t>
            </a:r>
            <a:r>
              <a:rPr lang="en-US" err="1">
                <a:cs typeface="Calibri"/>
              </a:rPr>
              <a:t>Talmanus</a:t>
            </a:r>
            <a:r>
              <a:rPr lang="en-US">
                <a:cs typeface="Calibri"/>
              </a:rPr>
              <a:t> --&gt;</a:t>
            </a:r>
            <a:endParaRPr lang="sv-SE" b="0" i="0">
              <a:cs typeface="Calibri"/>
            </a:endParaRPr>
          </a:p>
          <a:p>
            <a:r>
              <a:rPr lang="sv-SE" b="0" i="0">
                <a:cs typeface="Calibri"/>
              </a:rPr>
              <a:t>Vill du </a:t>
            </a:r>
            <a:r>
              <a:rPr lang="sv-SE">
                <a:cs typeface="Calibri"/>
              </a:rPr>
              <a:t>ha coachning i utformningen av </a:t>
            </a:r>
            <a:r>
              <a:rPr lang="sv-SE" b="0" i="0" err="1">
                <a:cs typeface="Calibri"/>
              </a:rPr>
              <a:t>talmanus</a:t>
            </a:r>
            <a:r>
              <a:rPr lang="sv-SE" b="0" i="0">
                <a:cs typeface="Calibri"/>
              </a:rPr>
              <a:t> kan du kontakta oss på </a:t>
            </a:r>
            <a:r>
              <a:rPr lang="sv-SE" b="0" i="0" err="1">
                <a:cs typeface="Calibri"/>
              </a:rPr>
              <a:t>anna.klaesson@sverigesingenjorer.se</a:t>
            </a:r>
            <a:r>
              <a:rPr lang="sv-SE">
                <a:cs typeface="Calibri"/>
              </a:rPr>
              <a:t>  eller </a:t>
            </a:r>
            <a:r>
              <a:rPr lang="sv-SE" err="1">
                <a:cs typeface="Calibri"/>
              </a:rPr>
              <a:t>daniel.jarblad@sverigesingenjorer.se</a:t>
            </a:r>
            <a:r>
              <a:rPr lang="sv-SE">
                <a:cs typeface="Calibri"/>
              </a:rPr>
              <a:t>. </a:t>
            </a:r>
            <a:endParaRPr lang="sv-SE" b="0" i="0">
              <a:cs typeface="Calibri"/>
            </a:endParaRPr>
          </a:p>
          <a:p>
            <a:endParaRPr lang="sv-SE" b="0" i="0">
              <a:cs typeface="Calibri"/>
            </a:endParaRPr>
          </a:p>
          <a:p>
            <a:r>
              <a:rPr lang="sv-SE">
                <a:cs typeface="Calibri"/>
              </a:rPr>
              <a:t>Gärna dessa formuleringar för att synliggöra värdet av erat arbete:</a:t>
            </a:r>
          </a:p>
          <a:p>
            <a:r>
              <a:rPr lang="sv-SE">
                <a:cs typeface="Calibri"/>
              </a:rPr>
              <a:t>"För dig innebär det att.."</a:t>
            </a:r>
            <a:br>
              <a:rPr lang="sv-SE">
                <a:cs typeface="+mn-lt"/>
              </a:rPr>
            </a:br>
            <a:r>
              <a:rPr lang="sv-SE">
                <a:cs typeface="Calibri"/>
              </a:rPr>
              <a:t>"Det har gett oss mer/större/bättre..."</a:t>
            </a:r>
          </a:p>
          <a:p>
            <a:endParaRPr lang="sv-SE">
              <a:cs typeface="Calibri"/>
            </a:endParaRPr>
          </a:p>
          <a:p>
            <a:r>
              <a:rPr lang="sv-SE">
                <a:cs typeface="Calibri"/>
              </a:rPr>
              <a:t>Exempelvis: "Vi har MBL-förhandlingar om X med </a:t>
            </a:r>
            <a:r>
              <a:rPr lang="sv-SE" err="1">
                <a:cs typeface="Calibri"/>
              </a:rPr>
              <a:t>Frötaget</a:t>
            </a:r>
            <a:r>
              <a:rPr lang="sv-SE">
                <a:cs typeface="Calibri"/>
              </a:rPr>
              <a:t> i fråga Y just nu, där vi driver att få mer Z, för dig innebär det att..."</a:t>
            </a:r>
          </a:p>
          <a:p>
            <a:endParaRPr lang="sv-SE"/>
          </a:p>
        </p:txBody>
      </p:sp>
      <p:sp>
        <p:nvSpPr>
          <p:cNvPr id="4" name="Platshållare för bildnummer 3"/>
          <p:cNvSpPr>
            <a:spLocks noGrp="1"/>
          </p:cNvSpPr>
          <p:nvPr>
            <p:ph type="sldNum" sz="quarter" idx="5"/>
          </p:nvPr>
        </p:nvSpPr>
        <p:spPr/>
        <p:txBody>
          <a:bodyPr/>
          <a:lstStyle/>
          <a:p>
            <a:fld id="{0A38D8D5-F4EE-EC4B-8E62-43EEE238FDBC}" type="slidenum">
              <a:rPr lang="sv-SE" smtClean="0"/>
              <a:t>3</a:t>
            </a:fld>
            <a:endParaRPr lang="sv-SE"/>
          </a:p>
        </p:txBody>
      </p:sp>
    </p:spTree>
    <p:extLst>
      <p:ext uri="{BB962C8B-B14F-4D97-AF65-F5344CB8AC3E}">
        <p14:creationId xmlns:p14="http://schemas.microsoft.com/office/powerpoint/2010/main" val="83875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förmedla att om man har en högskole-/universitetsutbildning kan man (ska man) vara medlem i ett </a:t>
            </a:r>
            <a:r>
              <a:rPr lang="sv-SE" err="1"/>
              <a:t>saco-förbund</a:t>
            </a:r>
            <a:r>
              <a:rPr lang="sv-SE"/>
              <a:t>.  Det är bättra att fler än de som får vara medlemmar ansöker än att folk som kan vara medlemmar inte tror de är välkomna.</a:t>
            </a:r>
            <a:endParaRPr lang="sv-SE">
              <a:cs typeface="Calibri"/>
            </a:endParaRPr>
          </a:p>
          <a:p>
            <a:endParaRPr lang="sv-SE"/>
          </a:p>
          <a:p>
            <a:r>
              <a:rPr lang="sv-SE"/>
              <a:t>Du ska: </a:t>
            </a:r>
            <a:endParaRPr lang="sv-SE">
              <a:cs typeface="Calibri" panose="020F0502020204030204"/>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cs typeface="Calibri"/>
            </a:endParaRPr>
          </a:p>
          <a:p>
            <a:r>
              <a:rPr lang="sv-SE"/>
              <a:t>Alla som har minst 3 års akademiska studier med sig kan bli medlem i ett </a:t>
            </a:r>
            <a:r>
              <a:rPr lang="sv-SE" err="1"/>
              <a:t>saco-förbund</a:t>
            </a:r>
            <a:r>
              <a:rPr lang="sv-SE"/>
              <a:t> och därmed i akademikerföreningen. Här är bara några exempel på vilka som kan bli medlemmar i ett </a:t>
            </a:r>
            <a:r>
              <a:rPr lang="sv-SE" err="1"/>
              <a:t>saco-förbund</a:t>
            </a:r>
            <a:r>
              <a:rPr lang="sv-SE"/>
              <a:t> och akademikerförening.</a:t>
            </a:r>
            <a:endParaRPr lang="sv-SE">
              <a:cs typeface="Calibri" panose="020F0502020204030204"/>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4</a:t>
            </a:fld>
            <a:endParaRPr lang="sv-SE"/>
          </a:p>
        </p:txBody>
      </p:sp>
    </p:spTree>
    <p:extLst>
      <p:ext uri="{BB962C8B-B14F-4D97-AF65-F5344CB8AC3E}">
        <p14:creationId xmlns:p14="http://schemas.microsoft.com/office/powerpoint/2010/main" val="3277889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förklara hur de som kan bli medlemmar hittar till rätt </a:t>
            </a:r>
            <a:r>
              <a:rPr lang="sv-SE" err="1"/>
              <a:t>saco-förbund</a:t>
            </a:r>
            <a:r>
              <a:rPr lang="sv-SE"/>
              <a:t> för dem. Du ska: </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r>
              <a:rPr lang="sv-SE"/>
              <a:t>Man blir medlem i Akademikerföreningen på arbetsplatsen genom att bli medlem i ett </a:t>
            </a:r>
            <a:r>
              <a:rPr lang="sv-SE" err="1"/>
              <a:t>Saco-förbund</a:t>
            </a:r>
            <a:r>
              <a:rPr lang="sv-SE"/>
              <a:t>. Är du osäker på vilket som är rätt för dig – besök </a:t>
            </a:r>
            <a:r>
              <a:rPr lang="sv-SE">
                <a:hlinkClick r:id="rId3"/>
              </a:rPr>
              <a:t>saco.se/karriar/hitta-ditt-sacoforbund/</a:t>
            </a:r>
            <a:r>
              <a:rPr lang="sv-SE"/>
              <a:t>  eller prata med oss så kan vi hjälpa dig.</a:t>
            </a:r>
            <a:endParaRPr lang="sv-SE">
              <a:cs typeface="Calibri"/>
            </a:endParaRPr>
          </a:p>
          <a:p>
            <a:endParaRPr lang="sv-SE"/>
          </a:p>
        </p:txBody>
      </p:sp>
      <p:sp>
        <p:nvSpPr>
          <p:cNvPr id="4" name="Platshållare för bildnummer 3"/>
          <p:cNvSpPr>
            <a:spLocks noGrp="1"/>
          </p:cNvSpPr>
          <p:nvPr>
            <p:ph type="sldNum" sz="quarter" idx="5"/>
          </p:nvPr>
        </p:nvSpPr>
        <p:spPr/>
        <p:txBody>
          <a:bodyPr/>
          <a:lstStyle/>
          <a:p>
            <a:fld id="{0A38D8D5-F4EE-EC4B-8E62-43EEE238FDBC}" type="slidenum">
              <a:rPr lang="sv-SE" smtClean="0"/>
              <a:t>5</a:t>
            </a:fld>
            <a:endParaRPr lang="sv-SE"/>
          </a:p>
        </p:txBody>
      </p:sp>
    </p:spTree>
    <p:extLst>
      <p:ext uri="{BB962C8B-B14F-4D97-AF65-F5344CB8AC3E}">
        <p14:creationId xmlns:p14="http://schemas.microsoft.com/office/powerpoint/2010/main" val="1494992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förklara hur den svenska modellen fungerar</a:t>
            </a:r>
            <a:endParaRPr lang="sv-SE">
              <a:cs typeface="Calibri"/>
            </a:endParaRPr>
          </a:p>
          <a:p>
            <a:r>
              <a:rPr lang="sv-SE"/>
              <a:t>Du ska: Använd denna bild i den mån du anser att det finns behov av att förklara detta.</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en-US">
              <a:cs typeface="Calibri"/>
            </a:endParaRPr>
          </a:p>
          <a:p>
            <a:pPr>
              <a:defRPr/>
            </a:pPr>
            <a:r>
              <a:rPr lang="en-US" err="1">
                <a:cs typeface="Calibri"/>
              </a:rPr>
              <a:t>Berätta</a:t>
            </a:r>
            <a:r>
              <a:rPr lang="en-US">
                <a:cs typeface="Calibri"/>
              </a:rPr>
              <a:t> </a:t>
            </a:r>
            <a:r>
              <a:rPr lang="en-US" err="1">
                <a:cs typeface="Calibri"/>
              </a:rPr>
              <a:t>utifrån</a:t>
            </a:r>
            <a:r>
              <a:rPr lang="en-US">
                <a:cs typeface="Calibri"/>
              </a:rPr>
              <a:t> </a:t>
            </a:r>
            <a:r>
              <a:rPr lang="en-US" err="1">
                <a:cs typeface="Calibri"/>
              </a:rPr>
              <a:t>åhörarnas</a:t>
            </a:r>
            <a:r>
              <a:rPr lang="en-US">
                <a:cs typeface="Calibri"/>
              </a:rPr>
              <a:t>  </a:t>
            </a:r>
            <a:r>
              <a:rPr lang="en-US" err="1">
                <a:cs typeface="Calibri"/>
              </a:rPr>
              <a:t>förförståelse</a:t>
            </a:r>
            <a:r>
              <a:rPr lang="en-US">
                <a:cs typeface="Calibri"/>
              </a:rPr>
              <a:t> om den </a:t>
            </a:r>
            <a:r>
              <a:rPr lang="en-US" err="1">
                <a:cs typeface="Calibri"/>
              </a:rPr>
              <a:t>svenska</a:t>
            </a:r>
            <a:r>
              <a:rPr lang="en-US">
                <a:cs typeface="Calibri"/>
              </a:rPr>
              <a:t> </a:t>
            </a:r>
            <a:r>
              <a:rPr lang="en-US" err="1">
                <a:cs typeface="Calibri"/>
              </a:rPr>
              <a:t>modellen</a:t>
            </a:r>
            <a:r>
              <a:rPr lang="en-US">
                <a:cs typeface="Calibri"/>
              </a:rPr>
              <a:t> </a:t>
            </a:r>
            <a:r>
              <a:rPr lang="en-US" err="1">
                <a:cs typeface="Calibri"/>
              </a:rPr>
              <a:t>och</a:t>
            </a:r>
            <a:r>
              <a:rPr lang="en-US">
                <a:cs typeface="Calibri"/>
              </a:rPr>
              <a:t> </a:t>
            </a:r>
            <a:r>
              <a:rPr lang="en-US" err="1">
                <a:cs typeface="Calibri"/>
              </a:rPr>
              <a:t>fördelarna</a:t>
            </a:r>
            <a:r>
              <a:rPr lang="en-US">
                <a:cs typeface="Calibri"/>
              </a:rPr>
              <a:t> med </a:t>
            </a:r>
            <a:r>
              <a:rPr lang="en-US" err="1">
                <a:cs typeface="Calibri"/>
              </a:rPr>
              <a:t>denna</a:t>
            </a:r>
            <a:r>
              <a:rPr lang="en-US">
                <a:cs typeface="Calibri"/>
              </a:rPr>
              <a:t> </a:t>
            </a:r>
            <a:r>
              <a:rPr lang="en-US" err="1">
                <a:cs typeface="Calibri"/>
              </a:rPr>
              <a:t>modell</a:t>
            </a:r>
            <a:r>
              <a:rPr lang="en-US">
                <a:cs typeface="Calibri"/>
              </a:rPr>
              <a:t>, </a:t>
            </a:r>
            <a:r>
              <a:rPr lang="en-US" err="1">
                <a:cs typeface="Calibri"/>
              </a:rPr>
              <a:t>avseende</a:t>
            </a:r>
            <a:r>
              <a:rPr lang="en-US">
                <a:cs typeface="Calibri"/>
              </a:rPr>
              <a:t> ex. </a:t>
            </a:r>
            <a:r>
              <a:rPr lang="en-US" err="1">
                <a:cs typeface="Calibri"/>
              </a:rPr>
              <a:t>Fackföreningars</a:t>
            </a:r>
            <a:r>
              <a:rPr lang="en-US">
                <a:cs typeface="Calibri"/>
              </a:rPr>
              <a:t> </a:t>
            </a:r>
            <a:r>
              <a:rPr lang="en-US" err="1">
                <a:cs typeface="Calibri"/>
              </a:rPr>
              <a:t>oberoende</a:t>
            </a:r>
            <a:r>
              <a:rPr lang="en-US">
                <a:cs typeface="Calibri"/>
              </a:rPr>
              <a:t>, </a:t>
            </a:r>
            <a:r>
              <a:rPr lang="en-US" err="1">
                <a:cs typeface="Calibri"/>
              </a:rPr>
              <a:t>litet</a:t>
            </a:r>
            <a:r>
              <a:rPr lang="en-US">
                <a:cs typeface="Calibri"/>
              </a:rPr>
              <a:t> </a:t>
            </a:r>
            <a:r>
              <a:rPr lang="en-US" err="1">
                <a:cs typeface="Calibri"/>
              </a:rPr>
              <a:t>antal</a:t>
            </a:r>
            <a:r>
              <a:rPr lang="en-US">
                <a:cs typeface="Calibri"/>
              </a:rPr>
              <a:t> </a:t>
            </a:r>
            <a:r>
              <a:rPr lang="en-US" err="1">
                <a:cs typeface="Calibri"/>
              </a:rPr>
              <a:t>konflikter</a:t>
            </a:r>
            <a:r>
              <a:rPr lang="en-US">
                <a:cs typeface="Calibri"/>
              </a:rPr>
              <a:t> </a:t>
            </a:r>
            <a:r>
              <a:rPr lang="en-US" err="1">
                <a:cs typeface="Calibri"/>
              </a:rPr>
              <a:t>och</a:t>
            </a:r>
            <a:r>
              <a:rPr lang="en-US">
                <a:cs typeface="Calibri"/>
              </a:rPr>
              <a:t> </a:t>
            </a:r>
            <a:r>
              <a:rPr lang="en-US" err="1">
                <a:cs typeface="Calibri"/>
              </a:rPr>
              <a:t>flexibilitet</a:t>
            </a:r>
            <a:r>
              <a:rPr lang="en-US">
                <a:cs typeface="Calibri"/>
              </a:rPr>
              <a:t> med </a:t>
            </a:r>
            <a:r>
              <a:rPr lang="en-US" err="1">
                <a:cs typeface="Calibri"/>
              </a:rPr>
              <a:t>mera</a:t>
            </a:r>
            <a:r>
              <a:rPr lang="en-US">
                <a:cs typeface="Calibri"/>
              </a:rPr>
              <a:t>.</a:t>
            </a:r>
          </a:p>
          <a:p>
            <a:pPr>
              <a:defRPr/>
            </a:pP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6</a:t>
            </a:fld>
            <a:endParaRPr lang="sv-SE"/>
          </a:p>
        </p:txBody>
      </p:sp>
    </p:spTree>
    <p:extLst>
      <p:ext uri="{BB962C8B-B14F-4D97-AF65-F5344CB8AC3E}">
        <p14:creationId xmlns:p14="http://schemas.microsoft.com/office/powerpoint/2010/main" val="1923521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Förklara hur relationen mellan akademikerföreningen och medlemmarna i de olika </a:t>
            </a:r>
            <a:r>
              <a:rPr lang="sv-SE" err="1"/>
              <a:t>sacoförbunden</a:t>
            </a:r>
            <a:r>
              <a:rPr lang="sv-SE"/>
              <a:t>, samt i förhållande till arbetsgivare och andra lokalföreningar på företaget ser ut.</a:t>
            </a:r>
            <a:endParaRPr lang="sv-SE">
              <a:cs typeface="Calibri"/>
            </a:endParaRPr>
          </a:p>
          <a:p>
            <a:endParaRPr lang="sv-SE"/>
          </a:p>
          <a:p>
            <a:r>
              <a:rPr lang="sv-SE"/>
              <a:t>Du ska: Fylla i och anpassa hur hela den fackliga organisationen ser ut på arbetsplatsen. Alltså ven ta med andra föreningar/klubbar som finns hos arbetsgivaren.</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r>
              <a:rPr lang="sv-SE"/>
              <a:t>Ev. finns fler lokalföreningar än akademikerföreningen på företaget. Denna bild visar hur medlemmar i de olika förbunden i Saco samlas i Akademikerföreningen som finns lokalt på företaget.</a:t>
            </a:r>
            <a:endParaRPr lang="sv-SE">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7</a:t>
            </a:fld>
            <a:endParaRPr lang="sv-SE"/>
          </a:p>
        </p:txBody>
      </p:sp>
    </p:spTree>
    <p:extLst>
      <p:ext uri="{BB962C8B-B14F-4D97-AF65-F5344CB8AC3E}">
        <p14:creationId xmlns:p14="http://schemas.microsoft.com/office/powerpoint/2010/main" val="1016360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Denna bild är till att användas om du vill och anser att den behövs. Den syftar till att förklara relationen mellan lagar, kollektivavtal och anställningsavtal och visar på vikten av kollektivavtal och dess roll där vi som fackförbund har möjlighet att ändra i villkor reglerat i lag.</a:t>
            </a:r>
            <a:endParaRPr lang="sv-SE">
              <a:cs typeface="Calibri"/>
            </a:endParaRPr>
          </a:p>
          <a:p>
            <a:endParaRPr lang="sv-SE"/>
          </a:p>
          <a:p>
            <a:r>
              <a:rPr lang="sv-SE"/>
              <a:t>Du ska: </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rPr>
              <a:t>När det gäller ens </a:t>
            </a:r>
            <a:r>
              <a:rPr lang="sv-SE" sz="1200" kern="1200" baseline="0">
                <a:solidFill>
                  <a:schemeClr val="tx1"/>
                </a:solidFill>
                <a:effectLst/>
              </a:rPr>
              <a:t>rättigheter och förmåner på arbetet </a:t>
            </a:r>
            <a:r>
              <a:rPr lang="sv-SE" sz="1200" kern="1200">
                <a:solidFill>
                  <a:schemeClr val="tx1"/>
                </a:solidFill>
                <a:effectLst/>
              </a:rPr>
              <a:t>regleras</a:t>
            </a:r>
            <a:r>
              <a:rPr lang="sv-SE" sz="1200" kern="1200" baseline="0">
                <a:solidFill>
                  <a:schemeClr val="tx1"/>
                </a:solidFill>
                <a:effectLst/>
              </a:rPr>
              <a:t> vissa saker </a:t>
            </a:r>
            <a:r>
              <a:rPr lang="sv-SE" sz="1200" kern="1200">
                <a:solidFill>
                  <a:schemeClr val="tx1"/>
                </a:solidFill>
                <a:effectLst/>
              </a:rPr>
              <a:t>i </a:t>
            </a:r>
            <a:r>
              <a:rPr lang="sv-SE" sz="1200" b="1" kern="1200">
                <a:solidFill>
                  <a:schemeClr val="tx1"/>
                </a:solidFill>
                <a:effectLst/>
              </a:rPr>
              <a:t>lag.</a:t>
            </a:r>
            <a:r>
              <a:rPr lang="sv-SE" sz="1200" kern="1200">
                <a:solidFill>
                  <a:schemeClr val="tx1"/>
                </a:solidFill>
                <a:effectLst/>
              </a:rPr>
              <a:t> Lagarna gäller</a:t>
            </a:r>
            <a:r>
              <a:rPr lang="sv-SE" sz="1200" kern="1200" baseline="0">
                <a:solidFill>
                  <a:schemeClr val="tx1"/>
                </a:solidFill>
                <a:effectLst/>
              </a:rPr>
              <a:t> alla anställda i Sverige. </a:t>
            </a:r>
            <a:r>
              <a:rPr lang="sv-SE" sz="1200" kern="1200">
                <a:solidFill>
                  <a:schemeClr val="tx1"/>
                </a:solidFill>
                <a:effectLst/>
              </a:rPr>
              <a:t>Det är dock ganska</a:t>
            </a:r>
            <a:r>
              <a:rPr lang="sv-SE" sz="1200" kern="1200" baseline="0">
                <a:solidFill>
                  <a:schemeClr val="tx1"/>
                </a:solidFill>
                <a:effectLst/>
              </a:rPr>
              <a:t> få saker och man kan ofta se dem som miniminivåer. Istället regleras många och bättre förmåner i </a:t>
            </a:r>
            <a:r>
              <a:rPr lang="sv-SE" sz="1200" b="1" kern="1200" baseline="0">
                <a:solidFill>
                  <a:schemeClr val="tx1"/>
                </a:solidFill>
                <a:effectLst/>
              </a:rPr>
              <a:t>kollektivavta</a:t>
            </a:r>
            <a:r>
              <a:rPr lang="sv-SE" sz="1200" kern="1200" baseline="0">
                <a:solidFill>
                  <a:schemeClr val="tx1"/>
                </a:solidFill>
                <a:effectLst/>
              </a:rPr>
              <a:t>l. Det finns kollektivavtal som gäller en hel bransch och så kan det finnas kompletterande kollektivavtal som bara gäller för ett visst företag.</a:t>
            </a:r>
            <a:endParaRPr lang="sv-SE" sz="1200" kern="1200" baseline="0">
              <a:solidFill>
                <a:schemeClr val="tx1"/>
              </a:solidFill>
              <a:effectLs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baseline="0">
                <a:solidFill>
                  <a:schemeClr val="tx1"/>
                </a:solidFill>
                <a:effectLst/>
              </a:rPr>
              <a:t>* Säg något om kollektivavtalet på er arbetsplats.</a:t>
            </a:r>
            <a:endParaRPr lang="sv-SE" sz="1200" kern="1200" baseline="0">
              <a:solidFill>
                <a:schemeClr val="tx1"/>
              </a:solidFill>
              <a:effectLs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a:solidFill>
                <a:schemeClr val="tx1"/>
              </a:solidFill>
              <a:effectLst/>
            </a:endParaRPr>
          </a:p>
          <a:p>
            <a:pPr>
              <a:defRPr/>
            </a:pPr>
            <a:r>
              <a:rPr lang="sv-SE" sz="1200" kern="1200" baseline="0">
                <a:solidFill>
                  <a:schemeClr val="tx1"/>
                </a:solidFill>
                <a:effectLst/>
              </a:rPr>
              <a:t>Dessutom kan du komma överens direkt med din chef i ditt </a:t>
            </a:r>
            <a:r>
              <a:rPr lang="sv-SE" sz="1200" b="1" kern="1200" baseline="0">
                <a:solidFill>
                  <a:schemeClr val="tx1"/>
                </a:solidFill>
                <a:effectLst/>
              </a:rPr>
              <a:t>anställningsavtal </a:t>
            </a:r>
            <a:r>
              <a:rPr lang="sv-SE" sz="1200" kern="1200" baseline="0">
                <a:solidFill>
                  <a:schemeClr val="tx1"/>
                </a:solidFill>
                <a:effectLst/>
              </a:rPr>
              <a:t>om vissa förmåner</a:t>
            </a:r>
            <a:r>
              <a:rPr lang="sv-SE"/>
              <a:t> utöver kollektivavtalets</a:t>
            </a:r>
            <a:r>
              <a:rPr lang="sv-SE" sz="1200" kern="1200" baseline="0">
                <a:solidFill>
                  <a:schemeClr val="tx1"/>
                </a:solidFill>
                <a:effectLst/>
              </a:rPr>
              <a:t>. Grundregeln är att man alltid kan komma överens om bättre villkor men inte sämre än lagen och ev</a:t>
            </a:r>
            <a:r>
              <a:rPr lang="sv-SE"/>
              <a:t>.</a:t>
            </a:r>
            <a:r>
              <a:rPr lang="sv-SE" sz="1200" kern="1200" baseline="0">
                <a:solidFill>
                  <a:schemeClr val="tx1"/>
                </a:solidFill>
                <a:effectLst/>
              </a:rPr>
              <a:t> </a:t>
            </a:r>
            <a:r>
              <a:rPr lang="sv-SE" sz="1200" u="none" kern="1200" baseline="0">
                <a:solidFill>
                  <a:schemeClr val="tx1"/>
                </a:solidFill>
                <a:effectLst/>
              </a:rPr>
              <a:t>kollektivavtal.</a:t>
            </a:r>
            <a:r>
              <a:rPr lang="sv-SE" sz="1200" u="none"/>
              <a:t> Till</a:t>
            </a:r>
            <a:r>
              <a:rPr lang="sv-SE" sz="1200" u="none" baseline="0"/>
              <a:t> exempel säger </a:t>
            </a:r>
            <a:r>
              <a:rPr lang="sv-SE" sz="1200" baseline="0"/>
              <a:t>lagen att alla har rätt till 25 dagars semester men i kollektivavtal kan man ha regler om fler semesterdagar och i det enskilda avtalet kan du avtala om ännu fler.</a:t>
            </a:r>
            <a:endParaRPr lang="sv-SE" sz="1200" baseline="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baseline="0">
              <a:solidFill>
                <a:schemeClr val="tx1"/>
              </a:solidFill>
              <a:effectLst/>
            </a:endParaRPr>
          </a:p>
          <a:p>
            <a:pPr>
              <a:defRPr/>
            </a:pPr>
            <a:r>
              <a:rPr lang="sv-SE" sz="1200" kern="1200" baseline="0">
                <a:solidFill>
                  <a:schemeClr val="tx1"/>
                </a:solidFill>
                <a:effectLst/>
              </a:rPr>
              <a:t>Utöver det kan det på företaget finnas </a:t>
            </a:r>
            <a:r>
              <a:rPr lang="sv-SE" sz="1200" b="1" kern="1200" baseline="0">
                <a:solidFill>
                  <a:schemeClr val="tx1"/>
                </a:solidFill>
                <a:effectLst/>
              </a:rPr>
              <a:t>policys </a:t>
            </a:r>
            <a:r>
              <a:rPr lang="sv-SE" sz="1200" kern="1200" baseline="0">
                <a:solidFill>
                  <a:schemeClr val="tx1"/>
                </a:solidFill>
                <a:effectLst/>
              </a:rPr>
              <a:t>gällande olika frågor och förmåner.</a:t>
            </a:r>
            <a:r>
              <a:rPr lang="sv-SE"/>
              <a:t> </a:t>
            </a:r>
            <a:endParaRPr lang="sv-SE" sz="1200">
              <a:cs typeface="Calibri"/>
            </a:endParaRPr>
          </a:p>
        </p:txBody>
      </p:sp>
      <p:sp>
        <p:nvSpPr>
          <p:cNvPr id="4" name="Platshållare för bildnummer 3"/>
          <p:cNvSpPr>
            <a:spLocks noGrp="1"/>
          </p:cNvSpPr>
          <p:nvPr>
            <p:ph type="sldNum" sz="quarter" idx="5"/>
          </p:nvPr>
        </p:nvSpPr>
        <p:spPr/>
        <p:txBody>
          <a:bodyPr/>
          <a:lstStyle/>
          <a:p>
            <a:fld id="{0A38D8D5-F4EE-EC4B-8E62-43EEE238FDBC}" type="slidenum">
              <a:rPr lang="sv-SE" smtClean="0"/>
              <a:t>8</a:t>
            </a:fld>
            <a:endParaRPr lang="sv-SE"/>
          </a:p>
        </p:txBody>
      </p:sp>
    </p:spTree>
    <p:extLst>
      <p:ext uri="{BB962C8B-B14F-4D97-AF65-F5344CB8AC3E}">
        <p14:creationId xmlns:p14="http://schemas.microsoft.com/office/powerpoint/2010/main" val="4093229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Instruktioner</a:t>
            </a:r>
            <a:r>
              <a:rPr lang="en-US">
                <a:cs typeface="Calibri"/>
              </a:rPr>
              <a:t> till </a:t>
            </a:r>
            <a:r>
              <a:rPr lang="en-US" err="1">
                <a:cs typeface="Calibri"/>
              </a:rPr>
              <a:t>föredragaren</a:t>
            </a:r>
            <a:r>
              <a:rPr lang="en-US">
                <a:cs typeface="Calibri"/>
              </a:rPr>
              <a:t>--&gt;</a:t>
            </a:r>
          </a:p>
          <a:p>
            <a:r>
              <a:rPr lang="sv-SE"/>
              <a:t>Syfte: Att lyfta fram anledningen till varför vi tycker det är viktigt att utbildning lönar sig – dvs. att din investering i utbildning gör dig värdefull för arbetsgivaren.</a:t>
            </a:r>
            <a:endParaRPr lang="sv-SE">
              <a:cs typeface="Calibri"/>
            </a:endParaRPr>
          </a:p>
          <a:p>
            <a:endParaRPr lang="sv-SE"/>
          </a:p>
          <a:p>
            <a:r>
              <a:rPr lang="sv-SE"/>
              <a:t>Du ska: </a:t>
            </a:r>
            <a:endParaRPr lang="sv-SE">
              <a:cs typeface="Calibri"/>
            </a:endParaRP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&lt;-- </a:t>
            </a:r>
            <a:r>
              <a:rPr lang="en-US" err="1">
                <a:cs typeface="Calibri"/>
              </a:rPr>
              <a:t>Talmanus</a:t>
            </a:r>
            <a:r>
              <a:rPr lang="en-US">
                <a:cs typeface="Calibri"/>
              </a:rPr>
              <a:t> --&gt;</a:t>
            </a:r>
            <a:endParaRPr lang="sv-SE" b="0" i="0">
              <a:cs typeface="Calibri"/>
            </a:endParaRPr>
          </a:p>
          <a:p>
            <a:endParaRPr lang="sv-SE"/>
          </a:p>
          <a:p>
            <a:endParaRPr lang="sv-SE"/>
          </a:p>
          <a:p>
            <a:r>
              <a:rPr lang="sv-SE"/>
              <a:t>Tre övergripande viktiga frågor som vi i </a:t>
            </a:r>
            <a:r>
              <a:rPr lang="sv-SE" err="1"/>
              <a:t>saco</a:t>
            </a:r>
            <a:r>
              <a:rPr lang="sv-SE"/>
              <a:t>, </a:t>
            </a:r>
            <a:r>
              <a:rPr lang="sv-SE" err="1"/>
              <a:t>sacoförbunden</a:t>
            </a:r>
            <a:r>
              <a:rPr lang="sv-SE"/>
              <a:t> och akademikerföreningarna jobbar för på olika nivåer.</a:t>
            </a:r>
            <a:endParaRPr lang="sv-SE">
              <a:cs typeface="Calibri"/>
            </a:endParaRPr>
          </a:p>
          <a:p>
            <a:pPr>
              <a:defRPr/>
            </a:pPr>
            <a:endParaRPr lang="en-US">
              <a:cs typeface="Calibri"/>
            </a:endParaRPr>
          </a:p>
          <a:p>
            <a:pPr>
              <a:defRPr/>
            </a:pPr>
            <a:r>
              <a:rPr lang="en-US" err="1">
                <a:cs typeface="Calibri"/>
              </a:rPr>
              <a:t>Utveckla</a:t>
            </a:r>
            <a:r>
              <a:rPr lang="en-US">
                <a:cs typeface="Calibri"/>
              </a:rPr>
              <a:t> </a:t>
            </a:r>
            <a:r>
              <a:rPr lang="en-US" err="1">
                <a:cs typeface="Calibri"/>
              </a:rPr>
              <a:t>gärna</a:t>
            </a:r>
            <a:r>
              <a:rPr lang="en-US">
                <a:cs typeface="Calibri"/>
              </a:rPr>
              <a:t> </a:t>
            </a:r>
            <a:r>
              <a:rPr lang="en-US" err="1">
                <a:cs typeface="Calibri"/>
              </a:rPr>
              <a:t>och</a:t>
            </a:r>
            <a:r>
              <a:rPr lang="en-US">
                <a:cs typeface="Calibri"/>
              </a:rPr>
              <a:t> </a:t>
            </a:r>
            <a:r>
              <a:rPr lang="en-US" err="1">
                <a:cs typeface="Calibri"/>
              </a:rPr>
              <a:t>återkoppla</a:t>
            </a:r>
            <a:r>
              <a:rPr lang="en-US">
                <a:cs typeface="Calibri"/>
              </a:rPr>
              <a:t> till </a:t>
            </a:r>
            <a:r>
              <a:rPr lang="en-US" err="1">
                <a:cs typeface="Calibri"/>
              </a:rPr>
              <a:t>ert</a:t>
            </a:r>
            <a:r>
              <a:rPr lang="en-US">
                <a:cs typeface="Calibri"/>
              </a:rPr>
              <a:t> </a:t>
            </a:r>
            <a:r>
              <a:rPr lang="en-US" err="1">
                <a:cs typeface="Calibri"/>
              </a:rPr>
              <a:t>lokala</a:t>
            </a:r>
            <a:r>
              <a:rPr lang="en-US">
                <a:cs typeface="Calibri"/>
              </a:rPr>
              <a:t> </a:t>
            </a:r>
            <a:r>
              <a:rPr lang="en-US" err="1">
                <a:cs typeface="Calibri"/>
              </a:rPr>
              <a:t>arbete</a:t>
            </a:r>
            <a:r>
              <a:rPr lang="en-US">
                <a:cs typeface="Calibri"/>
              </a:rPr>
              <a:t> </a:t>
            </a:r>
            <a:r>
              <a:rPr lang="en-US" err="1">
                <a:cs typeface="Calibri"/>
              </a:rPr>
              <a:t>på</a:t>
            </a:r>
            <a:r>
              <a:rPr lang="en-US">
                <a:cs typeface="Calibri"/>
              </a:rPr>
              <a:t> </a:t>
            </a:r>
            <a:r>
              <a:rPr lang="en-US" err="1">
                <a:cs typeface="Calibri"/>
              </a:rPr>
              <a:t>företaget</a:t>
            </a:r>
            <a:r>
              <a:rPr lang="en-US">
                <a:cs typeface="Calibri"/>
              </a:rPr>
              <a:t> </a:t>
            </a:r>
            <a:r>
              <a:rPr lang="en-US" err="1">
                <a:cs typeface="Calibri"/>
              </a:rPr>
              <a:t>kopplat</a:t>
            </a:r>
            <a:r>
              <a:rPr lang="en-US">
                <a:cs typeface="Calibri"/>
              </a:rPr>
              <a:t> till dessa </a:t>
            </a:r>
            <a:r>
              <a:rPr lang="en-US" err="1">
                <a:cs typeface="Calibri"/>
              </a:rPr>
              <a:t>frågor</a:t>
            </a:r>
            <a:r>
              <a:rPr lang="en-US">
                <a:cs typeface="Calibri"/>
              </a:rPr>
              <a:t>.</a:t>
            </a:r>
          </a:p>
        </p:txBody>
      </p:sp>
      <p:sp>
        <p:nvSpPr>
          <p:cNvPr id="4" name="Platshållare för bildnummer 3"/>
          <p:cNvSpPr>
            <a:spLocks noGrp="1"/>
          </p:cNvSpPr>
          <p:nvPr>
            <p:ph type="sldNum" sz="quarter" idx="5"/>
          </p:nvPr>
        </p:nvSpPr>
        <p:spPr/>
        <p:txBody>
          <a:bodyPr/>
          <a:lstStyle/>
          <a:p>
            <a:fld id="{0A38D8D5-F4EE-EC4B-8E62-43EEE238FDBC}" type="slidenum">
              <a:rPr lang="sv-SE" smtClean="0"/>
              <a:t>9</a:t>
            </a:fld>
            <a:endParaRPr lang="sv-SE"/>
          </a:p>
        </p:txBody>
      </p:sp>
    </p:spTree>
    <p:extLst>
      <p:ext uri="{BB962C8B-B14F-4D97-AF65-F5344CB8AC3E}">
        <p14:creationId xmlns:p14="http://schemas.microsoft.com/office/powerpoint/2010/main" val="228740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265047-E2BD-0E43-866C-CCA4CEC95C4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409A430-B12F-194F-AE50-45202CBF84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A09D930-094C-D24F-9931-CA8E9AD97A15}"/>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411E7BCB-6DC2-8F4C-8959-62588D261A2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648E727-054E-A241-B1E8-BEC2F326A627}"/>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3410869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F7EA7B-25CA-984D-9802-7331ABAA8CD6}"/>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783EA5B-F9FB-8C45-9A8C-5B20121EA7C6}"/>
              </a:ext>
            </a:extLst>
          </p:cNvPr>
          <p:cNvSpPr>
            <a:spLocks noGrp="1"/>
          </p:cNvSpPr>
          <p:nvPr>
            <p:ph type="body" orient="vert" idx="1"/>
          </p:nvPr>
        </p:nvSpPr>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94F40435-1511-F64D-AB01-E56AF776EC9B}"/>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2549D319-FE9C-344E-AE7A-12C4CB2C086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507CCF6-00A2-6744-B4B1-9F23B8773638}"/>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616013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61C0C84-019C-EA4D-A081-BA0B46B841B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EE000DA-A50B-AE4D-8B14-F10D848B30F5}"/>
              </a:ext>
            </a:extLst>
          </p:cNvPr>
          <p:cNvSpPr>
            <a:spLocks noGrp="1"/>
          </p:cNvSpPr>
          <p:nvPr>
            <p:ph type="body" orient="vert" idx="1"/>
          </p:nvPr>
        </p:nvSpPr>
        <p:spPr>
          <a:xfrm>
            <a:off x="838200" y="365125"/>
            <a:ext cx="7734300" cy="5811838"/>
          </a:xfr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E09D6687-F1C8-CD46-AA5E-4B7D1E81E444}"/>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43E605F3-C9EE-DC4F-A6E8-15496DC3022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F656D89-31EB-EF43-81B4-AED78586BEBB}"/>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267065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5F9B87-33BF-8E4F-827D-79A12D363BA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D624038-C6DE-6D41-A311-6BF410DA09B5}"/>
              </a:ext>
            </a:extLst>
          </p:cNvPr>
          <p:cNvSpPr>
            <a:spLocks noGrp="1"/>
          </p:cNvSpPr>
          <p:nvPr>
            <p:ph idx="1"/>
          </p:nvPr>
        </p:nvSpPr>
        <p:spPr/>
        <p:txBody>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6F23127B-F6B7-F942-916F-03CD08BD1401}"/>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2D56AED2-5D69-F247-A863-AFF9964F580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3E7121A-23D3-3249-92D6-4932331AF015}"/>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131452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0A017E-9C6A-0B42-8794-0239EEFE3B2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7A5FBD9-D4A2-CD40-B2FA-C702EC55E2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3259B1DF-EF68-9E48-ADC0-7F8D2D8F58A3}"/>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C9AAE776-3B5E-434A-99DA-1C00CA40C61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61C5F5E-8C9F-C04E-AC94-A2F2026E83AC}"/>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302434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8851D3-1959-9F45-AAFE-CF217C3940A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EB86940-B77F-3E45-A4CF-C83BA87F864C}"/>
              </a:ext>
            </a:extLst>
          </p:cNvPr>
          <p:cNvSpPr>
            <a:spLocks noGrp="1"/>
          </p:cNvSpPr>
          <p:nvPr>
            <p:ph sz="half" idx="1"/>
          </p:nvPr>
        </p:nvSpPr>
        <p:spPr>
          <a:xfrm>
            <a:off x="838200" y="1825625"/>
            <a:ext cx="5181600" cy="4351338"/>
          </a:xfrm>
        </p:spPr>
        <p:txBody>
          <a:body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145F8B01-B28A-DB40-9997-14141DC94395}"/>
              </a:ext>
            </a:extLst>
          </p:cNvPr>
          <p:cNvSpPr>
            <a:spLocks noGrp="1"/>
          </p:cNvSpPr>
          <p:nvPr>
            <p:ph sz="half" idx="2"/>
          </p:nvPr>
        </p:nvSpPr>
        <p:spPr>
          <a:xfrm>
            <a:off x="6172200" y="1825625"/>
            <a:ext cx="5181600" cy="4351338"/>
          </a:xfrm>
        </p:spPr>
        <p:txBody>
          <a:body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61F88D78-AB83-0C45-9792-F4566350FD2F}"/>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6" name="Platshållare för sidfot 5">
            <a:extLst>
              <a:ext uri="{FF2B5EF4-FFF2-40B4-BE49-F238E27FC236}">
                <a16:creationId xmlns:a16="http://schemas.microsoft.com/office/drawing/2014/main" id="{FFDBB2F9-FD12-ED42-8215-1DAD3664EDC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53AF085-CA20-964B-9B81-FA43BD0AF8F5}"/>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4095786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B0EC20-E794-CE4D-B3C0-1A94AA205E1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17BCE9D-8008-C749-A92F-47FE675702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E2AB6F14-48FE-F44B-BC7A-D5B057DB57A6}"/>
              </a:ext>
            </a:extLst>
          </p:cNvPr>
          <p:cNvSpPr>
            <a:spLocks noGrp="1"/>
          </p:cNvSpPr>
          <p:nvPr>
            <p:ph sz="half" idx="2"/>
          </p:nvPr>
        </p:nvSpPr>
        <p:spPr>
          <a:xfrm>
            <a:off x="839788" y="2505075"/>
            <a:ext cx="5157787" cy="3684588"/>
          </a:xfrm>
        </p:spPr>
        <p:txBody>
          <a:bodyPr/>
          <a:lstStyle/>
          <a:p>
            <a:r>
              <a:rPr lang="sv-SE"/>
              <a:t>Redigera format för bakgrundstext
Nivå två
Nivå tre
Nivå fyra
Nivå fem</a:t>
            </a:r>
          </a:p>
        </p:txBody>
      </p:sp>
      <p:sp>
        <p:nvSpPr>
          <p:cNvPr id="5" name="Platshållare för text 4">
            <a:extLst>
              <a:ext uri="{FF2B5EF4-FFF2-40B4-BE49-F238E27FC236}">
                <a16:creationId xmlns:a16="http://schemas.microsoft.com/office/drawing/2014/main" id="{C84B5BC6-E51B-D747-9EE8-B0DCC7666E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6" name="Platshållare för innehåll 5">
            <a:extLst>
              <a:ext uri="{FF2B5EF4-FFF2-40B4-BE49-F238E27FC236}">
                <a16:creationId xmlns:a16="http://schemas.microsoft.com/office/drawing/2014/main" id="{6E2447EB-2857-1445-9876-A7CF3EB28B3F}"/>
              </a:ext>
            </a:extLst>
          </p:cNvPr>
          <p:cNvSpPr>
            <a:spLocks noGrp="1"/>
          </p:cNvSpPr>
          <p:nvPr>
            <p:ph sz="quarter" idx="4"/>
          </p:nvPr>
        </p:nvSpPr>
        <p:spPr>
          <a:xfrm>
            <a:off x="6172200" y="2505075"/>
            <a:ext cx="5183188" cy="3684588"/>
          </a:xfrm>
        </p:spPr>
        <p:txBody>
          <a:bodyPr/>
          <a:lstStyle/>
          <a:p>
            <a:r>
              <a:rPr lang="sv-SE"/>
              <a:t>Redigera format för bakgrundstext
Nivå två
Nivå tre
Nivå fyra
Nivå fem</a:t>
            </a:r>
          </a:p>
        </p:txBody>
      </p:sp>
      <p:sp>
        <p:nvSpPr>
          <p:cNvPr id="7" name="Platshållare för datum 6">
            <a:extLst>
              <a:ext uri="{FF2B5EF4-FFF2-40B4-BE49-F238E27FC236}">
                <a16:creationId xmlns:a16="http://schemas.microsoft.com/office/drawing/2014/main" id="{5A1AACA6-390D-D049-81A5-FA666D784F1C}"/>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8" name="Platshållare för sidfot 7">
            <a:extLst>
              <a:ext uri="{FF2B5EF4-FFF2-40B4-BE49-F238E27FC236}">
                <a16:creationId xmlns:a16="http://schemas.microsoft.com/office/drawing/2014/main" id="{5902DDE2-0B4C-4F4E-8530-7D5C3DA9910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1277DA0-6209-3447-A8C1-9AAAB2F17B0D}"/>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1278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56B037-D620-DC49-BD84-D4EAED1148B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04DF84A-820F-1045-B2E1-951E5B2AC754}"/>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4" name="Platshållare för sidfot 3">
            <a:extLst>
              <a:ext uri="{FF2B5EF4-FFF2-40B4-BE49-F238E27FC236}">
                <a16:creationId xmlns:a16="http://schemas.microsoft.com/office/drawing/2014/main" id="{51F3754D-45E9-4945-81F9-A3F812FD97B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DC5DEED-C081-2240-93AC-04BAB25B2CED}"/>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252955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63335C0-6DBC-B44D-ACD1-1D33E161D700}"/>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3" name="Platshållare för sidfot 2">
            <a:extLst>
              <a:ext uri="{FF2B5EF4-FFF2-40B4-BE49-F238E27FC236}">
                <a16:creationId xmlns:a16="http://schemas.microsoft.com/office/drawing/2014/main" id="{BBD55272-7A56-3147-8B84-090778FE461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A1B077E-7F2B-C946-9AFF-2A71CAF7F3FD}"/>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208398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464C7F-F17F-1B4E-A62D-E23A9D223D1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5C7DB84-73B0-2E47-BD44-E7456F285A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sv-SE"/>
              <a:t>Redigera format för bakgrundstext
Nivå två
Nivå tre
Nivå fyra
Nivå fem</a:t>
            </a:r>
          </a:p>
        </p:txBody>
      </p:sp>
      <p:sp>
        <p:nvSpPr>
          <p:cNvPr id="4" name="Platshållare för text 3">
            <a:extLst>
              <a:ext uri="{FF2B5EF4-FFF2-40B4-BE49-F238E27FC236}">
                <a16:creationId xmlns:a16="http://schemas.microsoft.com/office/drawing/2014/main" id="{69CB9031-85AA-5E40-B9A1-886647BEA2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8DCC421A-B689-C14C-9E3A-50D5BAC70A26}"/>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6" name="Platshållare för sidfot 5">
            <a:extLst>
              <a:ext uri="{FF2B5EF4-FFF2-40B4-BE49-F238E27FC236}">
                <a16:creationId xmlns:a16="http://schemas.microsoft.com/office/drawing/2014/main" id="{F013F445-442B-1745-8816-57B7B079AAA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2952BC7-AAE0-7A4D-A1A5-7CCE816A0C6B}"/>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302788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6BAD88-D321-564A-AE91-8A2B56FBC35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28677B4-9FB4-1B4C-ACB7-9E6EE8FB4C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6414D0D-C2EF-2545-A7E0-1584134C17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CADADFA9-EE8F-7D42-AC10-49E9AFCF1576}"/>
              </a:ext>
            </a:extLst>
          </p:cNvPr>
          <p:cNvSpPr>
            <a:spLocks noGrp="1"/>
          </p:cNvSpPr>
          <p:nvPr>
            <p:ph type="dt" sz="half" idx="10"/>
          </p:nvPr>
        </p:nvSpPr>
        <p:spPr/>
        <p:txBody>
          <a:bodyPr/>
          <a:lstStyle/>
          <a:p>
            <a:fld id="{59412EF4-0FB8-9149-8A62-99B377E6FCE8}" type="datetimeFigureOut">
              <a:rPr lang="sv-SE" smtClean="0"/>
              <a:t>2021-07-02</a:t>
            </a:fld>
            <a:endParaRPr lang="sv-SE"/>
          </a:p>
        </p:txBody>
      </p:sp>
      <p:sp>
        <p:nvSpPr>
          <p:cNvPr id="6" name="Platshållare för sidfot 5">
            <a:extLst>
              <a:ext uri="{FF2B5EF4-FFF2-40B4-BE49-F238E27FC236}">
                <a16:creationId xmlns:a16="http://schemas.microsoft.com/office/drawing/2014/main" id="{88E74150-DD11-1E43-A8E4-C00CAA9C1DA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3252A4A-8384-7845-B0AD-858FD688FACA}"/>
              </a:ext>
            </a:extLst>
          </p:cNvPr>
          <p:cNvSpPr>
            <a:spLocks noGrp="1"/>
          </p:cNvSpPr>
          <p:nvPr>
            <p:ph type="sldNum" sz="quarter" idx="12"/>
          </p:nvPr>
        </p:nvSpPr>
        <p:spPr/>
        <p:txBody>
          <a:bodyPr/>
          <a:lstStyle/>
          <a:p>
            <a:fld id="{041FBB42-1ED6-194A-836B-13A4C59B70FB}" type="slidenum">
              <a:rPr lang="sv-SE" smtClean="0"/>
              <a:t>‹#›</a:t>
            </a:fld>
            <a:endParaRPr lang="sv-SE"/>
          </a:p>
        </p:txBody>
      </p:sp>
    </p:spTree>
    <p:extLst>
      <p:ext uri="{BB962C8B-B14F-4D97-AF65-F5344CB8AC3E}">
        <p14:creationId xmlns:p14="http://schemas.microsoft.com/office/powerpoint/2010/main" val="352712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0CA5BF5-84BE-AE4B-BABF-1CDE075426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1F002F3-98CE-3E40-A8B9-0F055255C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9AC8A869-859C-6945-A8A6-8AB5614F65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12EF4-0FB8-9149-8A62-99B377E6FCE8}" type="datetimeFigureOut">
              <a:rPr lang="sv-SE" smtClean="0"/>
              <a:t>2021-07-02</a:t>
            </a:fld>
            <a:endParaRPr lang="sv-SE"/>
          </a:p>
        </p:txBody>
      </p:sp>
      <p:sp>
        <p:nvSpPr>
          <p:cNvPr id="5" name="Platshållare för sidfot 4">
            <a:extLst>
              <a:ext uri="{FF2B5EF4-FFF2-40B4-BE49-F238E27FC236}">
                <a16:creationId xmlns:a16="http://schemas.microsoft.com/office/drawing/2014/main" id="{091D4C8B-7193-5649-9C79-85FCF3275E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DAA5A354-899B-1C46-928D-0B5EF18185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FBB42-1ED6-194A-836B-13A4C59B70FB}" type="slidenum">
              <a:rPr lang="sv-SE" smtClean="0"/>
              <a:t>‹#›</a:t>
            </a:fld>
            <a:endParaRPr lang="sv-SE"/>
          </a:p>
        </p:txBody>
      </p:sp>
    </p:spTree>
    <p:extLst>
      <p:ext uri="{BB962C8B-B14F-4D97-AF65-F5344CB8AC3E}">
        <p14:creationId xmlns:p14="http://schemas.microsoft.com/office/powerpoint/2010/main" val="309272940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saco.se/karriar/hitta-ditt-sacoforbun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Hej!</a:t>
            </a:r>
          </a:p>
        </p:txBody>
      </p:sp>
      <p:sp>
        <p:nvSpPr>
          <p:cNvPr id="10" name="Platshållare för innehåll 9">
            <a:extLst>
              <a:ext uri="{FF2B5EF4-FFF2-40B4-BE49-F238E27FC236}">
                <a16:creationId xmlns:a16="http://schemas.microsoft.com/office/drawing/2014/main" id="{C5C008BD-2001-D14E-BCF1-E93BE8E773F0}"/>
              </a:ext>
            </a:extLst>
          </p:cNvPr>
          <p:cNvSpPr>
            <a:spLocks noGrp="1"/>
          </p:cNvSpPr>
          <p:nvPr>
            <p:ph idx="1"/>
          </p:nvPr>
        </p:nvSpPr>
        <p:spPr/>
        <p:txBody>
          <a:bodyPr/>
          <a:lstStyle/>
          <a:p>
            <a:pPr marL="0" indent="0">
              <a:buNone/>
            </a:pPr>
            <a:r>
              <a:rPr lang="sv-SE"/>
              <a:t>Här kommer en presentationsmall till dig som förtroendevald.</a:t>
            </a:r>
            <a:br>
              <a:rPr lang="sv-SE"/>
            </a:br>
            <a:br>
              <a:rPr lang="sv-SE"/>
            </a:br>
            <a:r>
              <a:rPr lang="sv-SE"/>
              <a:t>Observera att den inte är komplett förrän du uppdaterat den med information om ert lokala arbete. All text som är markerad med </a:t>
            </a:r>
            <a:r>
              <a:rPr lang="sv-SE">
                <a:highlight>
                  <a:srgbClr val="FFFF00"/>
                </a:highlight>
              </a:rPr>
              <a:t>GULT</a:t>
            </a:r>
            <a:r>
              <a:rPr lang="sv-SE"/>
              <a:t> ska du anpassa/komplettera.</a:t>
            </a:r>
            <a:br>
              <a:rPr lang="sv-SE"/>
            </a:br>
            <a:br>
              <a:rPr lang="sv-SE"/>
            </a:br>
            <a:r>
              <a:rPr lang="sv-SE"/>
              <a:t>Instruktioner för varje bild finns i anteckningarna.</a:t>
            </a:r>
            <a:endParaRPr lang="sv-SE">
              <a:latin typeface="Calibri" panose="020F0502020204030204" pitchFamily="34" charset="0"/>
              <a:cs typeface="Calibri" panose="020F0502020204030204" pitchFamily="34" charset="0"/>
            </a:endParaRP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88499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Vi arbetar på tre nivåer</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4D1D4A83-EE6B-8048-B01F-E824FF58ED5C}"/>
              </a:ext>
            </a:extLst>
          </p:cNvPr>
          <p:cNvPicPr>
            <a:picLocks noChangeAspect="1"/>
          </p:cNvPicPr>
          <p:nvPr/>
        </p:nvPicPr>
        <p:blipFill>
          <a:blip r:embed="rId4"/>
          <a:srcRect/>
          <a:stretch/>
        </p:blipFill>
        <p:spPr>
          <a:xfrm>
            <a:off x="838200" y="1818481"/>
            <a:ext cx="7735712" cy="4351338"/>
          </a:xfrm>
          <a:prstGeom prst="rect">
            <a:avLst/>
          </a:prstGeom>
        </p:spPr>
      </p:pic>
    </p:spTree>
    <p:extLst>
      <p:ext uri="{BB962C8B-B14F-4D97-AF65-F5344CB8AC3E}">
        <p14:creationId xmlns:p14="http://schemas.microsoft.com/office/powerpoint/2010/main" val="2360210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Medlemskapets innehåll</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49DA7343-BF55-E146-9A16-FA6E7D95B09B}"/>
              </a:ext>
            </a:extLst>
          </p:cNvPr>
          <p:cNvPicPr>
            <a:picLocks noChangeAspect="1"/>
          </p:cNvPicPr>
          <p:nvPr/>
        </p:nvPicPr>
        <p:blipFill>
          <a:blip r:embed="rId4"/>
          <a:srcRect/>
          <a:stretch/>
        </p:blipFill>
        <p:spPr>
          <a:xfrm>
            <a:off x="781928" y="801858"/>
            <a:ext cx="9555742" cy="5375105"/>
          </a:xfrm>
          <a:prstGeom prst="rect">
            <a:avLst/>
          </a:prstGeom>
        </p:spPr>
      </p:pic>
    </p:spTree>
    <p:extLst>
      <p:ext uri="{BB962C8B-B14F-4D97-AF65-F5344CB8AC3E}">
        <p14:creationId xmlns:p14="http://schemas.microsoft.com/office/powerpoint/2010/main" val="428206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0FB6F8-8705-1C4A-AB67-71526BC74F2B}"/>
              </a:ext>
            </a:extLst>
          </p:cNvPr>
          <p:cNvSpPr>
            <a:spLocks noGrp="1"/>
          </p:cNvSpPr>
          <p:nvPr>
            <p:ph type="title"/>
          </p:nvPr>
        </p:nvSpPr>
        <p:spPr>
          <a:xfrm>
            <a:off x="839788" y="591376"/>
            <a:ext cx="5004970" cy="1311276"/>
          </a:xfrm>
        </p:spPr>
        <p:txBody>
          <a:bodyPr>
            <a:normAutofit fontScale="90000"/>
          </a:bodyPr>
          <a:lstStyle/>
          <a:p>
            <a:pPr>
              <a:spcAft>
                <a:spcPts val="600"/>
              </a:spcAft>
            </a:pPr>
            <a:r>
              <a:rPr lang="en-US" err="1">
                <a:latin typeface="Calibri" panose="020F0502020204030204" pitchFamily="34" charset="0"/>
                <a:cs typeface="Calibri" panose="020F0502020204030204" pitchFamily="34" charset="0"/>
              </a:rPr>
              <a:t>Välkomna</a:t>
            </a:r>
            <a:r>
              <a:rPr lang="en-US">
                <a:latin typeface="Calibri" panose="020F0502020204030204" pitchFamily="34" charset="0"/>
                <a:cs typeface="Calibri" panose="020F0502020204030204" pitchFamily="34" charset="0"/>
              </a:rPr>
              <a:t> till </a:t>
            </a:r>
            <a:r>
              <a:rPr lang="en-US" err="1">
                <a:latin typeface="Calibri" panose="020F0502020204030204" pitchFamily="34" charset="0"/>
                <a:cs typeface="Calibri" panose="020F0502020204030204" pitchFamily="34" charset="0"/>
              </a:rPr>
              <a:t>Akademikerföreningen</a:t>
            </a:r>
            <a:r>
              <a:rPr lang="en-US">
                <a:latin typeface="Calibri" panose="020F0502020204030204" pitchFamily="34" charset="0"/>
                <a:cs typeface="Calibri" panose="020F0502020204030204" pitchFamily="34" charset="0"/>
              </a:rPr>
              <a:t> </a:t>
            </a:r>
            <a:r>
              <a:rPr lang="en-US" err="1">
                <a:latin typeface="Calibri" panose="020F0502020204030204" pitchFamily="34" charset="0"/>
                <a:cs typeface="Calibri" panose="020F0502020204030204" pitchFamily="34" charset="0"/>
              </a:rPr>
              <a:t>på</a:t>
            </a: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err="1">
                <a:highlight>
                  <a:srgbClr val="FFFF00"/>
                </a:highlight>
                <a:latin typeface="Calibri" panose="020F0502020204030204" pitchFamily="34" charset="0"/>
                <a:cs typeface="Calibri" panose="020F0502020204030204" pitchFamily="34" charset="0"/>
              </a:rPr>
              <a:t>Företaget</a:t>
            </a:r>
            <a:r>
              <a:rPr lang="en-US">
                <a:highlight>
                  <a:srgbClr val="FFFF00"/>
                </a:highlight>
                <a:latin typeface="Calibri" panose="020F0502020204030204" pitchFamily="34" charset="0"/>
                <a:cs typeface="Calibri" panose="020F0502020204030204" pitchFamily="34" charset="0"/>
              </a:rPr>
              <a:t> AB</a:t>
            </a:r>
            <a:endParaRPr lang="sv-SE">
              <a:highlight>
                <a:srgbClr val="FFFF00"/>
              </a:highlight>
              <a:latin typeface="Calibri" panose="020F0502020204030204" pitchFamily="34" charset="0"/>
              <a:cs typeface="Calibri" panose="020F0502020204030204" pitchFamily="34" charset="0"/>
            </a:endParaRPr>
          </a:p>
        </p:txBody>
      </p:sp>
      <p:sp>
        <p:nvSpPr>
          <p:cNvPr id="4" name="Platshållare för text 3">
            <a:extLst>
              <a:ext uri="{FF2B5EF4-FFF2-40B4-BE49-F238E27FC236}">
                <a16:creationId xmlns:a16="http://schemas.microsoft.com/office/drawing/2014/main" id="{11465285-71FD-CB40-9E53-28D17F848974}"/>
              </a:ext>
            </a:extLst>
          </p:cNvPr>
          <p:cNvSpPr>
            <a:spLocks noGrp="1"/>
          </p:cNvSpPr>
          <p:nvPr>
            <p:ph type="body" sz="half" idx="2"/>
          </p:nvPr>
        </p:nvSpPr>
        <p:spPr/>
        <p:txBody>
          <a:bodyPr/>
          <a:lstStyle/>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err="1"/>
              <a:t>Bli</a:t>
            </a:r>
            <a:r>
              <a:rPr lang="en-US"/>
              <a:t> </a:t>
            </a:r>
            <a:r>
              <a:rPr lang="en-US" err="1"/>
              <a:t>medlem</a:t>
            </a:r>
            <a:r>
              <a:rPr lang="en-US"/>
              <a:t> </a:t>
            </a:r>
            <a:r>
              <a:rPr lang="en-US" err="1"/>
              <a:t>idag</a:t>
            </a:r>
            <a:endParaRPr lang="en-US"/>
          </a:p>
          <a:p>
            <a:pPr marL="285750" indent="-285750">
              <a:buFont typeface="Arial" panose="020B0604020202020204" pitchFamily="34" charset="0"/>
              <a:buChar char="•"/>
            </a:pPr>
            <a:r>
              <a:rPr lang="en-US" err="1"/>
              <a:t>Börja</a:t>
            </a:r>
            <a:r>
              <a:rPr lang="en-US"/>
              <a:t> </a:t>
            </a:r>
            <a:r>
              <a:rPr lang="en-US" err="1"/>
              <a:t>på</a:t>
            </a:r>
            <a:r>
              <a:rPr lang="en-US"/>
              <a:t> </a:t>
            </a:r>
            <a:r>
              <a:rPr lang="en-US" err="1"/>
              <a:t>saco.se</a:t>
            </a:r>
            <a:r>
              <a:rPr lang="en-US"/>
              <a:t>/</a:t>
            </a:r>
            <a:r>
              <a:rPr lang="en-US" err="1"/>
              <a:t>karriar</a:t>
            </a:r>
            <a:r>
              <a:rPr lang="en-US"/>
              <a:t>/</a:t>
            </a:r>
            <a:r>
              <a:rPr lang="en-US" err="1"/>
              <a:t>hitta-ditt-sacoforbund</a:t>
            </a:r>
            <a:endParaRPr lang="en-US"/>
          </a:p>
          <a:p>
            <a:pPr marL="285750" indent="-285750">
              <a:buFont typeface="Arial" panose="020B0604020202020204" pitchFamily="34" charset="0"/>
              <a:buChar char="•"/>
            </a:pPr>
            <a:r>
              <a:rPr lang="en-US"/>
              <a:t>Eller </a:t>
            </a:r>
            <a:r>
              <a:rPr lang="en-US" err="1"/>
              <a:t>prata</a:t>
            </a:r>
            <a:r>
              <a:rPr lang="en-US"/>
              <a:t> med </a:t>
            </a:r>
            <a:r>
              <a:rPr lang="en-US" err="1"/>
              <a:t>oss</a:t>
            </a:r>
            <a:endParaRPr lang="en-US"/>
          </a:p>
        </p:txBody>
      </p:sp>
      <p:pic>
        <p:nvPicPr>
          <p:cNvPr id="5" name="Platshållare för innehåll 8">
            <a:extLst>
              <a:ext uri="{FF2B5EF4-FFF2-40B4-BE49-F238E27FC236}">
                <a16:creationId xmlns:a16="http://schemas.microsoft.com/office/drawing/2014/main" id="{A214810C-7DE1-DF43-B80F-453995321487}"/>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6" name="Rektangel 5">
            <a:extLst>
              <a:ext uri="{FF2B5EF4-FFF2-40B4-BE49-F238E27FC236}">
                <a16:creationId xmlns:a16="http://schemas.microsoft.com/office/drawing/2014/main" id="{E79EA81F-A5C1-8842-9926-82AD8442D358}"/>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latshållare för innehåll 6" descr="En bild som visar ritning&#10;&#10;Automatiskt genererad beskrivning">
            <a:extLst>
              <a:ext uri="{FF2B5EF4-FFF2-40B4-BE49-F238E27FC236}">
                <a16:creationId xmlns:a16="http://schemas.microsoft.com/office/drawing/2014/main" id="{876481A6-BEAC-204F-B40C-9BBDAA997984}"/>
              </a:ext>
            </a:extLst>
          </p:cNvPr>
          <p:cNvPicPr>
            <a:picLocks noGrp="1" noChangeAspect="1"/>
          </p:cNvPicPr>
          <p:nvPr>
            <p:ph idx="1"/>
          </p:nvPr>
        </p:nvPicPr>
        <p:blipFill>
          <a:blip r:embed="rId4"/>
          <a:stretch>
            <a:fillRect/>
          </a:stretch>
        </p:blipFill>
        <p:spPr>
          <a:xfrm>
            <a:off x="5062085" y="1656884"/>
            <a:ext cx="5004970" cy="4212104"/>
          </a:xfrm>
          <a:prstGeom prst="rect">
            <a:avLst/>
          </a:prstGeom>
        </p:spPr>
      </p:pic>
    </p:spTree>
    <p:extLst>
      <p:ext uri="{BB962C8B-B14F-4D97-AF65-F5344CB8AC3E}">
        <p14:creationId xmlns:p14="http://schemas.microsoft.com/office/powerpoint/2010/main" val="3661020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skärmbild, ritning&#10;&#10;Automatiskt genererad beskrivning">
            <a:extLst>
              <a:ext uri="{FF2B5EF4-FFF2-40B4-BE49-F238E27FC236}">
                <a16:creationId xmlns:a16="http://schemas.microsoft.com/office/drawing/2014/main" id="{5A1855CD-A005-0842-92C7-19C1AD68F6EB}"/>
              </a:ext>
            </a:extLst>
          </p:cNvPr>
          <p:cNvPicPr>
            <a:picLocks noChangeAspect="1"/>
          </p:cNvPicPr>
          <p:nvPr/>
        </p:nvPicPr>
        <p:blipFill>
          <a:blip r:embed="rId3"/>
          <a:stretch>
            <a:fillRect/>
          </a:stretch>
        </p:blipFill>
        <p:spPr>
          <a:xfrm>
            <a:off x="0" y="-1271588"/>
            <a:ext cx="12214965" cy="8641979"/>
          </a:xfrm>
          <a:prstGeom prst="rect">
            <a:avLst/>
          </a:prstGeom>
        </p:spPr>
      </p:pic>
      <p:sp>
        <p:nvSpPr>
          <p:cNvPr id="2" name="Rubrik 1">
            <a:extLst>
              <a:ext uri="{FF2B5EF4-FFF2-40B4-BE49-F238E27FC236}">
                <a16:creationId xmlns:a16="http://schemas.microsoft.com/office/drawing/2014/main" id="{F0ECA328-BDF6-3746-9DB1-FD2717756FE7}"/>
              </a:ext>
            </a:extLst>
          </p:cNvPr>
          <p:cNvSpPr>
            <a:spLocks noGrp="1"/>
          </p:cNvSpPr>
          <p:nvPr>
            <p:ph type="ctrTitle"/>
          </p:nvPr>
        </p:nvSpPr>
        <p:spPr>
          <a:xfrm>
            <a:off x="1524000" y="1122363"/>
            <a:ext cx="9144000" cy="1655762"/>
          </a:xfrm>
        </p:spPr>
        <p:txBody>
          <a:bodyPr>
            <a:normAutofit/>
          </a:bodyPr>
          <a:lstStyle/>
          <a:p>
            <a:pPr algn="l"/>
            <a:r>
              <a:rPr lang="sv-SE">
                <a:solidFill>
                  <a:srgbClr val="008EA1"/>
                </a:solidFill>
                <a:latin typeface="Calibri" panose="020F0502020204030204" pitchFamily="34" charset="0"/>
                <a:cs typeface="Calibri" panose="020F0502020204030204" pitchFamily="34" charset="0"/>
              </a:rPr>
              <a:t>Vi ses!</a:t>
            </a:r>
          </a:p>
        </p:txBody>
      </p:sp>
      <p:sp>
        <p:nvSpPr>
          <p:cNvPr id="3" name="Rektangel 2">
            <a:extLst>
              <a:ext uri="{FF2B5EF4-FFF2-40B4-BE49-F238E27FC236}">
                <a16:creationId xmlns:a16="http://schemas.microsoft.com/office/drawing/2014/main" id="{54D71D1D-C551-4E49-9E61-852897BB72C7}"/>
              </a:ext>
            </a:extLst>
          </p:cNvPr>
          <p:cNvSpPr/>
          <p:nvPr/>
        </p:nvSpPr>
        <p:spPr>
          <a:xfrm>
            <a:off x="1524000" y="2879547"/>
            <a:ext cx="6096000" cy="1477328"/>
          </a:xfrm>
          <a:prstGeom prst="rect">
            <a:avLst/>
          </a:prstGeom>
        </p:spPr>
        <p:txBody>
          <a:bodyPr>
            <a:spAutoFit/>
          </a:bodyPr>
          <a:lstStyle/>
          <a:p>
            <a:r>
              <a:rPr lang="en-US" err="1">
                <a:highlight>
                  <a:srgbClr val="FFFF00"/>
                </a:highlight>
              </a:rPr>
              <a:t>www.saco.se</a:t>
            </a:r>
            <a:r>
              <a:rPr lang="en-US">
                <a:highlight>
                  <a:srgbClr val="FFFF00"/>
                </a:highlight>
              </a:rPr>
              <a:t>/</a:t>
            </a:r>
            <a:r>
              <a:rPr lang="en-US" err="1">
                <a:highlight>
                  <a:srgbClr val="FFFF00"/>
                </a:highlight>
              </a:rPr>
              <a:t>foretaget</a:t>
            </a:r>
            <a:endParaRPr lang="en-US">
              <a:highlight>
                <a:srgbClr val="FFFF00"/>
              </a:highlight>
            </a:endParaRPr>
          </a:p>
          <a:p>
            <a:r>
              <a:rPr lang="en-US" err="1">
                <a:highlight>
                  <a:srgbClr val="FFFF00"/>
                </a:highlight>
              </a:rPr>
              <a:t>brevlada.af@foretaget.com</a:t>
            </a:r>
            <a:endParaRPr lang="en-US">
              <a:highlight>
                <a:srgbClr val="FFFF00"/>
              </a:highlight>
            </a:endParaRPr>
          </a:p>
          <a:p>
            <a:r>
              <a:rPr lang="en-US">
                <a:highlight>
                  <a:srgbClr val="FFFF00"/>
                </a:highlight>
              </a:rPr>
              <a:t>Tel: XXX-XXXXXXX</a:t>
            </a:r>
          </a:p>
          <a:p>
            <a:r>
              <a:rPr lang="en-US" err="1">
                <a:highlight>
                  <a:srgbClr val="FFFF00"/>
                </a:highlight>
              </a:rPr>
              <a:t>akademikerforeningen.foretaget</a:t>
            </a:r>
            <a:endParaRPr lang="en-US">
              <a:highlight>
                <a:srgbClr val="FFFF00"/>
              </a:highlight>
            </a:endParaRPr>
          </a:p>
          <a:p>
            <a:r>
              <a:rPr lang="en-US">
                <a:highlight>
                  <a:srgbClr val="FFFF00"/>
                </a:highlight>
              </a:rPr>
              <a:t>Office: </a:t>
            </a:r>
            <a:r>
              <a:rPr lang="en-US" err="1">
                <a:highlight>
                  <a:srgbClr val="FFFF00"/>
                </a:highlight>
              </a:rPr>
              <a:t>Byggnad</a:t>
            </a:r>
            <a:r>
              <a:rPr lang="en-US">
                <a:highlight>
                  <a:srgbClr val="FFFF00"/>
                </a:highlight>
              </a:rPr>
              <a:t> X, rum XX</a:t>
            </a:r>
          </a:p>
        </p:txBody>
      </p:sp>
    </p:spTree>
    <p:extLst>
      <p:ext uri="{BB962C8B-B14F-4D97-AF65-F5344CB8AC3E}">
        <p14:creationId xmlns:p14="http://schemas.microsoft.com/office/powerpoint/2010/main" val="36839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skärmbild, ritning&#10;&#10;Automatiskt genererad beskrivning">
            <a:extLst>
              <a:ext uri="{FF2B5EF4-FFF2-40B4-BE49-F238E27FC236}">
                <a16:creationId xmlns:a16="http://schemas.microsoft.com/office/drawing/2014/main" id="{5A1855CD-A005-0842-92C7-19C1AD68F6EB}"/>
              </a:ext>
            </a:extLst>
          </p:cNvPr>
          <p:cNvPicPr>
            <a:picLocks noChangeAspect="1"/>
          </p:cNvPicPr>
          <p:nvPr/>
        </p:nvPicPr>
        <p:blipFill>
          <a:blip r:embed="rId3"/>
          <a:stretch>
            <a:fillRect/>
          </a:stretch>
        </p:blipFill>
        <p:spPr>
          <a:xfrm>
            <a:off x="0" y="-1271588"/>
            <a:ext cx="12214965" cy="8641979"/>
          </a:xfrm>
          <a:prstGeom prst="rect">
            <a:avLst/>
          </a:prstGeom>
        </p:spPr>
      </p:pic>
      <p:sp>
        <p:nvSpPr>
          <p:cNvPr id="2" name="Rubrik 1">
            <a:extLst>
              <a:ext uri="{FF2B5EF4-FFF2-40B4-BE49-F238E27FC236}">
                <a16:creationId xmlns:a16="http://schemas.microsoft.com/office/drawing/2014/main" id="{F0ECA328-BDF6-3746-9DB1-FD2717756FE7}"/>
              </a:ext>
            </a:extLst>
          </p:cNvPr>
          <p:cNvSpPr>
            <a:spLocks noGrp="1"/>
          </p:cNvSpPr>
          <p:nvPr>
            <p:ph type="ctrTitle"/>
          </p:nvPr>
        </p:nvSpPr>
        <p:spPr>
          <a:xfrm>
            <a:off x="1524000" y="1122363"/>
            <a:ext cx="9144000" cy="1655762"/>
          </a:xfrm>
        </p:spPr>
        <p:txBody>
          <a:bodyPr>
            <a:normAutofit/>
          </a:bodyPr>
          <a:lstStyle/>
          <a:p>
            <a:pPr algn="l"/>
            <a:r>
              <a:rPr lang="sv-SE">
                <a:solidFill>
                  <a:srgbClr val="008EA1"/>
                </a:solidFill>
                <a:latin typeface="Calibri" panose="020F0502020204030204" pitchFamily="34" charset="0"/>
                <a:cs typeface="Calibri" panose="020F0502020204030204" pitchFamily="34" charset="0"/>
              </a:rPr>
              <a:t>Akademikerföreningen</a:t>
            </a:r>
          </a:p>
        </p:txBody>
      </p:sp>
      <p:sp>
        <p:nvSpPr>
          <p:cNvPr id="3" name="Rektangel 2">
            <a:extLst>
              <a:ext uri="{FF2B5EF4-FFF2-40B4-BE49-F238E27FC236}">
                <a16:creationId xmlns:a16="http://schemas.microsoft.com/office/drawing/2014/main" id="{54D71D1D-C551-4E49-9E61-852897BB72C7}"/>
              </a:ext>
            </a:extLst>
          </p:cNvPr>
          <p:cNvSpPr/>
          <p:nvPr/>
        </p:nvSpPr>
        <p:spPr>
          <a:xfrm>
            <a:off x="1524000" y="2879547"/>
            <a:ext cx="6096000" cy="1200329"/>
          </a:xfrm>
          <a:prstGeom prst="rect">
            <a:avLst/>
          </a:prstGeom>
        </p:spPr>
        <p:txBody>
          <a:bodyPr>
            <a:spAutoFit/>
          </a:bodyPr>
          <a:lstStyle/>
          <a:p>
            <a:r>
              <a:rPr lang="sv-SE"/>
              <a:t>Representerar alla </a:t>
            </a:r>
            <a:r>
              <a:rPr lang="sv-SE" err="1"/>
              <a:t>Sacoförbunds</a:t>
            </a:r>
            <a:r>
              <a:rPr lang="sv-SE"/>
              <a:t> medlemmar på </a:t>
            </a:r>
          </a:p>
          <a:p>
            <a:r>
              <a:rPr lang="sv-SE">
                <a:highlight>
                  <a:srgbClr val="FFFF00"/>
                </a:highlight>
              </a:rPr>
              <a:t>Företaget AB</a:t>
            </a:r>
          </a:p>
          <a:p>
            <a:endParaRPr lang="sv-SE"/>
          </a:p>
          <a:p>
            <a:r>
              <a:rPr lang="sv-SE">
                <a:highlight>
                  <a:srgbClr val="FFFF00"/>
                </a:highlight>
              </a:rPr>
              <a:t>Kontaktuppgifter till föreningens styrelse.</a:t>
            </a:r>
          </a:p>
        </p:txBody>
      </p:sp>
    </p:spTree>
    <p:extLst>
      <p:ext uri="{BB962C8B-B14F-4D97-AF65-F5344CB8AC3E}">
        <p14:creationId xmlns:p14="http://schemas.microsoft.com/office/powerpoint/2010/main" val="344390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Föreningens arbete på </a:t>
            </a:r>
            <a:r>
              <a:rPr lang="sv-SE">
                <a:highlight>
                  <a:srgbClr val="FFFF00"/>
                </a:highlight>
                <a:latin typeface="Calibri" panose="020F0502020204030204" pitchFamily="34" charset="0"/>
                <a:cs typeface="Calibri" panose="020F0502020204030204" pitchFamily="34" charset="0"/>
              </a:rPr>
              <a:t>Företaget AB</a:t>
            </a:r>
            <a:endParaRPr lang="sv-SE">
              <a:latin typeface="Calibri" panose="020F0502020204030204" pitchFamily="34" charset="0"/>
              <a:cs typeface="Calibri" panose="020F0502020204030204" pitchFamily="34" charset="0"/>
            </a:endParaRPr>
          </a:p>
        </p:txBody>
      </p:sp>
      <p:sp>
        <p:nvSpPr>
          <p:cNvPr id="10" name="Platshållare för innehåll 9">
            <a:extLst>
              <a:ext uri="{FF2B5EF4-FFF2-40B4-BE49-F238E27FC236}">
                <a16:creationId xmlns:a16="http://schemas.microsoft.com/office/drawing/2014/main" id="{C5C008BD-2001-D14E-BCF1-E93BE8E773F0}"/>
              </a:ext>
            </a:extLst>
          </p:cNvPr>
          <p:cNvSpPr>
            <a:spLocks noGrp="1"/>
          </p:cNvSpPr>
          <p:nvPr>
            <p:ph idx="1"/>
          </p:nvPr>
        </p:nvSpPr>
        <p:spPr/>
        <p:txBody>
          <a:bodyPr/>
          <a:lstStyle/>
          <a:p>
            <a:pPr marL="0" indent="0">
              <a:buNone/>
            </a:pPr>
            <a:r>
              <a:rPr lang="sv-SE"/>
              <a:t>Aktiva lokala frågor:</a:t>
            </a:r>
          </a:p>
          <a:p>
            <a:r>
              <a:rPr lang="sv-SE">
                <a:highlight>
                  <a:srgbClr val="FFFF00"/>
                </a:highlight>
              </a:rPr>
              <a:t>Fråga 1</a:t>
            </a:r>
          </a:p>
          <a:p>
            <a:r>
              <a:rPr lang="sv-SE">
                <a:highlight>
                  <a:srgbClr val="FFFF00"/>
                </a:highlight>
              </a:rPr>
              <a:t>Fråga 2</a:t>
            </a:r>
          </a:p>
          <a:p>
            <a:r>
              <a:rPr lang="sv-SE">
                <a:highlight>
                  <a:srgbClr val="FFFF00"/>
                </a:highlight>
              </a:rPr>
              <a:t>Fråga 3</a:t>
            </a:r>
          </a:p>
          <a:p>
            <a:endParaRPr lang="sv-SE">
              <a:latin typeface="Calibri" panose="020F0502020204030204" pitchFamily="34" charset="0"/>
              <a:cs typeface="Calibri" panose="020F0502020204030204" pitchFamily="34" charset="0"/>
            </a:endParaRP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89988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normAutofit fontScale="90000"/>
          </a:bodyPr>
          <a:lstStyle/>
          <a:p>
            <a:r>
              <a:rPr lang="sv-SE">
                <a:latin typeface="Calibri" panose="020F0502020204030204" pitchFamily="34" charset="0"/>
                <a:cs typeface="Calibri" panose="020F0502020204030204" pitchFamily="34" charset="0"/>
              </a:rPr>
              <a:t>Vem kan vara medlem i ett </a:t>
            </a:r>
            <a:r>
              <a:rPr lang="sv-SE" err="1">
                <a:latin typeface="Calibri" panose="020F0502020204030204" pitchFamily="34" charset="0"/>
                <a:cs typeface="Calibri" panose="020F0502020204030204" pitchFamily="34" charset="0"/>
              </a:rPr>
              <a:t>Saco-förbund</a:t>
            </a:r>
            <a:r>
              <a:rPr lang="sv-SE">
                <a:latin typeface="Calibri" panose="020F0502020204030204" pitchFamily="34" charset="0"/>
                <a:cs typeface="Calibri" panose="020F0502020204030204" pitchFamily="34" charset="0"/>
              </a:rPr>
              <a:t>? </a:t>
            </a:r>
            <a:br>
              <a:rPr lang="sv-SE">
                <a:latin typeface="Calibri" panose="020F0502020204030204" pitchFamily="34" charset="0"/>
                <a:cs typeface="Calibri" panose="020F0502020204030204" pitchFamily="34" charset="0"/>
              </a:rPr>
            </a:br>
            <a:r>
              <a:rPr lang="sv-SE" sz="2800">
                <a:latin typeface="Calibri" panose="020F0502020204030204" pitchFamily="34" charset="0"/>
                <a:cs typeface="Calibri" panose="020F0502020204030204" pitchFamily="34" charset="0"/>
              </a:rPr>
              <a:t>(&amp; Akademikerföreningen)</a:t>
            </a:r>
            <a:endParaRPr lang="sv-SE">
              <a:latin typeface="Calibri" panose="020F0502020204030204" pitchFamily="34" charset="0"/>
              <a:cs typeface="Calibri" panose="020F0502020204030204" pitchFamily="34" charset="0"/>
            </a:endParaRP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1E066C1B-17F8-354B-907F-84BA164F8EB9}"/>
              </a:ext>
            </a:extLst>
          </p:cNvPr>
          <p:cNvPicPr>
            <a:picLocks noChangeAspect="1"/>
          </p:cNvPicPr>
          <p:nvPr/>
        </p:nvPicPr>
        <p:blipFill>
          <a:blip r:embed="rId4"/>
          <a:stretch>
            <a:fillRect/>
          </a:stretch>
        </p:blipFill>
        <p:spPr>
          <a:xfrm>
            <a:off x="382425" y="857250"/>
            <a:ext cx="9144000" cy="5143500"/>
          </a:xfrm>
          <a:prstGeom prst="rect">
            <a:avLst/>
          </a:prstGeom>
        </p:spPr>
      </p:pic>
    </p:spTree>
    <p:extLst>
      <p:ext uri="{BB962C8B-B14F-4D97-AF65-F5344CB8AC3E}">
        <p14:creationId xmlns:p14="http://schemas.microsoft.com/office/powerpoint/2010/main" val="789585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Hitta rätt förbund för dig</a:t>
            </a:r>
          </a:p>
        </p:txBody>
      </p:sp>
      <p:pic>
        <p:nvPicPr>
          <p:cNvPr id="4" name="Platshållare för innehåll 3">
            <a:hlinkClick r:id="rId4"/>
            <a:extLst>
              <a:ext uri="{FF2B5EF4-FFF2-40B4-BE49-F238E27FC236}">
                <a16:creationId xmlns:a16="http://schemas.microsoft.com/office/drawing/2014/main" id="{61063743-6460-C04D-B024-6BB8E56FE294}"/>
              </a:ext>
            </a:extLst>
          </p:cNvPr>
          <p:cNvPicPr>
            <a:picLocks noGrp="1" noChangeAspect="1"/>
          </p:cNvPicPr>
          <p:nvPr>
            <p:ph idx="1"/>
          </p:nvPr>
        </p:nvPicPr>
        <p:blipFill>
          <a:blip r:embed="rId5"/>
          <a:srcRect/>
          <a:stretch/>
        </p:blipFill>
        <p:spPr>
          <a:xfrm>
            <a:off x="838200" y="740220"/>
            <a:ext cx="9560104" cy="5377559"/>
          </a:xfrm>
        </p:spPr>
      </p:pic>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92692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Svenska modellen – centralt och lokalt</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C7851C5F-725A-477E-B19C-853B9B02D9AB}"/>
              </a:ext>
            </a:extLst>
          </p:cNvPr>
          <p:cNvGrpSpPr/>
          <p:nvPr/>
        </p:nvGrpSpPr>
        <p:grpSpPr>
          <a:xfrm>
            <a:off x="838200" y="681037"/>
            <a:ext cx="9770535" cy="5495926"/>
            <a:chOff x="838200" y="681037"/>
            <a:chExt cx="9770535" cy="5495926"/>
          </a:xfrm>
        </p:grpSpPr>
        <p:pic>
          <p:nvPicPr>
            <p:cNvPr id="4" name="Bildobjekt 3">
              <a:extLst>
                <a:ext uri="{FF2B5EF4-FFF2-40B4-BE49-F238E27FC236}">
                  <a16:creationId xmlns:a16="http://schemas.microsoft.com/office/drawing/2014/main" id="{39788833-4DB1-1B49-82EA-2447E34C904E}"/>
                </a:ext>
              </a:extLst>
            </p:cNvPr>
            <p:cNvPicPr>
              <a:picLocks noChangeAspect="1"/>
            </p:cNvPicPr>
            <p:nvPr/>
          </p:nvPicPr>
          <p:blipFill>
            <a:blip r:embed="rId4"/>
            <a:srcRect/>
            <a:stretch/>
          </p:blipFill>
          <p:spPr>
            <a:xfrm>
              <a:off x="838200" y="681037"/>
              <a:ext cx="9770535" cy="5495926"/>
            </a:xfrm>
            <a:prstGeom prst="rect">
              <a:avLst/>
            </a:prstGeom>
          </p:spPr>
        </p:pic>
        <p:sp>
          <p:nvSpPr>
            <p:cNvPr id="3" name="Rektangel 2">
              <a:extLst>
                <a:ext uri="{FF2B5EF4-FFF2-40B4-BE49-F238E27FC236}">
                  <a16:creationId xmlns:a16="http://schemas.microsoft.com/office/drawing/2014/main" id="{E3C74884-3AA7-4BB9-B485-7EA53BCC979E}"/>
                </a:ext>
              </a:extLst>
            </p:cNvPr>
            <p:cNvSpPr/>
            <p:nvPr/>
          </p:nvSpPr>
          <p:spPr>
            <a:xfrm>
              <a:off x="2810661" y="1974056"/>
              <a:ext cx="45719" cy="18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2995662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45805"/>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Så är vi organiserade</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innehåll 3">
            <a:extLst>
              <a:ext uri="{FF2B5EF4-FFF2-40B4-BE49-F238E27FC236}">
                <a16:creationId xmlns:a16="http://schemas.microsoft.com/office/drawing/2014/main" id="{BC3FA039-C818-2547-8960-21DBB52680DF}"/>
              </a:ext>
            </a:extLst>
          </p:cNvPr>
          <p:cNvSpPr>
            <a:spLocks noGrp="1"/>
          </p:cNvSpPr>
          <p:nvPr>
            <p:ph idx="1"/>
          </p:nvPr>
        </p:nvSpPr>
        <p:spPr>
          <a:xfrm>
            <a:off x="2206288" y="1825625"/>
            <a:ext cx="8414825" cy="4351338"/>
          </a:xfrm>
        </p:spPr>
        <p:txBody>
          <a:bodyPr>
            <a:normAutofit/>
          </a:bodyPr>
          <a:lstStyle/>
          <a:p>
            <a:pPr marL="0" indent="0">
              <a:buNone/>
            </a:pPr>
            <a:endParaRPr lang="sv-SE">
              <a:highlight>
                <a:srgbClr val="FFFF00"/>
              </a:highlight>
            </a:endParaRPr>
          </a:p>
          <a:p>
            <a:pPr marL="0" indent="0">
              <a:buNone/>
            </a:pPr>
            <a:r>
              <a:rPr lang="sv-SE">
                <a:highlight>
                  <a:srgbClr val="FFFF00"/>
                </a:highlight>
              </a:rPr>
              <a:t>Företaget AB</a:t>
            </a:r>
          </a:p>
          <a:p>
            <a:pPr marL="0" indent="0">
              <a:buNone/>
            </a:pPr>
            <a:endParaRPr lang="sv-SE"/>
          </a:p>
          <a:p>
            <a:pPr marL="0" indent="0">
              <a:buNone/>
            </a:pPr>
            <a:r>
              <a:rPr lang="sv-SE"/>
              <a:t>	Akademikerföreningen</a:t>
            </a:r>
          </a:p>
          <a:p>
            <a:pPr marL="0" indent="0">
              <a:buNone/>
            </a:pPr>
            <a:endParaRPr lang="sv-SE"/>
          </a:p>
          <a:p>
            <a:pPr marL="0" indent="0">
              <a:buNone/>
            </a:pPr>
            <a:r>
              <a:rPr lang="sv-SE"/>
              <a:t>	Annan fackklubb</a:t>
            </a:r>
          </a:p>
        </p:txBody>
      </p:sp>
      <p:graphicFrame>
        <p:nvGraphicFramePr>
          <p:cNvPr id="3" name="Tabell 4">
            <a:extLst>
              <a:ext uri="{FF2B5EF4-FFF2-40B4-BE49-F238E27FC236}">
                <a16:creationId xmlns:a16="http://schemas.microsoft.com/office/drawing/2014/main" id="{A7F56478-451F-496E-9BCD-34E4F1602C7C}"/>
              </a:ext>
            </a:extLst>
          </p:cNvPr>
          <p:cNvGraphicFramePr>
            <a:graphicFrameLocks noGrp="1"/>
          </p:cNvGraphicFramePr>
          <p:nvPr/>
        </p:nvGraphicFramePr>
        <p:xfrm>
          <a:off x="7865382" y="3465789"/>
          <a:ext cx="2294970" cy="2256480"/>
        </p:xfrm>
        <a:graphic>
          <a:graphicData uri="http://schemas.openxmlformats.org/drawingml/2006/table">
            <a:tbl>
              <a:tblPr firstRow="1" bandRow="1">
                <a:tableStyleId>{5940675A-B579-460E-94D1-54222C63F5DA}</a:tableStyleId>
              </a:tblPr>
              <a:tblGrid>
                <a:gridCol w="2294970">
                  <a:extLst>
                    <a:ext uri="{9D8B030D-6E8A-4147-A177-3AD203B41FA5}">
                      <a16:colId xmlns:a16="http://schemas.microsoft.com/office/drawing/2014/main" val="2124371684"/>
                    </a:ext>
                  </a:extLst>
                </a:gridCol>
              </a:tblGrid>
              <a:tr h="278617">
                <a:tc>
                  <a:txBody>
                    <a:bodyPr/>
                    <a:lstStyle/>
                    <a:p>
                      <a:r>
                        <a:rPr lang="sv-SE" sz="1400" err="1"/>
                        <a:t>Sacoförbund</a:t>
                      </a:r>
                      <a:r>
                        <a:rPr lang="sv-SE" sz="1400"/>
                        <a:t> hos oss:</a:t>
                      </a:r>
                    </a:p>
                  </a:txBody>
                  <a:tcPr marT="34350" marB="34350"/>
                </a:tc>
                <a:extLst>
                  <a:ext uri="{0D108BD9-81ED-4DB2-BD59-A6C34878D82A}">
                    <a16:rowId xmlns:a16="http://schemas.microsoft.com/office/drawing/2014/main" val="609860749"/>
                  </a:ext>
                </a:extLst>
              </a:tr>
              <a:tr h="278617">
                <a:tc>
                  <a:txBody>
                    <a:bodyPr/>
                    <a:lstStyle/>
                    <a:p>
                      <a:r>
                        <a:rPr lang="sv-SE" sz="1400">
                          <a:highlight>
                            <a:srgbClr val="FFFF00"/>
                          </a:highlight>
                        </a:rPr>
                        <a:t>Förbund 1</a:t>
                      </a:r>
                    </a:p>
                  </a:txBody>
                  <a:tcPr marT="34350" marB="34350"/>
                </a:tc>
                <a:extLst>
                  <a:ext uri="{0D108BD9-81ED-4DB2-BD59-A6C34878D82A}">
                    <a16:rowId xmlns:a16="http://schemas.microsoft.com/office/drawing/2014/main" val="4196468086"/>
                  </a:ext>
                </a:extLst>
              </a:tr>
              <a:tr h="278617">
                <a:tc>
                  <a:txBody>
                    <a:bodyPr/>
                    <a:lstStyle/>
                    <a:p>
                      <a:r>
                        <a:rPr lang="sv-SE" sz="1400">
                          <a:highlight>
                            <a:srgbClr val="FFFF00"/>
                          </a:highlight>
                        </a:rPr>
                        <a:t>Förbund 2</a:t>
                      </a:r>
                    </a:p>
                  </a:txBody>
                  <a:tcPr marT="34350" marB="34350"/>
                </a:tc>
                <a:extLst>
                  <a:ext uri="{0D108BD9-81ED-4DB2-BD59-A6C34878D82A}">
                    <a16:rowId xmlns:a16="http://schemas.microsoft.com/office/drawing/2014/main" val="4290235852"/>
                  </a:ext>
                </a:extLst>
              </a:tr>
              <a:tr h="278617">
                <a:tc>
                  <a:txBody>
                    <a:bodyPr/>
                    <a:lstStyle/>
                    <a:p>
                      <a:r>
                        <a:rPr lang="sv-SE" sz="1400">
                          <a:highlight>
                            <a:srgbClr val="FFFF00"/>
                          </a:highlight>
                        </a:rPr>
                        <a:t>Förbund 3</a:t>
                      </a:r>
                    </a:p>
                  </a:txBody>
                  <a:tcPr marT="34350" marB="34350"/>
                </a:tc>
                <a:extLst>
                  <a:ext uri="{0D108BD9-81ED-4DB2-BD59-A6C34878D82A}">
                    <a16:rowId xmlns:a16="http://schemas.microsoft.com/office/drawing/2014/main" val="1827011327"/>
                  </a:ext>
                </a:extLst>
              </a:tr>
              <a:tr h="278617">
                <a:tc>
                  <a:txBody>
                    <a:bodyPr/>
                    <a:lstStyle/>
                    <a:p>
                      <a:r>
                        <a:rPr lang="sv-SE" sz="1400">
                          <a:highlight>
                            <a:srgbClr val="FFFF00"/>
                          </a:highlight>
                        </a:rPr>
                        <a:t>Förbund 4</a:t>
                      </a:r>
                    </a:p>
                  </a:txBody>
                  <a:tcPr marT="34350" marB="34350"/>
                </a:tc>
                <a:extLst>
                  <a:ext uri="{0D108BD9-81ED-4DB2-BD59-A6C34878D82A}">
                    <a16:rowId xmlns:a16="http://schemas.microsoft.com/office/drawing/2014/main" val="2918022462"/>
                  </a:ext>
                </a:extLst>
              </a:tr>
              <a:tr h="278617">
                <a:tc>
                  <a:txBody>
                    <a:bodyPr/>
                    <a:lstStyle/>
                    <a:p>
                      <a:r>
                        <a:rPr lang="sv-SE" sz="1400">
                          <a:highlight>
                            <a:srgbClr val="FFFF00"/>
                          </a:highlight>
                        </a:rPr>
                        <a:t>Förbund 5</a:t>
                      </a:r>
                    </a:p>
                  </a:txBody>
                  <a:tcPr marT="34350" marB="34350"/>
                </a:tc>
                <a:extLst>
                  <a:ext uri="{0D108BD9-81ED-4DB2-BD59-A6C34878D82A}">
                    <a16:rowId xmlns:a16="http://schemas.microsoft.com/office/drawing/2014/main" val="2214613576"/>
                  </a:ext>
                </a:extLst>
              </a:tr>
              <a:tr h="278617">
                <a:tc>
                  <a:txBody>
                    <a:bodyPr/>
                    <a:lstStyle/>
                    <a:p>
                      <a:r>
                        <a:rPr lang="sv-SE" sz="1400">
                          <a:highlight>
                            <a:srgbClr val="FFFF00"/>
                          </a:highlight>
                        </a:rPr>
                        <a:t>Förbund 6</a:t>
                      </a:r>
                    </a:p>
                  </a:txBody>
                  <a:tcPr marT="34350" marB="34350"/>
                </a:tc>
                <a:extLst>
                  <a:ext uri="{0D108BD9-81ED-4DB2-BD59-A6C34878D82A}">
                    <a16:rowId xmlns:a16="http://schemas.microsoft.com/office/drawing/2014/main" val="686306785"/>
                  </a:ext>
                </a:extLst>
              </a:tr>
              <a:tr h="278617">
                <a:tc>
                  <a:txBody>
                    <a:bodyPr/>
                    <a:lstStyle/>
                    <a:p>
                      <a:r>
                        <a:rPr lang="sv-SE" sz="1400">
                          <a:highlight>
                            <a:srgbClr val="FFFF00"/>
                          </a:highlight>
                        </a:rPr>
                        <a:t>Förbund 7</a:t>
                      </a:r>
                    </a:p>
                  </a:txBody>
                  <a:tcPr marT="34350" marB="34350"/>
                </a:tc>
                <a:extLst>
                  <a:ext uri="{0D108BD9-81ED-4DB2-BD59-A6C34878D82A}">
                    <a16:rowId xmlns:a16="http://schemas.microsoft.com/office/drawing/2014/main" val="1684167285"/>
                  </a:ext>
                </a:extLst>
              </a:tr>
            </a:tbl>
          </a:graphicData>
        </a:graphic>
      </p:graphicFrame>
      <p:cxnSp>
        <p:nvCxnSpPr>
          <p:cNvPr id="18" name="Rak koppling 17">
            <a:extLst>
              <a:ext uri="{FF2B5EF4-FFF2-40B4-BE49-F238E27FC236}">
                <a16:creationId xmlns:a16="http://schemas.microsoft.com/office/drawing/2014/main" id="{D2DC174E-97D8-49A2-9021-D042E6681E10}"/>
              </a:ext>
            </a:extLst>
          </p:cNvPr>
          <p:cNvCxnSpPr>
            <a:cxnSpLocks/>
          </p:cNvCxnSpPr>
          <p:nvPr/>
        </p:nvCxnSpPr>
        <p:spPr>
          <a:xfrm>
            <a:off x="2416629" y="3040743"/>
            <a:ext cx="0" cy="1585264"/>
          </a:xfrm>
          <a:prstGeom prst="line">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0" name="Rak pilkoppling 19">
            <a:extLst>
              <a:ext uri="{FF2B5EF4-FFF2-40B4-BE49-F238E27FC236}">
                <a16:creationId xmlns:a16="http://schemas.microsoft.com/office/drawing/2014/main" id="{A968A33F-7035-4639-B5E0-D205594D40F2}"/>
              </a:ext>
            </a:extLst>
          </p:cNvPr>
          <p:cNvCxnSpPr/>
          <p:nvPr/>
        </p:nvCxnSpPr>
        <p:spPr>
          <a:xfrm>
            <a:off x="2416629" y="3600196"/>
            <a:ext cx="5007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ak pilkoppling 20">
            <a:extLst>
              <a:ext uri="{FF2B5EF4-FFF2-40B4-BE49-F238E27FC236}">
                <a16:creationId xmlns:a16="http://schemas.microsoft.com/office/drawing/2014/main" id="{CD5020E0-6F6B-4BAC-8743-828C597E9B2F}"/>
              </a:ext>
            </a:extLst>
          </p:cNvPr>
          <p:cNvCxnSpPr/>
          <p:nvPr/>
        </p:nvCxnSpPr>
        <p:spPr>
          <a:xfrm>
            <a:off x="2416629" y="4626007"/>
            <a:ext cx="50074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ak pilkoppling 22">
            <a:extLst>
              <a:ext uri="{FF2B5EF4-FFF2-40B4-BE49-F238E27FC236}">
                <a16:creationId xmlns:a16="http://schemas.microsoft.com/office/drawing/2014/main" id="{B7A32612-ED08-459B-B726-8756F3BF3F9C}"/>
              </a:ext>
            </a:extLst>
          </p:cNvPr>
          <p:cNvCxnSpPr>
            <a:cxnSpLocks/>
          </p:cNvCxnSpPr>
          <p:nvPr/>
        </p:nvCxnSpPr>
        <p:spPr>
          <a:xfrm>
            <a:off x="6935371" y="3600196"/>
            <a:ext cx="69893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4" name="Bildobjekt 23">
            <a:extLst>
              <a:ext uri="{FF2B5EF4-FFF2-40B4-BE49-F238E27FC236}">
                <a16:creationId xmlns:a16="http://schemas.microsoft.com/office/drawing/2014/main" id="{90662E0C-3966-7A45-AF09-5B609C100220}"/>
              </a:ext>
            </a:extLst>
          </p:cNvPr>
          <p:cNvPicPr>
            <a:picLocks noChangeAspect="1"/>
          </p:cNvPicPr>
          <p:nvPr/>
        </p:nvPicPr>
        <p:blipFill>
          <a:blip r:embed="rId4"/>
          <a:stretch>
            <a:fillRect/>
          </a:stretch>
        </p:blipFill>
        <p:spPr>
          <a:xfrm>
            <a:off x="671638" y="1347765"/>
            <a:ext cx="1488120" cy="1611589"/>
          </a:xfrm>
          <a:prstGeom prst="rect">
            <a:avLst/>
          </a:prstGeom>
        </p:spPr>
      </p:pic>
      <p:pic>
        <p:nvPicPr>
          <p:cNvPr id="26" name="Bildobjekt 25">
            <a:extLst>
              <a:ext uri="{FF2B5EF4-FFF2-40B4-BE49-F238E27FC236}">
                <a16:creationId xmlns:a16="http://schemas.microsoft.com/office/drawing/2014/main" id="{27E706A4-85FB-F143-938C-ACCD6DAD95CE}"/>
              </a:ext>
            </a:extLst>
          </p:cNvPr>
          <p:cNvPicPr>
            <a:picLocks noChangeAspect="1"/>
          </p:cNvPicPr>
          <p:nvPr/>
        </p:nvPicPr>
        <p:blipFill>
          <a:blip r:embed="rId5"/>
          <a:stretch>
            <a:fillRect/>
          </a:stretch>
        </p:blipFill>
        <p:spPr>
          <a:xfrm>
            <a:off x="500562" y="3433147"/>
            <a:ext cx="1703967" cy="1329802"/>
          </a:xfrm>
          <a:prstGeom prst="rect">
            <a:avLst/>
          </a:prstGeom>
        </p:spPr>
      </p:pic>
    </p:spTree>
    <p:extLst>
      <p:ext uri="{BB962C8B-B14F-4D97-AF65-F5344CB8AC3E}">
        <p14:creationId xmlns:p14="http://schemas.microsoft.com/office/powerpoint/2010/main" val="756335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Lag – kollektivavtal - kontrakt</a:t>
            </a: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6A672D49-25B7-DE4A-A2EC-1CD125F714C6}"/>
              </a:ext>
            </a:extLst>
          </p:cNvPr>
          <p:cNvPicPr>
            <a:picLocks noChangeAspect="1"/>
          </p:cNvPicPr>
          <p:nvPr/>
        </p:nvPicPr>
        <p:blipFill>
          <a:blip r:embed="rId4"/>
          <a:srcRect/>
          <a:stretch/>
        </p:blipFill>
        <p:spPr>
          <a:xfrm>
            <a:off x="838200" y="1825625"/>
            <a:ext cx="7735712" cy="4351338"/>
          </a:xfrm>
          <a:prstGeom prst="rect">
            <a:avLst/>
          </a:prstGeom>
        </p:spPr>
      </p:pic>
    </p:spTree>
    <p:extLst>
      <p:ext uri="{BB962C8B-B14F-4D97-AF65-F5344CB8AC3E}">
        <p14:creationId xmlns:p14="http://schemas.microsoft.com/office/powerpoint/2010/main" val="4140149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innehåll 8">
            <a:extLst>
              <a:ext uri="{FF2B5EF4-FFF2-40B4-BE49-F238E27FC236}">
                <a16:creationId xmlns:a16="http://schemas.microsoft.com/office/drawing/2014/main" id="{9FFC5D4A-FC52-C046-8149-D94C1B654874}"/>
              </a:ext>
            </a:extLst>
          </p:cNvPr>
          <p:cNvPicPr>
            <a:picLocks noChangeAspect="1"/>
          </p:cNvPicPr>
          <p:nvPr/>
        </p:nvPicPr>
        <p:blipFill>
          <a:blip r:embed="rId3"/>
          <a:stretch>
            <a:fillRect/>
          </a:stretch>
        </p:blipFill>
        <p:spPr>
          <a:xfrm>
            <a:off x="10500813" y="365124"/>
            <a:ext cx="1308762" cy="1311275"/>
          </a:xfrm>
          <a:prstGeom prst="rect">
            <a:avLst/>
          </a:prstGeom>
        </p:spPr>
      </p:pic>
      <p:sp>
        <p:nvSpPr>
          <p:cNvPr id="2" name="Rubrik 1">
            <a:extLst>
              <a:ext uri="{FF2B5EF4-FFF2-40B4-BE49-F238E27FC236}">
                <a16:creationId xmlns:a16="http://schemas.microsoft.com/office/drawing/2014/main" id="{83207F11-1878-B648-9930-BB5C87ADF8F9}"/>
              </a:ext>
            </a:extLst>
          </p:cNvPr>
          <p:cNvSpPr>
            <a:spLocks noGrp="1"/>
          </p:cNvSpPr>
          <p:nvPr>
            <p:ph type="title"/>
          </p:nvPr>
        </p:nvSpPr>
        <p:spPr>
          <a:xfrm>
            <a:off x="838200" y="365125"/>
            <a:ext cx="9372600" cy="1325563"/>
          </a:xfrm>
        </p:spPr>
        <p:txBody>
          <a:bodyPr/>
          <a:lstStyle/>
          <a:p>
            <a:r>
              <a:rPr lang="sv-SE">
                <a:latin typeface="Calibri" panose="020F0502020204030204" pitchFamily="34" charset="0"/>
                <a:cs typeface="Calibri" panose="020F0502020204030204" pitchFamily="34" charset="0"/>
              </a:rPr>
              <a:t>Vi arbetar för att utbildning ska löna sig</a:t>
            </a:r>
          </a:p>
        </p:txBody>
      </p:sp>
      <p:sp>
        <p:nvSpPr>
          <p:cNvPr id="10" name="Platshållare för innehåll 9">
            <a:extLst>
              <a:ext uri="{FF2B5EF4-FFF2-40B4-BE49-F238E27FC236}">
                <a16:creationId xmlns:a16="http://schemas.microsoft.com/office/drawing/2014/main" id="{C5C008BD-2001-D14E-BCF1-E93BE8E773F0}"/>
              </a:ext>
            </a:extLst>
          </p:cNvPr>
          <p:cNvSpPr>
            <a:spLocks noGrp="1"/>
          </p:cNvSpPr>
          <p:nvPr>
            <p:ph idx="1"/>
          </p:nvPr>
        </p:nvSpPr>
        <p:spPr/>
        <p:txBody>
          <a:bodyPr/>
          <a:lstStyle/>
          <a:p>
            <a:pPr marL="285750" indent="-285750"/>
            <a:r>
              <a:rPr lang="sv-SE"/>
              <a:t>Vi arbetar för att du ska få din del av det värde du skapar</a:t>
            </a:r>
          </a:p>
          <a:p>
            <a:pPr marL="285750" indent="-285750"/>
            <a:endParaRPr lang="sv-SE"/>
          </a:p>
          <a:p>
            <a:pPr marL="285750" indent="-285750"/>
            <a:r>
              <a:rPr lang="sv-SE"/>
              <a:t>Vi arbetar för att bevaka dina rättigheter och intressen</a:t>
            </a:r>
          </a:p>
          <a:p>
            <a:endParaRPr lang="sv-SE"/>
          </a:p>
          <a:p>
            <a:pPr marL="285750" indent="-285750"/>
            <a:r>
              <a:rPr lang="sv-SE"/>
              <a:t>Vi övervakar att företaget hanterar sin viktigaste resurs – medarbetarna – på ett hållbart sätt. </a:t>
            </a:r>
          </a:p>
          <a:p>
            <a:endParaRPr lang="sv-SE">
              <a:latin typeface="Calibri" panose="020F0502020204030204" pitchFamily="34" charset="0"/>
              <a:cs typeface="Calibri" panose="020F0502020204030204" pitchFamily="34" charset="0"/>
            </a:endParaRPr>
          </a:p>
        </p:txBody>
      </p:sp>
      <p:sp>
        <p:nvSpPr>
          <p:cNvPr id="12" name="Rektangel 11">
            <a:extLst>
              <a:ext uri="{FF2B5EF4-FFF2-40B4-BE49-F238E27FC236}">
                <a16:creationId xmlns:a16="http://schemas.microsoft.com/office/drawing/2014/main" id="{EBAC6380-C226-6645-8883-30B5AD0A6FF5}"/>
              </a:ext>
            </a:extLst>
          </p:cNvPr>
          <p:cNvSpPr/>
          <p:nvPr/>
        </p:nvSpPr>
        <p:spPr>
          <a:xfrm>
            <a:off x="-94129" y="6311900"/>
            <a:ext cx="12438529" cy="5461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68308170"/>
      </p:ext>
    </p:extLst>
  </p:cSld>
  <p:clrMapOvr>
    <a:masterClrMapping/>
  </p:clrMapOvr>
</p:sld>
</file>

<file path=ppt/theme/theme1.xml><?xml version="1.0" encoding="utf-8"?>
<a:theme xmlns:a="http://schemas.openxmlformats.org/drawingml/2006/main" name="Anpassad formgivning">
  <a:themeElements>
    <a:clrScheme name="Blågrö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578BD38D2482A45B259B10CD24C2698" ma:contentTypeVersion="17" ma:contentTypeDescription="Skapa ett nytt dokument." ma:contentTypeScope="" ma:versionID="d07dad98990249b1332fda924efc58b7">
  <xsd:schema xmlns:xsd="http://www.w3.org/2001/XMLSchema" xmlns:xs="http://www.w3.org/2001/XMLSchema" xmlns:p="http://schemas.microsoft.com/office/2006/metadata/properties" xmlns:ns2="338166e3-3174-4fc2-9c17-16a589e3932d" xmlns:ns3="dd1234b8-a07f-4315-b19a-b24e42894ecf" xmlns:ns4="cfd811cb-b435-46d2-b6f4-6ff4bff6b625" targetNamespace="http://schemas.microsoft.com/office/2006/metadata/properties" ma:root="true" ma:fieldsID="a5cbca3cac4c2a3a311156ca5c3b7d0c" ns2:_="" ns3:_="" ns4:_="">
    <xsd:import namespace="338166e3-3174-4fc2-9c17-16a589e3932d"/>
    <xsd:import namespace="dd1234b8-a07f-4315-b19a-b24e42894ecf"/>
    <xsd:import namespace="cfd811cb-b435-46d2-b6f4-6ff4bff6b6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ObjectDetectorVersions" minOccurs="0"/>
                <xsd:element ref="ns2:MediaServiceSearchProperties" minOccurs="0"/>
                <xsd:element ref="ns2:MediaServiceDateTake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8166e3-3174-4fc2-9c17-16a589e39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c71fb807-b078-426a-9062-5b0c3c3445d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1234b8-a07f-4315-b19a-b24e42894ecf"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d811cb-b435-46d2-b6f4-6ff4bff6b625"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60a4b347-b518-4d00-a91c-fb38cd58a1a2}" ma:internalName="TaxCatchAll" ma:showField="CatchAllData" ma:web="dd1234b8-a07f-4315-b19a-b24e42894e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8166e3-3174-4fc2-9c17-16a589e3932d">
      <Terms xmlns="http://schemas.microsoft.com/office/infopath/2007/PartnerControls"/>
    </lcf76f155ced4ddcb4097134ff3c332f>
    <TaxCatchAll xmlns="cfd811cb-b435-46d2-b6f4-6ff4bff6b625" xsi:nil="true"/>
  </documentManagement>
</p:properties>
</file>

<file path=customXml/itemProps1.xml><?xml version="1.0" encoding="utf-8"?>
<ds:datastoreItem xmlns:ds="http://schemas.openxmlformats.org/officeDocument/2006/customXml" ds:itemID="{87FF1931-8747-415F-9ADD-9E40C9993C74}">
  <ds:schemaRefs>
    <ds:schemaRef ds:uri="http://schemas.microsoft.com/sharepoint/v3/contenttype/forms"/>
  </ds:schemaRefs>
</ds:datastoreItem>
</file>

<file path=customXml/itemProps2.xml><?xml version="1.0" encoding="utf-8"?>
<ds:datastoreItem xmlns:ds="http://schemas.openxmlformats.org/officeDocument/2006/customXml" ds:itemID="{71FA451E-EC6A-4A91-8FAD-87F6725EA0AD}"/>
</file>

<file path=customXml/itemProps3.xml><?xml version="1.0" encoding="utf-8"?>
<ds:datastoreItem xmlns:ds="http://schemas.openxmlformats.org/officeDocument/2006/customXml" ds:itemID="{4FF183AD-D3E4-4A2D-9E5D-303BB1DD0C4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1662</Words>
  <Application>Microsoft Office PowerPoint</Application>
  <PresentationFormat>Bredbild</PresentationFormat>
  <Paragraphs>188</Paragraphs>
  <Slides>13</Slides>
  <Notes>13</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13</vt:i4>
      </vt:variant>
    </vt:vector>
  </HeadingPairs>
  <TitlesOfParts>
    <vt:vector size="16" baseType="lpstr">
      <vt:lpstr>Arial</vt:lpstr>
      <vt:lpstr>Calibri</vt:lpstr>
      <vt:lpstr>Anpassad formgivning</vt:lpstr>
      <vt:lpstr>Hej!</vt:lpstr>
      <vt:lpstr>Akademikerföreningen</vt:lpstr>
      <vt:lpstr>Föreningens arbete på Företaget AB</vt:lpstr>
      <vt:lpstr>Vem kan vara medlem i ett Saco-förbund?  (&amp; Akademikerföreningen)</vt:lpstr>
      <vt:lpstr>Hitta rätt förbund för dig</vt:lpstr>
      <vt:lpstr>Svenska modellen – centralt och lokalt</vt:lpstr>
      <vt:lpstr>Så är vi organiserade</vt:lpstr>
      <vt:lpstr>Lag – kollektivavtal - kontrakt</vt:lpstr>
      <vt:lpstr>Vi arbetar för att utbildning ska löna sig</vt:lpstr>
      <vt:lpstr>Vi arbetar på tre nivåer</vt:lpstr>
      <vt:lpstr>Medlemskapets innehåll</vt:lpstr>
      <vt:lpstr>Välkomna till Akademikerföreningen på  Företaget AB</vt:lpstr>
      <vt:lpstr>Vi 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 User</dc:creator>
  <cp:lastModifiedBy>Anna Klaesson</cp:lastModifiedBy>
  <cp:revision>2</cp:revision>
  <dcterms:created xsi:type="dcterms:W3CDTF">2018-11-27T12:02:14Z</dcterms:created>
  <dcterms:modified xsi:type="dcterms:W3CDTF">2021-07-02T07:09:30Z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0x010100F578BD38D2482A45B259B10CD24C2698</vt:lpwstr>
  </property>
</Properties>
</file>