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sldIdLst>
    <p:sldId id="260" r:id="rId5"/>
    <p:sldId id="256" r:id="rId6"/>
    <p:sldId id="266" r:id="rId7"/>
    <p:sldId id="273" r:id="rId8"/>
    <p:sldId id="269" r:id="rId9"/>
    <p:sldId id="271" r:id="rId10"/>
    <p:sldId id="275" r:id="rId11"/>
    <p:sldId id="262" r:id="rId12"/>
    <p:sldId id="257" r:id="rId13"/>
    <p:sldId id="259" r:id="rId14"/>
    <p:sldId id="268" r:id="rId15"/>
    <p:sldId id="258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A4A9-A583-4D03-993C-6AE0741FB6E8}" v="6" dt="2021-05-27T07:56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93" d="100"/>
          <a:sy n="93" d="100"/>
        </p:scale>
        <p:origin x="15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F8E6-C730-C141-BAB3-F77E4C74926D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D8D5-F4EE-EC4B-8E62-43EEE238F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o.se/karriar/hitta-ditt-sacoforbu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en-US" b="1" dirty="0">
                <a:cs typeface="Calibri"/>
              </a:rPr>
              <a:t>Purpose</a:t>
            </a:r>
            <a:r>
              <a:rPr lang="en-US" dirty="0">
                <a:cs typeface="Calibri"/>
              </a:rPr>
              <a:t>: To explain how to use this PowerPoint presentation.</a:t>
            </a:r>
          </a:p>
          <a:p>
            <a:r>
              <a:rPr lang="en-US" b="1" dirty="0">
                <a:cs typeface="Calibri"/>
              </a:rPr>
              <a:t>Action</a:t>
            </a:r>
            <a:r>
              <a:rPr lang="en-US" dirty="0">
                <a:cs typeface="Calibri"/>
              </a:rPr>
              <a:t>: Adapt and add to this PowerPoint presentation so that it works best for you. Anything highlighted in yellow should be adapted to your needs and situation – remember to remove the yellow highlighting! This slide should not be shown to the participants.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</a:p>
          <a:p>
            <a:r>
              <a:rPr lang="en-US" dirty="0">
                <a:cs typeface="Calibri"/>
              </a:rPr>
              <a:t>This slide has no script.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2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and general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at central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education</a:t>
            </a:r>
            <a:r>
              <a:rPr lang="sv-SE" dirty="0"/>
              <a:t> must be </a:t>
            </a:r>
            <a:r>
              <a:rPr lang="sv-SE" dirty="0" err="1"/>
              <a:t>rewarded</a:t>
            </a:r>
            <a:r>
              <a:rPr lang="sv-SE" dirty="0"/>
              <a:t>”: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Nationally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 the </a:t>
            </a:r>
            <a:r>
              <a:rPr lang="sv-SE" dirty="0" err="1"/>
              <a:t>workplace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Individually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cs typeface="Calibri"/>
            </a:endParaRPr>
          </a:p>
          <a:p>
            <a:r>
              <a:rPr lang="sv-SE" dirty="0"/>
              <a:t>Action: </a:t>
            </a:r>
          </a:p>
          <a:p>
            <a:endParaRPr lang="sv-SE" dirty="0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dirty="0"/>
          </a:p>
          <a:p>
            <a:r>
              <a:rPr lang="sv-SE" b="1" dirty="0" err="1"/>
              <a:t>Nationally</a:t>
            </a:r>
            <a:r>
              <a:rPr lang="sv-SE" b="1" dirty="0"/>
              <a:t>: </a:t>
            </a:r>
            <a:r>
              <a:rPr lang="sv-SE" dirty="0"/>
              <a:t>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. 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to 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and opinion </a:t>
            </a:r>
            <a:r>
              <a:rPr lang="sv-SE" dirty="0" err="1"/>
              <a:t>building</a:t>
            </a:r>
            <a:r>
              <a:rPr lang="sv-SE" dirty="0"/>
              <a:t> on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rewards</a:t>
            </a:r>
            <a:r>
              <a:rPr lang="sv-SE" dirty="0"/>
              <a:t>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,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as a genuine investment. 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b="1" dirty="0" err="1"/>
              <a:t>Towards</a:t>
            </a:r>
            <a:r>
              <a:rPr lang="sv-SE" b="1" dirty="0"/>
              <a:t> </a:t>
            </a:r>
            <a:r>
              <a:rPr lang="sv-SE" b="1" dirty="0" err="1"/>
              <a:t>employers</a:t>
            </a:r>
            <a:r>
              <a:rPr lang="sv-SE" b="1" dirty="0"/>
              <a:t>: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 and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br>
              <a:rPr lang="sv-SE" dirty="0">
                <a:cs typeface="+mn-lt"/>
              </a:rPr>
            </a:br>
            <a:endParaRPr lang="sv-SE" dirty="0"/>
          </a:p>
          <a:p>
            <a:r>
              <a:rPr lang="sv-SE" b="1" dirty="0" err="1"/>
              <a:t>Individually</a:t>
            </a:r>
            <a:r>
              <a:rPr lang="sv-SE" b="1" dirty="0"/>
              <a:t>:</a:t>
            </a:r>
            <a:r>
              <a:rPr lang="sv-SE" dirty="0"/>
              <a:t> The service and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 and the Akademikerförening/Association.  Representation.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and </a:t>
            </a:r>
            <a:r>
              <a:rPr lang="sv-SE" dirty="0" err="1"/>
              <a:t>which</a:t>
            </a:r>
            <a:r>
              <a:rPr lang="sv-SE" dirty="0"/>
              <a:t> all Saco unions offer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i="1" dirty="0">
              <a:cs typeface="Calibri"/>
            </a:endParaRPr>
          </a:p>
          <a:p>
            <a:r>
              <a:rPr lang="sv-SE" b="1" i="1" dirty="0" err="1">
                <a:cs typeface="Calibri"/>
              </a:rPr>
              <a:t>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are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some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examples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the </a:t>
            </a:r>
            <a:r>
              <a:rPr lang="sv-SE" b="1" i="1" dirty="0" err="1">
                <a:cs typeface="Calibri"/>
              </a:rPr>
              <a:t>benefits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directly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linked</a:t>
            </a:r>
            <a:r>
              <a:rPr lang="sv-SE" b="1" i="1" dirty="0">
                <a:cs typeface="Calibri"/>
              </a:rPr>
              <a:t> to </a:t>
            </a:r>
            <a:r>
              <a:rPr lang="sv-SE" b="1" i="1" dirty="0" err="1">
                <a:cs typeface="Calibri"/>
              </a:rPr>
              <a:t>your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membership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a Saco union, no </a:t>
            </a:r>
            <a:r>
              <a:rPr lang="sv-SE" b="1" i="1" dirty="0" err="1">
                <a:cs typeface="Calibri"/>
              </a:rPr>
              <a:t>matter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you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work</a:t>
            </a:r>
            <a:r>
              <a:rPr lang="sv-SE" b="1" i="1" dirty="0">
                <a:cs typeface="Calibri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Saco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union’s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membership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sv-SE" dirty="0"/>
              <a:t>.</a:t>
            </a:r>
            <a:endParaRPr lang="sv-SE" b="1" i="1" dirty="0"/>
          </a:p>
          <a:p>
            <a:endParaRPr lang="sv-SE" b="1" i="1" dirty="0"/>
          </a:p>
          <a:p>
            <a:endParaRPr lang="sv-SE" b="1" i="1" dirty="0">
              <a:cs typeface="Calibri"/>
            </a:endParaRPr>
          </a:p>
          <a:p>
            <a:r>
              <a:rPr lang="sv-SE" b="1" dirty="0"/>
              <a:t>Legal support: </a:t>
            </a:r>
            <a:endParaRPr lang="sv-SE" sz="1200" b="1" dirty="0">
              <a:solidFill>
                <a:schemeClr val="tx1"/>
              </a:solidFill>
              <a:effectLst/>
              <a:latin typeface="+mn-lt"/>
              <a:ea typeface="+mn-ea"/>
              <a:cs typeface="+mn-lt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can cost hundreds of thousands of kronor to take a case to court, for </a:t>
            </a:r>
            <a:r>
              <a:rPr lang="en-US" sz="180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in </a:t>
            </a: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case of unfair dismissal. For many people, this means that they cannot afford to have their case tried if they are not a member.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insurance</a:t>
            </a:r>
            <a:r>
              <a:rPr lang="sv-SE" b="1" dirty="0"/>
              <a:t>: </a:t>
            </a:r>
            <a:endParaRPr lang="sv-SE" b="1" dirty="0">
              <a:cs typeface="Calibri"/>
            </a:endParaRPr>
          </a:p>
          <a:p>
            <a:pPr indent="4445">
              <a:lnSpc>
                <a:spcPct val="96000"/>
              </a:lnSpc>
              <a:spcBef>
                <a:spcPts val="50"/>
              </a:spcBef>
              <a:spcAft>
                <a:spcPts val="1000"/>
              </a:spcAft>
            </a:pP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Often, as your salary increases, so do your costs. You shouldn’t have to use your savings if you find yourself between jobs for a few months.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i="1" dirty="0"/>
          </a:p>
          <a:p>
            <a:r>
              <a:rPr lang="sv-SE" sz="1200" b="1" i="0" dirty="0" err="1"/>
              <a:t>Salary</a:t>
            </a:r>
            <a:r>
              <a:rPr lang="sv-SE" sz="1200" b="1" i="0" dirty="0"/>
              <a:t> </a:t>
            </a:r>
            <a:r>
              <a:rPr lang="sv-SE" sz="1200" b="1" i="0" dirty="0" err="1"/>
              <a:t>statistics</a:t>
            </a:r>
            <a:r>
              <a:rPr lang="sv-SE" sz="1200" b="1" i="0" dirty="0"/>
              <a:t>:</a:t>
            </a:r>
            <a:endParaRPr lang="sv-SE" sz="1200" b="1" i="0" dirty="0">
              <a:cs typeface="Calibri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solid, relevant and up-to-date statistics to support your arguments, you will feel more secure in your salary dialogues and negotiations</a:t>
            </a:r>
            <a:r>
              <a:rPr lang="en-US" sz="1800" dirty="0">
                <a:solidFill>
                  <a:srgbClr val="4642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v-SE" sz="1200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35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welcome</a:t>
            </a:r>
            <a:r>
              <a:rPr lang="sv-SE" dirty="0"/>
              <a:t> the new </a:t>
            </a:r>
            <a:r>
              <a:rPr lang="sv-SE" dirty="0" err="1"/>
              <a:t>employees</a:t>
            </a:r>
            <a:r>
              <a:rPr lang="sv-SE" dirty="0"/>
              <a:t>/</a:t>
            </a:r>
            <a:r>
              <a:rPr lang="sv-SE" dirty="0" err="1"/>
              <a:t>audience</a:t>
            </a:r>
            <a:r>
              <a:rPr lang="sv-SE" dirty="0"/>
              <a:t> and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to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off </a:t>
            </a:r>
            <a:r>
              <a:rPr lang="sv-SE" dirty="0" err="1"/>
              <a:t>applying</a:t>
            </a:r>
            <a:r>
              <a:rPr lang="sv-SE" dirty="0"/>
              <a:t> for </a:t>
            </a:r>
            <a:r>
              <a:rPr lang="sv-SE" dirty="0" err="1"/>
              <a:t>membership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for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advantage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legal support and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too</a:t>
            </a:r>
            <a:r>
              <a:rPr lang="sv-SE" dirty="0"/>
              <a:t> late. So my </a:t>
            </a:r>
            <a:r>
              <a:rPr lang="sv-SE" dirty="0" err="1"/>
              <a:t>advice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 is to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Association’s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to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ask or </a:t>
            </a:r>
            <a:r>
              <a:rPr lang="sv-SE" dirty="0" err="1"/>
              <a:t>discuss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Fill</a:t>
            </a:r>
            <a:r>
              <a:rPr lang="sv-SE" dirty="0"/>
              <a:t> in the relevant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board.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, show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at the meeting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and </a:t>
            </a:r>
            <a:r>
              <a:rPr lang="sv-SE" dirty="0" err="1"/>
              <a:t>when</a:t>
            </a:r>
            <a:r>
              <a:rPr lang="sv-SE" dirty="0"/>
              <a:t>/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2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.</a:t>
            </a:r>
          </a:p>
          <a:p>
            <a:r>
              <a:rPr lang="sv-SE" b="1" dirty="0"/>
              <a:t>Action</a:t>
            </a:r>
            <a:r>
              <a:rPr lang="sv-SE" dirty="0"/>
              <a:t>: </a:t>
            </a:r>
            <a:r>
              <a:rPr lang="sv-SE" dirty="0" err="1"/>
              <a:t>Fill</a:t>
            </a:r>
            <a:r>
              <a:rPr lang="sv-SE" dirty="0"/>
              <a:t> in the board </a:t>
            </a:r>
            <a:r>
              <a:rPr lang="sv-SE" dirty="0" err="1"/>
              <a:t>members</a:t>
            </a:r>
            <a:r>
              <a:rPr lang="sv-SE" dirty="0"/>
              <a:t>’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board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</a:p>
          <a:p>
            <a:r>
              <a:rPr lang="sv-SE" dirty="0" err="1"/>
              <a:t>Introduce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>
                <a:highlight>
                  <a:srgbClr val="00FF00"/>
                </a:highlight>
              </a:rPr>
              <a:t>……………?????</a:t>
            </a:r>
            <a:endParaRPr lang="sv-SE" sz="1200" kern="1200" dirty="0">
              <a:solidFill>
                <a:srgbClr val="FF0000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i="0" dirty="0" err="1">
                <a:cs typeface="Calibri"/>
              </a:rPr>
              <a:t>Purpose</a:t>
            </a:r>
            <a:r>
              <a:rPr lang="sv-SE" b="0" i="0" dirty="0">
                <a:cs typeface="Calibri"/>
              </a:rPr>
              <a:t>: To </a:t>
            </a:r>
            <a:r>
              <a:rPr lang="sv-SE" b="0" i="0" dirty="0" err="1">
                <a:cs typeface="Calibri"/>
              </a:rPr>
              <a:t>explain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briefly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done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locally</a:t>
            </a:r>
            <a:r>
              <a:rPr lang="sv-SE" b="0" i="0" dirty="0">
                <a:cs typeface="Calibri"/>
              </a:rPr>
              <a:t> by the board at the </a:t>
            </a:r>
            <a:r>
              <a:rPr lang="sv-SE" b="0" i="0" dirty="0" err="1">
                <a:cs typeface="Calibri"/>
              </a:rPr>
              <a:t>workplace</a:t>
            </a:r>
            <a:r>
              <a:rPr lang="sv-SE" b="0" i="0" dirty="0">
                <a:cs typeface="Calibri"/>
              </a:rPr>
              <a:t>. Talk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both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current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always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require</a:t>
            </a:r>
            <a:r>
              <a:rPr lang="sv-SE" b="0" i="0" dirty="0">
                <a:cs typeface="Calibri"/>
              </a:rPr>
              <a:t> attention. The </a:t>
            </a:r>
            <a:r>
              <a:rPr lang="sv-SE" b="0" i="0" dirty="0" err="1">
                <a:cs typeface="Calibri"/>
              </a:rPr>
              <a:t>aim</a:t>
            </a:r>
            <a:r>
              <a:rPr lang="sv-SE" b="0" i="0" dirty="0">
                <a:cs typeface="Calibri"/>
              </a:rPr>
              <a:t> is to show the </a:t>
            </a:r>
            <a:r>
              <a:rPr lang="sv-SE" b="0" i="0" dirty="0" err="1">
                <a:cs typeface="Calibri"/>
              </a:rPr>
              <a:t>value</a:t>
            </a:r>
            <a:r>
              <a:rPr lang="sv-SE" b="0" i="0" dirty="0">
                <a:cs typeface="Calibri"/>
              </a:rPr>
              <a:t> to the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trade</a:t>
            </a:r>
            <a:r>
              <a:rPr lang="sv-SE" b="0" i="0" dirty="0">
                <a:cs typeface="Calibri"/>
              </a:rPr>
              <a:t> union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do.</a:t>
            </a:r>
          </a:p>
          <a:p>
            <a:r>
              <a:rPr lang="sv-SE" b="1" i="0" dirty="0">
                <a:cs typeface="Calibri"/>
              </a:rPr>
              <a:t>Action</a:t>
            </a:r>
            <a:r>
              <a:rPr lang="sv-SE" b="0" i="0" dirty="0">
                <a:cs typeface="Calibri"/>
              </a:rPr>
              <a:t>: List 1-3 </a:t>
            </a:r>
            <a:r>
              <a:rPr lang="sv-SE" b="0" i="0" dirty="0" err="1">
                <a:cs typeface="Calibri"/>
              </a:rPr>
              <a:t>important</a:t>
            </a:r>
            <a:r>
              <a:rPr lang="sv-SE" b="0" i="0" dirty="0">
                <a:cs typeface="Calibri"/>
              </a:rPr>
              <a:t>/</a:t>
            </a:r>
            <a:r>
              <a:rPr lang="sv-SE" b="0" i="0" dirty="0" err="1">
                <a:cs typeface="Calibri"/>
              </a:rPr>
              <a:t>ongoing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. 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more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than</a:t>
            </a:r>
            <a:r>
              <a:rPr lang="sv-SE" b="0" i="0" dirty="0">
                <a:cs typeface="Calibri"/>
              </a:rPr>
              <a:t> 3, try to limit </a:t>
            </a:r>
            <a:r>
              <a:rPr lang="sv-SE" b="0" i="0" dirty="0" err="1">
                <a:cs typeface="Calibri"/>
              </a:rPr>
              <a:t>yourself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three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list on the </a:t>
            </a:r>
            <a:r>
              <a:rPr lang="sv-SE" b="0" i="0" dirty="0" err="1">
                <a:cs typeface="Calibri"/>
              </a:rPr>
              <a:t>slide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mention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others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without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 in </a:t>
            </a:r>
            <a:r>
              <a:rPr lang="sv-SE" b="0" i="0" dirty="0" err="1">
                <a:cs typeface="Calibri"/>
              </a:rPr>
              <a:t>writing</a:t>
            </a:r>
            <a:r>
              <a:rPr lang="sv-SE" b="0" i="0" dirty="0">
                <a:cs typeface="Calibri"/>
              </a:rPr>
              <a:t>.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should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course</a:t>
            </a:r>
            <a:r>
              <a:rPr lang="sv-SE" b="0" i="0" dirty="0">
                <a:cs typeface="Calibri"/>
              </a:rPr>
              <a:t> focus on the </a:t>
            </a:r>
            <a:r>
              <a:rPr lang="sv-SE" b="0" i="0" dirty="0" err="1">
                <a:cs typeface="Calibri"/>
              </a:rPr>
              <a:t>matters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think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importtant and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affect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.</a:t>
            </a:r>
          </a:p>
          <a:p>
            <a:endParaRPr lang="sv-SE" b="0" i="0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r>
              <a:rPr lang="sv-SE" b="0" i="0" dirty="0">
                <a:cs typeface="Calibri"/>
              </a:rPr>
              <a:t>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would</a:t>
            </a:r>
            <a:r>
              <a:rPr lang="sv-SE" b="0" i="0" dirty="0">
                <a:cs typeface="Calibri"/>
              </a:rPr>
              <a:t> like to </a:t>
            </a:r>
            <a:r>
              <a:rPr lang="sv-SE" b="0" i="0" dirty="0" err="1">
                <a:cs typeface="Calibri"/>
              </a:rPr>
              <a:t>receive</a:t>
            </a:r>
            <a:r>
              <a:rPr lang="sv-SE" b="0" i="0" dirty="0">
                <a:cs typeface="Calibri"/>
              </a:rPr>
              <a:t> coaching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formulate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script,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welcome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contact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us</a:t>
            </a:r>
            <a:r>
              <a:rPr lang="sv-SE" b="0" i="0" dirty="0">
                <a:cs typeface="Calibri"/>
              </a:rPr>
              <a:t> at anna.klaesson@sverigesingenjorer.se</a:t>
            </a:r>
            <a:r>
              <a:rPr lang="sv-SE" dirty="0">
                <a:cs typeface="Calibri"/>
              </a:rPr>
              <a:t>  or  daniel.jarblad@sverigesingenjorer.se. </a:t>
            </a:r>
            <a:endParaRPr lang="sv-SE" b="0" i="0" dirty="0">
              <a:cs typeface="Calibri"/>
            </a:endParaRPr>
          </a:p>
          <a:p>
            <a:endParaRPr lang="sv-SE" b="0" i="0" dirty="0">
              <a:cs typeface="Calibri"/>
            </a:endParaRPr>
          </a:p>
          <a:p>
            <a:r>
              <a:rPr lang="sv-SE" dirty="0">
                <a:cs typeface="Calibri"/>
              </a:rPr>
              <a:t>Try to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phrases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 show the </a:t>
            </a:r>
            <a:r>
              <a:rPr lang="sv-SE" dirty="0" err="1">
                <a:cs typeface="Calibri"/>
              </a:rPr>
              <a:t>value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of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such</a:t>
            </a:r>
            <a:r>
              <a:rPr lang="sv-SE" dirty="0">
                <a:cs typeface="Calibri"/>
              </a:rPr>
              <a:t> as:</a:t>
            </a:r>
          </a:p>
          <a:p>
            <a:r>
              <a:rPr lang="sv-SE" dirty="0">
                <a:cs typeface="Calibri"/>
              </a:rPr>
              <a:t>"For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…” </a:t>
            </a:r>
          </a:p>
          <a:p>
            <a:r>
              <a:rPr lang="sv-SE" dirty="0">
                <a:cs typeface="Calibri"/>
              </a:rPr>
              <a:t>”In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case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…”</a:t>
            </a:r>
            <a:br>
              <a:rPr lang="sv-SE" dirty="0">
                <a:cs typeface="+mn-lt"/>
              </a:rPr>
            </a:br>
            <a:r>
              <a:rPr lang="sv-SE" dirty="0">
                <a:cs typeface="Calibri"/>
              </a:rPr>
              <a:t>”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has given </a:t>
            </a:r>
            <a:r>
              <a:rPr lang="sv-SE" dirty="0" err="1">
                <a:cs typeface="Calibri"/>
              </a:rPr>
              <a:t>us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better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greater</a:t>
            </a:r>
            <a:r>
              <a:rPr lang="sv-SE" dirty="0">
                <a:cs typeface="Calibri"/>
              </a:rPr>
              <a:t>…”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Example</a:t>
            </a:r>
            <a:r>
              <a:rPr lang="sv-SE" dirty="0">
                <a:cs typeface="Calibri"/>
              </a:rPr>
              <a:t>: ”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currently</a:t>
            </a:r>
            <a:r>
              <a:rPr lang="sv-SE" dirty="0">
                <a:cs typeface="Calibri"/>
              </a:rPr>
              <a:t> in a co-determination </a:t>
            </a:r>
            <a:r>
              <a:rPr lang="sv-SE" dirty="0" err="1">
                <a:cs typeface="Calibri"/>
              </a:rPr>
              <a:t>negotiation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with</a:t>
            </a:r>
            <a:r>
              <a:rPr lang="sv-SE" dirty="0">
                <a:cs typeface="Calibri"/>
              </a:rPr>
              <a:t> the </a:t>
            </a:r>
            <a:r>
              <a:rPr lang="sv-SE" dirty="0" err="1">
                <a:cs typeface="Calibri"/>
              </a:rPr>
              <a:t>company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pushing</a:t>
            </a:r>
            <a:r>
              <a:rPr lang="sv-SE" dirty="0">
                <a:cs typeface="Calibri"/>
              </a:rPr>
              <a:t> for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 XXX, </a:t>
            </a:r>
            <a:r>
              <a:rPr lang="sv-SE" dirty="0" err="1">
                <a:cs typeface="Calibri"/>
              </a:rPr>
              <a:t>which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will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</a:t>
            </a:r>
            <a:r>
              <a:rPr lang="sv-SE" dirty="0">
                <a:cs typeface="Calibri"/>
              </a:rPr>
              <a:t> XXX 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colleagues</a:t>
            </a:r>
            <a:r>
              <a:rPr lang="sv-SE" dirty="0">
                <a:cs typeface="Calibri"/>
              </a:rPr>
              <a:t>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emphasise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qualification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(</a:t>
            </a:r>
            <a:r>
              <a:rPr lang="sv-SE" dirty="0" err="1"/>
              <a:t>should</a:t>
            </a:r>
            <a:r>
              <a:rPr lang="sv-SE" dirty="0"/>
              <a:t>)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do not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. </a:t>
            </a:r>
          </a:p>
          <a:p>
            <a:r>
              <a:rPr lang="sv-SE" dirty="0"/>
              <a:t>Action: </a:t>
            </a:r>
            <a:endParaRPr lang="sv-SE" dirty="0">
              <a:cs typeface="Calibri" panose="020F0502020204030204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studies </a:t>
            </a:r>
            <a:r>
              <a:rPr lang="sv-SE" dirty="0" err="1"/>
              <a:t>can</a:t>
            </a:r>
            <a:r>
              <a:rPr lang="sv-SE" dirty="0"/>
              <a:t>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and </a:t>
            </a:r>
            <a:r>
              <a:rPr lang="sv-SE" dirty="0" err="1"/>
              <a:t>thus</a:t>
            </a:r>
            <a:r>
              <a:rPr lang="sv-SE" dirty="0"/>
              <a:t> Akademikerföreningen/the 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just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to </a:t>
            </a:r>
            <a:r>
              <a:rPr lang="sv-SE" dirty="0" err="1"/>
              <a:t>join</a:t>
            </a:r>
            <a:r>
              <a:rPr lang="sv-SE" dirty="0"/>
              <a:t> a Saco union and the association.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right union. </a:t>
            </a:r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Akademikerförening/Association at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by </a:t>
            </a:r>
            <a:r>
              <a:rPr lang="sv-SE" dirty="0" err="1"/>
              <a:t>joining</a:t>
            </a:r>
            <a:r>
              <a:rPr lang="sv-SE" dirty="0"/>
              <a:t> a Saco union.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union is the right </a:t>
            </a:r>
            <a:r>
              <a:rPr lang="sv-SE" dirty="0" err="1"/>
              <a:t>one</a:t>
            </a:r>
            <a:r>
              <a:rPr lang="sv-SE" dirty="0"/>
              <a:t> for </a:t>
            </a:r>
            <a:r>
              <a:rPr lang="sv-SE" dirty="0" err="1"/>
              <a:t>you</a:t>
            </a:r>
            <a:r>
              <a:rPr lang="sv-SE" dirty="0"/>
              <a:t>, visit </a:t>
            </a:r>
            <a:r>
              <a:rPr lang="sv-SE" dirty="0">
                <a:hlinkClick r:id="rId3"/>
              </a:rPr>
              <a:t>saco.se/</a:t>
            </a:r>
            <a:r>
              <a:rPr lang="sv-SE" dirty="0" err="1">
                <a:hlinkClick r:id="rId3"/>
              </a:rPr>
              <a:t>karriar</a:t>
            </a:r>
            <a:r>
              <a:rPr lang="sv-SE" dirty="0">
                <a:hlinkClick r:id="rId3"/>
              </a:rPr>
              <a:t>/hitta-ditt-</a:t>
            </a:r>
            <a:r>
              <a:rPr lang="sv-SE" dirty="0" err="1">
                <a:hlinkClick r:id="rId3"/>
              </a:rPr>
              <a:t>sacoforbund</a:t>
            </a:r>
            <a:r>
              <a:rPr lang="sv-SE" dirty="0">
                <a:hlinkClick r:id="rId3"/>
              </a:rPr>
              <a:t>/</a:t>
            </a:r>
            <a:r>
              <a:rPr lang="sv-SE" dirty="0"/>
              <a:t>  or talk to </a:t>
            </a:r>
            <a:r>
              <a:rPr lang="sv-SE" dirty="0" err="1"/>
              <a:t>us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happy to </a:t>
            </a:r>
            <a:r>
              <a:rPr lang="sv-SE" dirty="0" err="1"/>
              <a:t>help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9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works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Depending on the audience’s existing knowledge and understanding of the Swedish model and its advantages, e.g. with regard to independent trade unions, small number of conflicts, flexibility and more.</a:t>
            </a:r>
          </a:p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the akademikerförening/association and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various</a:t>
            </a:r>
            <a:r>
              <a:rPr lang="sv-SE" dirty="0"/>
              <a:t> Saco unions, as </a:t>
            </a:r>
            <a:r>
              <a:rPr lang="sv-SE" dirty="0" err="1"/>
              <a:t>well</a:t>
            </a:r>
            <a:r>
              <a:rPr lang="sv-SE" dirty="0"/>
              <a:t> as the relationship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employer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r>
              <a:rPr lang="sv-SE" dirty="0" err="1"/>
              <a:t>Fill</a:t>
            </a:r>
            <a:r>
              <a:rPr lang="sv-SE" dirty="0"/>
              <a:t> in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unions at the </a:t>
            </a:r>
            <a:r>
              <a:rPr lang="sv-SE" dirty="0" err="1"/>
              <a:t>workplace</a:t>
            </a:r>
            <a:r>
              <a:rPr lang="sv-SE" dirty="0"/>
              <a:t> in </a:t>
            </a:r>
            <a:r>
              <a:rPr lang="sv-SE" dirty="0" err="1"/>
              <a:t>question</a:t>
            </a:r>
            <a:r>
              <a:rPr lang="sv-SE" dirty="0"/>
              <a:t>.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same </a:t>
            </a:r>
            <a:r>
              <a:rPr lang="sv-SE" dirty="0" err="1"/>
              <a:t>employer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different Saco unions come </a:t>
            </a:r>
            <a:r>
              <a:rPr lang="sv-SE" dirty="0" err="1"/>
              <a:t>together</a:t>
            </a:r>
            <a:r>
              <a:rPr lang="sv-SE" dirty="0"/>
              <a:t> to form the Akademikerförening/Association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6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is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it is </a:t>
            </a:r>
            <a:r>
              <a:rPr lang="sv-SE" dirty="0" err="1"/>
              <a:t>necessary</a:t>
            </a:r>
            <a:r>
              <a:rPr lang="sv-SE" dirty="0"/>
              <a:t>. It </a:t>
            </a:r>
            <a:r>
              <a:rPr lang="sv-SE" dirty="0" err="1"/>
              <a:t>explains</a:t>
            </a:r>
            <a:r>
              <a:rPr lang="sv-SE" dirty="0"/>
              <a:t> the </a:t>
            </a:r>
            <a:r>
              <a:rPr lang="sv-SE" dirty="0" err="1"/>
              <a:t>relationshipbetween</a:t>
            </a:r>
            <a:r>
              <a:rPr lang="sv-SE" dirty="0"/>
              <a:t> </a:t>
            </a:r>
            <a:r>
              <a:rPr lang="sv-SE" dirty="0" err="1"/>
              <a:t>legislation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and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contracts</a:t>
            </a:r>
            <a:r>
              <a:rPr lang="sv-SE" dirty="0"/>
              <a:t>. It </a:t>
            </a:r>
            <a:r>
              <a:rPr lang="sv-SE" dirty="0" err="1"/>
              <a:t>also</a:t>
            </a:r>
            <a:r>
              <a:rPr lang="sv-SE" dirty="0"/>
              <a:t> shows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, </a:t>
            </a:r>
            <a:r>
              <a:rPr lang="sv-SE" dirty="0" err="1"/>
              <a:t>where</a:t>
            </a:r>
            <a:r>
              <a:rPr lang="sv-SE" dirty="0"/>
              <a:t> the union </a:t>
            </a:r>
            <a:r>
              <a:rPr lang="sv-SE" dirty="0" err="1"/>
              <a:t>ishas</a:t>
            </a:r>
            <a:r>
              <a:rPr lang="sv-SE" dirty="0"/>
              <a:t> the </a:t>
            </a:r>
            <a:r>
              <a:rPr lang="sv-SE" dirty="0" err="1"/>
              <a:t>possíbility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provisions </a:t>
            </a:r>
            <a:r>
              <a:rPr lang="sv-SE" dirty="0" err="1"/>
              <a:t>regulated</a:t>
            </a:r>
            <a:r>
              <a:rPr lang="sv-SE" dirty="0"/>
              <a:t> by </a:t>
            </a:r>
            <a:r>
              <a:rPr lang="sv-SE" dirty="0" err="1"/>
              <a:t>law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</a:rPr>
              <a:t>When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comes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rights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.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people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employed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in Sweden.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However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it is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quite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 small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number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things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regarded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as minimum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levels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Instead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cover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entire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sectors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complementary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only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a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*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something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workplace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Additionally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make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beyond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thióse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b="1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basic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always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those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stipulated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or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never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For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example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everyone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has the right to 25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paid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annual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leave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include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providing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reach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in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also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have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 set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policies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covering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different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2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highlight</a:t>
            </a:r>
            <a:r>
              <a:rPr lang="sv-SE" dirty="0"/>
              <a:t> the </a:t>
            </a:r>
            <a:r>
              <a:rPr lang="sv-SE" dirty="0" err="1"/>
              <a:t>reasons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is </a:t>
            </a:r>
            <a:r>
              <a:rPr lang="sv-SE" dirty="0" err="1"/>
              <a:t>rewarded</a:t>
            </a:r>
            <a:r>
              <a:rPr lang="sv-SE" dirty="0"/>
              <a:t>;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investment in </a:t>
            </a:r>
            <a:r>
              <a:rPr lang="sv-SE" dirty="0" err="1"/>
              <a:t>education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a </a:t>
            </a:r>
            <a:r>
              <a:rPr lang="sv-SE" dirty="0" err="1"/>
              <a:t>valuable</a:t>
            </a:r>
            <a:r>
              <a:rPr lang="sv-SE" dirty="0"/>
              <a:t> asset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employer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Three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Saco, the Saco unions and the </a:t>
            </a:r>
            <a:r>
              <a:rPr lang="sv-SE" dirty="0" err="1"/>
              <a:t>local</a:t>
            </a:r>
            <a:r>
              <a:rPr lang="sv-SE" dirty="0"/>
              <a:t> Association focus on at different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Explain in more detail and describe how they relate to the work that you do locally.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5047-E2BD-0E43-866C-CCA4CEC9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9A430-B12F-194F-AE50-45202CBF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09D930-094C-D24F-9931-CA8E9AD9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7BCB-6DC2-8F4C-8959-62588D2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48E727-054E-A241-B1E8-BEC2F32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8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EA7B-25CA-984D-9802-7331ABAA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83EA5B-F9FB-8C45-9A8C-5B20121E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F40435-1511-F64D-AB01-E56AF77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9D319-FE9C-344E-AE7A-12C4CB2C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CCF6-00A2-6744-B4B1-9F23B87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C0C84-019C-EA4D-A081-BA0B46B8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E000DA-A50B-AE4D-8B14-F10D848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9D6687-F1C8-CD46-AA5E-4B7D1E8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605F3-C9EE-DC4F-A6E8-15496DC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56D89-31EB-EF43-81B4-AED78586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F9B87-33BF-8E4F-827D-79A12D3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24038-C6DE-6D41-A311-6BF410DA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3127B-F6B7-F942-916F-03CD08B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6AED2-5D69-F247-A863-AFF9964F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7121A-23D3-3249-92D6-4932331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0A017E-9C6A-0B42-8794-0239EE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A5FBD9-D4A2-CD40-B2FA-C702EC55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9B1DF-EF68-9E48-ADC0-7F8D2D8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AAE776-3B5E-434A-99DA-1C00CA40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C5F5E-8C9F-C04E-AC94-A2F2026E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851D3-1959-9F45-AAFE-CF217C3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86940-B77F-3E45-A4CF-C83BA87F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5F8B01-B28A-DB40-9997-14141DC9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F88D78-AB83-0C45-9792-F456635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DBB2F9-FD12-ED42-8215-1DAD36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F085-CA20-964B-9B81-FA43BD0A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7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C20-E794-CE4D-B3C0-1A94AA20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7BCE9D-8008-C749-A92F-47FE6757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B6F14-48FE-F44B-BC7A-D5B057DB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5BC6-E51B-D747-9EE8-B0DCC766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2447EB-2857-1445-9876-A7CF3EB2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1AACA6-390D-D049-81A5-FA666D7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02DDE2-0B4C-4F4E-8530-7D5C3DA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277DA0-6209-3447-A8C1-9AAAB2F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6B037-D620-DC49-BD84-D4EAED1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4DF84A-820F-1045-B2E1-951E5B2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3754D-45E9-4945-81F9-A3F812F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5DEED-C081-2240-93AC-04BAB25B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3335C0-6DBC-B44D-ACD1-1D33E16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D55272-7A56-3147-8B84-090778F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1B077E-7F2B-C946-9AFF-2A71CAF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4C7F-F17F-1B4E-A62D-E23A9D2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7DB84-73B0-2E47-BD44-E7456F28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CB9031-85AA-5E40-B9A1-886647B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CC421A-B689-C14C-9E3A-50D5BAC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13F445-442B-1745-8816-57B7B07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952BC7-AAE0-7A4D-A1A5-7CCE816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8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AD88-D321-564A-AE91-8A2B56FB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8677B4-9FB4-1B4C-ACB7-9E6EE8FB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14D0D-C2EF-2545-A7E0-1584134C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DFA9-EE8F-7D42-AC10-49E9AFC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E74150-DD11-1E43-A8E4-C00CAA9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2A4A-8384-7845-B0AD-858FD6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CA5BF5-84BE-AE4B-BABF-1CDE075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002F3-98CE-3E40-A8B9-0F05525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A869-859C-6945-A8A6-8AB5614F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1D4C8B-7193-5649-9C79-85FCF327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5A354-899B-1C46-928D-0B5EF181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aco.se/karriar/hitta-ditt-sacoforb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presentation template is </a:t>
            </a:r>
            <a:r>
              <a:rPr lang="sv-SE" dirty="0" err="1"/>
              <a:t>designed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by </a:t>
            </a:r>
            <a:r>
              <a:rPr lang="sv-SE" dirty="0" err="1"/>
              <a:t>elected</a:t>
            </a:r>
            <a:r>
              <a:rPr lang="sv-SE" dirty="0"/>
              <a:t> representatives.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Please</a:t>
            </a:r>
            <a:r>
              <a:rPr lang="sv-SE" dirty="0"/>
              <a:t> note </a:t>
            </a:r>
            <a:r>
              <a:rPr lang="sv-SE" dirty="0" err="1"/>
              <a:t>that</a:t>
            </a:r>
            <a:r>
              <a:rPr lang="sv-SE" dirty="0"/>
              <a:t> it is not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activities</a:t>
            </a:r>
            <a:r>
              <a:rPr lang="sv-SE" dirty="0"/>
              <a:t>. All text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>
                <a:highlight>
                  <a:srgbClr val="FFFF00"/>
                </a:highlight>
              </a:rPr>
              <a:t>YELLOW</a:t>
            </a:r>
            <a:r>
              <a:rPr lang="sv-SE" dirty="0"/>
              <a:t> is to be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Instructions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in the </a:t>
            </a:r>
            <a:r>
              <a:rPr lang="sv-SE" dirty="0" err="1"/>
              <a:t>accompanying</a:t>
            </a:r>
            <a:r>
              <a:rPr lang="sv-SE" dirty="0"/>
              <a:t> </a:t>
            </a:r>
            <a:r>
              <a:rPr lang="sv-SE" dirty="0" err="1"/>
              <a:t>notes</a:t>
            </a:r>
            <a:r>
              <a:rPr lang="sv-SE" dirty="0"/>
              <a:t>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D4A83-EE6B-8048-B01F-E824FF58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81848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membership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FC3B2-2C46-433F-A46A-EDD85BDF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5" y="1772967"/>
            <a:ext cx="9039168" cy="4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FB6F8-8705-1C4A-AB67-71526BC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1376"/>
            <a:ext cx="5004970" cy="13112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 to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Akademikerföreningen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65285-71FD-CB40-9E53-28D17F8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by visiting saco.se/</a:t>
            </a:r>
            <a:r>
              <a:rPr lang="en-US" dirty="0" err="1"/>
              <a:t>karriar</a:t>
            </a:r>
            <a:r>
              <a:rPr lang="en-US" dirty="0"/>
              <a:t>/</a:t>
            </a:r>
            <a:r>
              <a:rPr lang="en-US" dirty="0" err="1"/>
              <a:t>hitta-ditt-sacoforbund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ask us for more information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A214810C-7DE1-DF43-B80F-45399532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79EA81F-A5C1-8842-9926-82AD8442D358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latshållare för innehåll 6" descr="En bild som visar ritning&#10;&#10;Automatiskt genererad beskrivning">
            <a:extLst>
              <a:ext uri="{FF2B5EF4-FFF2-40B4-BE49-F238E27FC236}">
                <a16:creationId xmlns:a16="http://schemas.microsoft.com/office/drawing/2014/main" id="{876481A6-BEAC-204F-B40C-9BBDAA9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085" y="1656884"/>
            <a:ext cx="5004970" cy="42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www.saco.se/foretaget</a:t>
            </a:r>
          </a:p>
          <a:p>
            <a:r>
              <a:rPr lang="en-US" dirty="0">
                <a:highlight>
                  <a:srgbClr val="FFFF00"/>
                </a:highlight>
              </a:rPr>
              <a:t>brevlada.af@foretaget.com</a:t>
            </a:r>
          </a:p>
          <a:p>
            <a:r>
              <a:rPr lang="en-US" dirty="0">
                <a:highlight>
                  <a:srgbClr val="FFFF00"/>
                </a:highlight>
              </a:rPr>
              <a:t>Tel: XXX-XXXXXXX</a:t>
            </a:r>
          </a:p>
          <a:p>
            <a:r>
              <a:rPr lang="en-US" dirty="0" err="1">
                <a:highlight>
                  <a:srgbClr val="FFFF00"/>
                </a:highlight>
              </a:rPr>
              <a:t>akademikerforeningen.foretaget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Office: Building X, room XX</a:t>
            </a:r>
          </a:p>
        </p:txBody>
      </p:sp>
    </p:spTree>
    <p:extLst>
      <p:ext uri="{BB962C8B-B14F-4D97-AF65-F5344CB8AC3E}">
        <p14:creationId xmlns:p14="http://schemas.microsoft.com/office/powerpoint/2010/main" val="3683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Akademikerföreningen – </a:t>
            </a:r>
            <a:b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sv-SE" sz="4400" dirty="0">
              <a:solidFill>
                <a:srgbClr val="008E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Represents</a:t>
            </a:r>
            <a:r>
              <a:rPr lang="sv-SE" dirty="0"/>
              <a:t> all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Saco unions </a:t>
            </a:r>
            <a:r>
              <a:rPr lang="sv-SE" dirty="0" err="1"/>
              <a:t>employed</a:t>
            </a:r>
            <a:r>
              <a:rPr lang="sv-SE" dirty="0"/>
              <a:t> at</a:t>
            </a:r>
          </a:p>
          <a:p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Contact </a:t>
            </a:r>
            <a:r>
              <a:rPr lang="sv-SE" dirty="0" err="1">
                <a:highlight>
                  <a:srgbClr val="FFFF00"/>
                </a:highlight>
              </a:rPr>
              <a:t>details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the </a:t>
            </a:r>
            <a:r>
              <a:rPr lang="sv-SE" dirty="0" err="1">
                <a:highlight>
                  <a:srgbClr val="FFFF00"/>
                </a:highlight>
              </a:rPr>
              <a:t>workplace</a:t>
            </a:r>
            <a:r>
              <a:rPr lang="sv-SE" dirty="0">
                <a:highlight>
                  <a:srgbClr val="FFFF00"/>
                </a:highlight>
              </a:rPr>
              <a:t> association board.</a:t>
            </a:r>
          </a:p>
        </p:txBody>
      </p:sp>
    </p:spTree>
    <p:extLst>
      <p:ext uri="{BB962C8B-B14F-4D97-AF65-F5344CB8AC3E}">
        <p14:creationId xmlns:p14="http://schemas.microsoft.com/office/powerpoint/2010/main" val="3443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09748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Association at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: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1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2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3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 a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 Saco union?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(&amp; Akademikerföreningen)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434435-3B66-4166-AF1C-6969913132B3}"/>
              </a:ext>
            </a:extLst>
          </p:cNvPr>
          <p:cNvGrpSpPr/>
          <p:nvPr/>
        </p:nvGrpSpPr>
        <p:grpSpPr>
          <a:xfrm>
            <a:off x="1275071" y="2264152"/>
            <a:ext cx="8260097" cy="3508255"/>
            <a:chOff x="1275071" y="2264152"/>
            <a:chExt cx="8260097" cy="3508255"/>
          </a:xfrm>
        </p:grpSpPr>
        <p:pic>
          <p:nvPicPr>
            <p:cNvPr id="4" name="Bildobjekt 3" descr="En bild som visar leksak&#10;&#10;Automatiskt genererad beskrivning">
              <a:extLst>
                <a:ext uri="{FF2B5EF4-FFF2-40B4-BE49-F238E27FC236}">
                  <a16:creationId xmlns:a16="http://schemas.microsoft.com/office/drawing/2014/main" id="{5C3B183B-AB50-4786-BF58-3DE535CD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071" y="2264152"/>
              <a:ext cx="8260097" cy="350825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66E0379-3B14-482A-B2A4-566F0D734433}"/>
                </a:ext>
              </a:extLst>
            </p:cNvPr>
            <p:cNvSpPr/>
            <p:nvPr/>
          </p:nvSpPr>
          <p:spPr>
            <a:xfrm>
              <a:off x="2458720" y="5039360"/>
              <a:ext cx="198112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95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right union for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hlinkClick r:id="rId4"/>
            <a:extLst>
              <a:ext uri="{FF2B5EF4-FFF2-40B4-BE49-F238E27FC236}">
                <a16:creationId xmlns:a16="http://schemas.microsoft.com/office/drawing/2014/main" id="{61063743-6460-C04D-B024-6BB8E56F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025702" y="1278477"/>
            <a:ext cx="9372601" cy="4839302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Swedish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central och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5A49F38-8457-495B-B033-03D8D30F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7" y="1840480"/>
            <a:ext cx="8522225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45805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3FA039-C818-2547-8960-21DBB526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288" y="1825625"/>
            <a:ext cx="841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Akademikerföreningen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union associations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7F56478-451F-496E-9BCD-34E4F160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5172"/>
              </p:ext>
            </p:extLst>
          </p:nvPr>
        </p:nvGraphicFramePr>
        <p:xfrm>
          <a:off x="7865382" y="3465789"/>
          <a:ext cx="2294970" cy="24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970">
                  <a:extLst>
                    <a:ext uri="{9D8B030D-6E8A-4147-A177-3AD203B41FA5}">
                      <a16:colId xmlns:a16="http://schemas.microsoft.com/office/drawing/2014/main" val="2124371684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r>
                        <a:rPr lang="sv-SE" sz="1400" dirty="0"/>
                        <a:t>Saco unions at </a:t>
                      </a:r>
                      <a:r>
                        <a:rPr lang="sv-SE" sz="1400" dirty="0" err="1"/>
                        <a:t>our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workplace</a:t>
                      </a:r>
                      <a:r>
                        <a:rPr lang="sv-SE" sz="1400" dirty="0"/>
                        <a:t>: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09860749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1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19646808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2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29023585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3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8270113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4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91802246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5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21461357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6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8630678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7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684167285"/>
                  </a:ext>
                </a:extLst>
              </a:tr>
            </a:tbl>
          </a:graphicData>
        </a:graphic>
      </p:graphicFrame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D2DC174E-97D8-49A2-9021-D042E6681E10}"/>
              </a:ext>
            </a:extLst>
          </p:cNvPr>
          <p:cNvCxnSpPr>
            <a:cxnSpLocks/>
          </p:cNvCxnSpPr>
          <p:nvPr/>
        </p:nvCxnSpPr>
        <p:spPr>
          <a:xfrm>
            <a:off x="2416629" y="3040743"/>
            <a:ext cx="0" cy="158526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968A33F-7035-4639-B5E0-D205594D40F2}"/>
              </a:ext>
            </a:extLst>
          </p:cNvPr>
          <p:cNvCxnSpPr/>
          <p:nvPr/>
        </p:nvCxnSpPr>
        <p:spPr>
          <a:xfrm>
            <a:off x="2416629" y="3600196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D5020E0-6F6B-4BAC-8743-828C597E9B2F}"/>
              </a:ext>
            </a:extLst>
          </p:cNvPr>
          <p:cNvCxnSpPr/>
          <p:nvPr/>
        </p:nvCxnSpPr>
        <p:spPr>
          <a:xfrm>
            <a:off x="2416629" y="4626007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7A32612-ED08-459B-B726-8756F3BF3F9C}"/>
              </a:ext>
            </a:extLst>
          </p:cNvPr>
          <p:cNvCxnSpPr>
            <a:cxnSpLocks/>
          </p:cNvCxnSpPr>
          <p:nvPr/>
        </p:nvCxnSpPr>
        <p:spPr>
          <a:xfrm>
            <a:off x="6935371" y="3600196"/>
            <a:ext cx="6989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0662E0C-3966-7A45-AF09-5B609C10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8" y="1347765"/>
            <a:ext cx="1488120" cy="16115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E706A4-85FB-F143-938C-ACCD6DAD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2" y="3433147"/>
            <a:ext cx="1703967" cy="13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669BB2-8426-4438-82EF-E9F0FDB1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7" y="2102305"/>
            <a:ext cx="6769345" cy="3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rewarded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endParaRPr lang="sv-SE" dirty="0"/>
          </a:p>
          <a:p>
            <a:pPr marL="285750" indent="-285750"/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and interests</a:t>
            </a:r>
          </a:p>
          <a:p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monitor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treats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–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– in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081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4" ma:contentTypeDescription="Skapa ett nytt dokument." ma:contentTypeScope="" ma:versionID="e3805a66f8283d5ab16a2aea62bd0866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4a3f72d3ac5c82820d8da88c6140b96f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FF1931-8747-415F-9ADD-9E40C9993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9F52DE-7A8A-4E46-9C8C-D597389D4F49}"/>
</file>

<file path=customXml/itemProps3.xml><?xml version="1.0" encoding="utf-8"?>
<ds:datastoreItem xmlns:ds="http://schemas.openxmlformats.org/officeDocument/2006/customXml" ds:itemID="{4FF183AD-D3E4-4A2D-9E5D-303BB1DD0C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ff12dd7-f5bb-4993-b69d-066e041c3dab"/>
    <ds:schemaRef ds:uri="173d0dbd-baba-4be0-8d69-87ad32c819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1893</Words>
  <Application>Microsoft Office PowerPoint</Application>
  <PresentationFormat>Bredbild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Anpassad formgivning</vt:lpstr>
      <vt:lpstr>PowerPoint-presentation</vt:lpstr>
      <vt:lpstr>Akademikerföreningen –  The Association for Graduate Professionals</vt:lpstr>
      <vt:lpstr>The work of the Association at Company X</vt:lpstr>
      <vt:lpstr>Who can be a member of a Saco union?  (&amp; Akademikerföreningen)</vt:lpstr>
      <vt:lpstr>Find the right union for you</vt:lpstr>
      <vt:lpstr>The Swedish model – central och local</vt:lpstr>
      <vt:lpstr>How we are organised</vt:lpstr>
      <vt:lpstr>Law – collective agreement - contract</vt:lpstr>
      <vt:lpstr>Education must be rewarded</vt:lpstr>
      <vt:lpstr>We work at three levels</vt:lpstr>
      <vt:lpstr>Your membership</vt:lpstr>
      <vt:lpstr>Welcome to  Akademikerföreningen at  Company X</vt:lpstr>
      <vt:lpstr>See you again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Anna Klaesson</cp:lastModifiedBy>
  <cp:revision>14</cp:revision>
  <dcterms:created xsi:type="dcterms:W3CDTF">2018-11-27T12:02:14Z</dcterms:created>
  <dcterms:modified xsi:type="dcterms:W3CDTF">2021-07-02T07:07:11Z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