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322" r:id="rId5"/>
    <p:sldId id="314" r:id="rId6"/>
    <p:sldId id="311" r:id="rId7"/>
    <p:sldId id="320" r:id="rId8"/>
    <p:sldId id="323" r:id="rId9"/>
    <p:sldId id="321" r:id="rId10"/>
    <p:sldId id="313" r:id="rId11"/>
    <p:sldId id="294" r:id="rId12"/>
    <p:sldId id="285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7784"/>
    <a:srgbClr val="7B878E"/>
    <a:srgbClr val="B1C3C9"/>
    <a:srgbClr val="E36190"/>
    <a:srgbClr val="E36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76F5F7-B479-468E-AAFF-E8B14DD1EC2D}" v="1" dt="2022-02-18T14:26:05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6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Sjöberg" userId="9cafb73d-e171-4796-8c5e-62a644fae6c6" providerId="ADAL" clId="{3976F5F7-B479-468E-AAFF-E8B14DD1EC2D}"/>
    <pc:docChg chg="undo custSel modSld">
      <pc:chgData name="Jenny Sjöberg" userId="9cafb73d-e171-4796-8c5e-62a644fae6c6" providerId="ADAL" clId="{3976F5F7-B479-468E-AAFF-E8B14DD1EC2D}" dt="2022-03-09T13:29:24.122" v="57" actId="20577"/>
      <pc:docMkLst>
        <pc:docMk/>
      </pc:docMkLst>
      <pc:sldChg chg="modSp mod">
        <pc:chgData name="Jenny Sjöberg" userId="9cafb73d-e171-4796-8c5e-62a644fae6c6" providerId="ADAL" clId="{3976F5F7-B479-468E-AAFF-E8B14DD1EC2D}" dt="2022-03-09T13:29:24.122" v="57" actId="20577"/>
        <pc:sldMkLst>
          <pc:docMk/>
          <pc:sldMk cId="65339427" sldId="314"/>
        </pc:sldMkLst>
        <pc:spChg chg="mod">
          <ac:chgData name="Jenny Sjöberg" userId="9cafb73d-e171-4796-8c5e-62a644fae6c6" providerId="ADAL" clId="{3976F5F7-B479-468E-AAFF-E8B14DD1EC2D}" dt="2022-03-09T13:29:24.122" v="57" actId="20577"/>
          <ac:spMkLst>
            <pc:docMk/>
            <pc:sldMk cId="65339427" sldId="314"/>
            <ac:spMk id="11" creationId="{DF8F8817-1497-4047-A2D0-1F400911A7B3}"/>
          </ac:spMkLst>
        </pc:spChg>
        <pc:picChg chg="mod">
          <ac:chgData name="Jenny Sjöberg" userId="9cafb73d-e171-4796-8c5e-62a644fae6c6" providerId="ADAL" clId="{3976F5F7-B479-468E-AAFF-E8B14DD1EC2D}" dt="2022-02-18T14:26:29.943" v="37" actId="1076"/>
          <ac:picMkLst>
            <pc:docMk/>
            <pc:sldMk cId="65339427" sldId="314"/>
            <ac:picMk id="2" creationId="{04B733FD-7BD9-4B12-B25A-C7C103690DAC}"/>
          </ac:picMkLst>
        </pc:picChg>
      </pc:sldChg>
      <pc:sldChg chg="modSp mod">
        <pc:chgData name="Jenny Sjöberg" userId="9cafb73d-e171-4796-8c5e-62a644fae6c6" providerId="ADAL" clId="{3976F5F7-B479-468E-AAFF-E8B14DD1EC2D}" dt="2022-02-15T15:32:53.247" v="6" actId="20577"/>
        <pc:sldMkLst>
          <pc:docMk/>
          <pc:sldMk cId="2030646519" sldId="320"/>
        </pc:sldMkLst>
        <pc:spChg chg="mod">
          <ac:chgData name="Jenny Sjöberg" userId="9cafb73d-e171-4796-8c5e-62a644fae6c6" providerId="ADAL" clId="{3976F5F7-B479-468E-AAFF-E8B14DD1EC2D}" dt="2022-02-15T15:32:53.247" v="6" actId="20577"/>
          <ac:spMkLst>
            <pc:docMk/>
            <pc:sldMk cId="2030646519" sldId="320"/>
            <ac:spMk id="3" creationId="{6E486189-9E09-4D4C-B496-FD091703ED8B}"/>
          </ac:spMkLst>
        </pc:spChg>
      </pc:sldChg>
      <pc:sldChg chg="addSp delSp modSp mod">
        <pc:chgData name="Jenny Sjöberg" userId="9cafb73d-e171-4796-8c5e-62a644fae6c6" providerId="ADAL" clId="{3976F5F7-B479-468E-AAFF-E8B14DD1EC2D}" dt="2022-03-07T16:21:26.362" v="48" actId="1076"/>
        <pc:sldMkLst>
          <pc:docMk/>
          <pc:sldMk cId="1976349945" sldId="321"/>
        </pc:sldMkLst>
        <pc:spChg chg="mod">
          <ac:chgData name="Jenny Sjöberg" userId="9cafb73d-e171-4796-8c5e-62a644fae6c6" providerId="ADAL" clId="{3976F5F7-B479-468E-AAFF-E8B14DD1EC2D}" dt="2022-02-16T10:08:39.070" v="12" actId="1076"/>
          <ac:spMkLst>
            <pc:docMk/>
            <pc:sldMk cId="1976349945" sldId="321"/>
            <ac:spMk id="4" creationId="{9E62F23A-A646-46F3-BEE4-196BB26AD9F9}"/>
          </ac:spMkLst>
        </pc:spChg>
        <pc:picChg chg="add mod">
          <ac:chgData name="Jenny Sjöberg" userId="9cafb73d-e171-4796-8c5e-62a644fae6c6" providerId="ADAL" clId="{3976F5F7-B479-468E-AAFF-E8B14DD1EC2D}" dt="2022-03-07T16:21:26.362" v="48" actId="1076"/>
          <ac:picMkLst>
            <pc:docMk/>
            <pc:sldMk cId="1976349945" sldId="321"/>
            <ac:picMk id="5" creationId="{F3D9A36F-609E-4B30-83BB-C4689A94170B}"/>
          </ac:picMkLst>
        </pc:picChg>
        <pc:picChg chg="del mod">
          <ac:chgData name="Jenny Sjöberg" userId="9cafb73d-e171-4796-8c5e-62a644fae6c6" providerId="ADAL" clId="{3976F5F7-B479-468E-AAFF-E8B14DD1EC2D}" dt="2022-03-07T16:21:08.983" v="43" actId="478"/>
          <ac:picMkLst>
            <pc:docMk/>
            <pc:sldMk cId="1976349945" sldId="321"/>
            <ac:picMk id="6" creationId="{D0F5434E-12B3-457E-9BC9-C40950022734}"/>
          </ac:picMkLst>
        </pc:picChg>
      </pc:sldChg>
      <pc:sldChg chg="addSp modSp mod">
        <pc:chgData name="Jenny Sjöberg" userId="9cafb73d-e171-4796-8c5e-62a644fae6c6" providerId="ADAL" clId="{3976F5F7-B479-468E-AAFF-E8B14DD1EC2D}" dt="2022-02-18T14:27:00.785" v="42" actId="14100"/>
        <pc:sldMkLst>
          <pc:docMk/>
          <pc:sldMk cId="1548091427" sldId="323"/>
        </pc:sldMkLst>
        <pc:spChg chg="mod">
          <ac:chgData name="Jenny Sjöberg" userId="9cafb73d-e171-4796-8c5e-62a644fae6c6" providerId="ADAL" clId="{3976F5F7-B479-468E-AAFF-E8B14DD1EC2D}" dt="2022-02-18T14:25:39.877" v="30" actId="20577"/>
          <ac:spMkLst>
            <pc:docMk/>
            <pc:sldMk cId="1548091427" sldId="323"/>
            <ac:spMk id="3" creationId="{7520855C-FD32-4E84-8C3D-F93D41BF5A9F}"/>
          </ac:spMkLst>
        </pc:spChg>
        <pc:spChg chg="mod">
          <ac:chgData name="Jenny Sjöberg" userId="9cafb73d-e171-4796-8c5e-62a644fae6c6" providerId="ADAL" clId="{3976F5F7-B479-468E-AAFF-E8B14DD1EC2D}" dt="2022-02-18T14:27:00.785" v="42" actId="14100"/>
          <ac:spMkLst>
            <pc:docMk/>
            <pc:sldMk cId="1548091427" sldId="323"/>
            <ac:spMk id="10" creationId="{A7C0A488-8EB0-4978-AB5C-4864AB1479F6}"/>
          </ac:spMkLst>
        </pc:spChg>
        <pc:picChg chg="add mod">
          <ac:chgData name="Jenny Sjöberg" userId="9cafb73d-e171-4796-8c5e-62a644fae6c6" providerId="ADAL" clId="{3976F5F7-B479-468E-AAFF-E8B14DD1EC2D}" dt="2022-02-18T14:26:39.232" v="38" actId="1076"/>
          <ac:picMkLst>
            <pc:docMk/>
            <pc:sldMk cId="1548091427" sldId="323"/>
            <ac:picMk id="5" creationId="{49E393CA-54F0-44E8-AB70-15C0E84AF59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A4C8E9C-E9AA-9B42-9642-FC76C3EC06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F1B776-7C41-F046-8A6C-5C74D426C2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E094-2018-8242-B5B9-0DAE34586326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2F5F1CB-F725-284E-84BB-56B95B6C5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1206E71-2A0B-C044-AF5E-D653066FCA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C6FB3-2158-A649-91E2-0D21B747B0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126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55980-1714-42A5-992A-0DC43E7EC9A9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69317-3318-417A-8791-1BD08B4817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700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69317-3318-417A-8791-1BD08B4817A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911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- Producerade filmer handlar om att på ett lättillgängligt sätt förklara för medlemmarna vad förbundet är för typ av organisation</a:t>
            </a:r>
          </a:p>
          <a:p>
            <a:endParaRPr lang="sv-SE"/>
          </a:p>
          <a:p>
            <a:pPr marL="171450" indent="-171450">
              <a:buFontTx/>
              <a:buChar char="-"/>
            </a:pPr>
            <a:r>
              <a:rPr lang="sv-SE"/>
              <a:t>Utökad information på webben om vilka som sitter i fullmäktige – information från 2018 finns där nu och det kommer självklart uppdateras efter valet 2022. </a:t>
            </a:r>
          </a:p>
          <a:p>
            <a:pPr marL="171450" indent="-171450">
              <a:buFontTx/>
              <a:buChar char="-"/>
            </a:pPr>
            <a:r>
              <a:rPr lang="sv-SE"/>
              <a:t>Mer riktad information om förbundets demokrati till medlemmar, förtroendevalda på arbetsplatserna och distrikten. </a:t>
            </a:r>
          </a:p>
          <a:p>
            <a:pPr marL="628650" lvl="1" indent="-171450">
              <a:buFontTx/>
              <a:buChar char="-"/>
            </a:pPr>
            <a:r>
              <a:rPr lang="sv-SE"/>
              <a:t>En effekt som vi sett är att flera medlemmar har hittat möjligheten att skicka in medlemsförslag. 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69317-3318-417A-8791-1BD08B4817A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588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/>
          <p:nvPr userDrawn="1"/>
        </p:nvSpPr>
        <p:spPr>
          <a:xfrm>
            <a:off x="266400" y="266400"/>
            <a:ext cx="11660400" cy="50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791202-E9F8-804F-9328-D6AB46F59D95}"/>
              </a:ext>
            </a:extLst>
          </p:cNvPr>
          <p:cNvSpPr/>
          <p:nvPr userDrawn="1"/>
        </p:nvSpPr>
        <p:spPr>
          <a:xfrm>
            <a:off x="10708192" y="93531"/>
            <a:ext cx="1391478" cy="139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1573604"/>
            <a:ext cx="7560000" cy="2461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F0DE026-97C5-0A45-AA75-5BD4F930BD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00" y="5607320"/>
            <a:ext cx="754401" cy="99464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7CED22A-F075-AE41-9AD8-52272561CA07}"/>
              </a:ext>
            </a:extLst>
          </p:cNvPr>
          <p:cNvSpPr/>
          <p:nvPr userDrawn="1"/>
        </p:nvSpPr>
        <p:spPr>
          <a:xfrm>
            <a:off x="10785600" y="147132"/>
            <a:ext cx="1260000" cy="1260001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97D0DD4B-C1D0-CE4D-B944-EF05FEBFAC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6934" y="378466"/>
            <a:ext cx="797333" cy="797333"/>
          </a:xfrm>
          <a:prstGeom prst="rect">
            <a:avLst/>
          </a:prstGeom>
        </p:spPr>
      </p:pic>
      <p:sp>
        <p:nvSpPr>
          <p:cNvPr id="11" name="Underrubrik 2">
            <a:extLst>
              <a:ext uri="{FF2B5EF4-FFF2-40B4-BE49-F238E27FC236}">
                <a16:creationId xmlns:a16="http://schemas.microsoft.com/office/drawing/2014/main" id="{449B35F9-3FC4-6F48-8EC8-DA7BC7D84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6000" y="4636698"/>
            <a:ext cx="5040000" cy="288000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Författare</a:t>
            </a:r>
          </a:p>
        </p:txBody>
      </p:sp>
      <p:sp>
        <p:nvSpPr>
          <p:cNvPr id="12" name="Platshållare för text 13">
            <a:extLst>
              <a:ext uri="{FF2B5EF4-FFF2-40B4-BE49-F238E27FC236}">
                <a16:creationId xmlns:a16="http://schemas.microsoft.com/office/drawing/2014/main" id="{4B765500-4118-3C48-9077-2B6FD836C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6000" y="4326058"/>
            <a:ext cx="1800000" cy="2880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259925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800" y="792000"/>
            <a:ext cx="9360000" cy="543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0291E53-DE67-A44C-B8C0-52243627919A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B57F9B1-4BD5-F343-8AB3-11F1DBF10462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E6E8C22-E231-8B4C-9ED8-04927918DBA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91608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k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14800" y="1523950"/>
            <a:ext cx="9360000" cy="38101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1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Ett kortfattat och tydligt budskap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9E26092-9E0D-304B-A52D-508DA51200B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6CC28AA-B1ED-7F47-A044-907D2952D3E1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985D797-CD02-5B4D-B850-5F2363FA69FD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63600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E8510D7-2135-4F4D-BDAF-8995625301D5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123E27E-71F2-7A42-A18D-76428577ABC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8CB8708-1207-764B-9154-D6FAEE3AC98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3153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19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byggnad, stående, fönster&#10;&#10;Automatiskt genererad beskrivning">
            <a:extLst>
              <a:ext uri="{FF2B5EF4-FFF2-40B4-BE49-F238E27FC236}">
                <a16:creationId xmlns:a16="http://schemas.microsoft.com/office/drawing/2014/main" id="{6FC42676-2CB7-9944-A7E7-EC3F9C48F9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4" r="2324" b="4569"/>
          <a:stretch/>
        </p:blipFill>
        <p:spPr>
          <a:xfrm>
            <a:off x="-1" y="-1"/>
            <a:ext cx="12193859" cy="6858001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29FFF7AB-A2C0-6742-8BDF-F2C0599EE8F4}"/>
              </a:ext>
            </a:extLst>
          </p:cNvPr>
          <p:cNvSpPr/>
          <p:nvPr userDrawn="1"/>
        </p:nvSpPr>
        <p:spPr>
          <a:xfrm>
            <a:off x="2406000" y="3429000"/>
            <a:ext cx="7380000" cy="3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576000" y="5232219"/>
            <a:ext cx="5040000" cy="180000"/>
          </a:xfrm>
          <a:prstGeom prst="rect">
            <a:avLst/>
          </a:prstGeom>
        </p:spPr>
        <p:txBody>
          <a:bodyPr bIns="46800" anchor="t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Författare</a:t>
            </a: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766000" y="3790800"/>
            <a:ext cx="6660000" cy="10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8DFB181-788A-4543-86BB-60D086D1E9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65" y="5570742"/>
            <a:ext cx="613127" cy="808384"/>
          </a:xfrm>
          <a:prstGeom prst="rect">
            <a:avLst/>
          </a:prstGeom>
        </p:spPr>
      </p:pic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1A8F6B0-1D33-D147-914B-34F354BC3C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6000" y="5038801"/>
            <a:ext cx="1800000" cy="180000"/>
          </a:xfrm>
        </p:spPr>
        <p:txBody>
          <a:bodyPr anchor="t"/>
          <a:lstStyle>
            <a:lvl1pPr marL="0" indent="0" algn="ctr"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fld id="{6B6FBED1-6CAB-454D-868F-5A4702291722}" type="datetime1">
              <a:rPr lang="sv-SE" smtClean="0"/>
              <a:t>2020-11-12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2454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>
            <a:spLocks/>
          </p:cNvSpPr>
          <p:nvPr userDrawn="1"/>
        </p:nvSpPr>
        <p:spPr>
          <a:xfrm>
            <a:off x="266400" y="266400"/>
            <a:ext cx="11660400" cy="63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316000" y="4676022"/>
            <a:ext cx="7559999" cy="503077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Underrubrik/Författare</a:t>
            </a: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2211129"/>
            <a:ext cx="7560000" cy="2435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2165389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1414800" y="1907999"/>
            <a:ext cx="9360000" cy="4320000"/>
          </a:xfrm>
        </p:spPr>
        <p:txBody>
          <a:bodyPr/>
          <a:lstStyle>
            <a:lvl1pPr marL="1800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2pPr>
            <a:lvl3pPr marL="774000" indent="-179388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087200" indent="-228600">
              <a:lnSpc>
                <a:spcPct val="110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4pPr>
            <a:lvl5pPr marL="1389600" indent="-2286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15CEC36-D22A-AF41-A68F-21314787975C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9FBF5A7-1367-4840-AA51-9283DAF07684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00FAC62-4979-6340-AD9E-B811C21E2B97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09740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1414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2"/>
          </p:nvPr>
        </p:nvSpPr>
        <p:spPr>
          <a:xfrm>
            <a:off x="6202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EB83CB5-F5C1-7048-9C97-FFA7901B17D7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921C03F-6891-CF4F-90FA-8FD9438B8999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05DA835-CBA2-A643-B0B5-B683D6EC6074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79607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B5F75E4-7329-BD49-9403-2CD939500244}"/>
              </a:ext>
            </a:extLst>
          </p:cNvPr>
          <p:cNvSpPr/>
          <p:nvPr userDrawn="1"/>
        </p:nvSpPr>
        <p:spPr>
          <a:xfrm>
            <a:off x="7282801" y="1798337"/>
            <a:ext cx="3491999" cy="4429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D7CFF0C-95E4-A346-B4F8-CF8E8908F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8800" y="1954910"/>
            <a:ext cx="2880000" cy="303254"/>
          </a:xfrm>
        </p:spPr>
        <p:txBody>
          <a:bodyPr lIns="0" tIns="0" rIns="0" bIns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32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7588800" y="2305025"/>
            <a:ext cx="2880000" cy="3688975"/>
          </a:xfrm>
          <a:prstGeom prst="rect">
            <a:avLst/>
          </a:prstGeom>
        </p:spPr>
        <p:txBody>
          <a:bodyPr lIns="0" tIns="0" rIns="0" bIns="0"/>
          <a:lstStyle>
            <a:lvl1pPr marL="144000" indent="-14400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5562001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3519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innehållsdel me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2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8641653" y="1908001"/>
            <a:ext cx="2105706" cy="4320000"/>
          </a:xfrm>
          <a:prstGeom prst="rect">
            <a:avLst/>
          </a:prstGeom>
        </p:spPr>
        <p:txBody>
          <a:bodyPr lIns="0" tIns="0" rIns="0" bIns="0"/>
          <a:lstStyle>
            <a:lvl1pPr marL="144000" indent="-14400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7074292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6522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414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14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02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02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2C6018D-03FB-3646-AD9A-4D2941A669D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8A50803-1540-CF48-90CA-CF1B9154C0E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B031514-6388-9B45-AEE9-5E5C8046DDE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025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798" y="1908000"/>
            <a:ext cx="9360001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E48720F-5586-0040-B283-A89104E55351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D9B4B6-DBCA-F04D-895E-6E1BE7470F7E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3CEFA3D-8231-F44E-892A-24C34ED322A9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88366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15" name="Platshållare för text 2"/>
          <p:cNvSpPr>
            <a:spLocks noGrp="1"/>
          </p:cNvSpPr>
          <p:nvPr>
            <p:ph type="body" idx="1"/>
          </p:nvPr>
        </p:nvSpPr>
        <p:spPr>
          <a:xfrm>
            <a:off x="1414800" y="1907999"/>
            <a:ext cx="936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Nivå ett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91179EA-8514-C64D-A179-43CD66BE5CA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485E92F-0C78-9F42-88BB-D7D3999B73E8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r>
              <a:rPr lang="sv-SE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1DED24C-9BAF-3B4E-9FC9-E6D52177AAFE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21417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1" r:id="rId2"/>
    <p:sldLayoutId id="2147483684" r:id="rId3"/>
    <p:sldLayoutId id="2147483663" r:id="rId4"/>
    <p:sldLayoutId id="2147483667" r:id="rId5"/>
    <p:sldLayoutId id="2147483668" r:id="rId6"/>
    <p:sldLayoutId id="2147483683" r:id="rId7"/>
    <p:sldLayoutId id="2147483676" r:id="rId8"/>
    <p:sldLayoutId id="2147483677" r:id="rId9"/>
    <p:sldLayoutId id="2147483678" r:id="rId10"/>
    <p:sldLayoutId id="2147483666" r:id="rId11"/>
    <p:sldLayoutId id="2147483679" r:id="rId12"/>
    <p:sldLayoutId id="2147483680" r:id="rId13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8400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74000" indent="-179388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Wingdings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7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Courier New" panose="02070309020205020404" pitchFamily="49" charset="0"/>
        <a:buChar char="o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6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XkG3Jdwnp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val@sverigesingenjorer.se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147FCC-D76A-4F86-BB48-CDFA6FE5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latin typeface="Sveriges Ingenjorer" panose="00000500000000000000" pitchFamily="50" charset="0"/>
                <a:cs typeface="Arial"/>
              </a:rPr>
              <a:t>Ingenjörsvalet</a:t>
            </a:r>
            <a:r>
              <a:rPr lang="sv-SE" dirty="0">
                <a:latin typeface="Sveriges Ingenjorer" panose="00000500000000000000" pitchFamily="50" charset="0"/>
                <a:cs typeface="Arial"/>
              </a:rPr>
              <a:t> 2022</a:t>
            </a:r>
            <a:br>
              <a:rPr lang="sv-SE" dirty="0">
                <a:latin typeface="Sveriges Ingenjorer" panose="00000500000000000000" pitchFamily="50" charset="0"/>
                <a:cs typeface="Arial"/>
              </a:rPr>
            </a:br>
            <a:r>
              <a:rPr lang="sv-SE" dirty="0">
                <a:latin typeface="Sveriges Ingenjorer" panose="00000500000000000000" pitchFamily="50" charset="0"/>
                <a:cs typeface="Arial"/>
              </a:rPr>
              <a:t>- </a:t>
            </a:r>
            <a:r>
              <a:rPr lang="sv-SE" sz="2400" dirty="0">
                <a:latin typeface="Sveriges Ingenjorer" panose="00000500000000000000" pitchFamily="50" charset="0"/>
                <a:cs typeface="Arial"/>
              </a:rPr>
              <a:t>vilken ingenjörsfråga är viktigast för dig?</a:t>
            </a:r>
            <a:endParaRPr lang="sv-SE" sz="2400" dirty="0">
              <a:latin typeface="Sveriges Ingenjorer" panose="00000500000000000000" pitchFamily="50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467D75A-9F8B-4BA0-BBB5-8846D08C85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B6678E-175B-41C8-996A-24DF9E0AA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0686" y="4342242"/>
            <a:ext cx="1800000" cy="288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104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AC6FB5C-D2FB-4866-B8D7-24EA286D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sv-SE"/>
              <a:t>Vad är </a:t>
            </a:r>
            <a:r>
              <a:rPr lang="sv-SE" err="1"/>
              <a:t>Ingenjörsvalet</a:t>
            </a:r>
            <a:r>
              <a:rPr lang="sv-SE"/>
              <a:t>? </a:t>
            </a:r>
            <a:br>
              <a:rPr lang="sv-SE"/>
            </a:br>
            <a:r>
              <a:rPr lang="sv-SE"/>
              <a:t> </a:t>
            </a:r>
            <a:br>
              <a:rPr lang="sv-SE"/>
            </a:br>
            <a:endParaRPr lang="sv-SE"/>
          </a:p>
        </p:txBody>
      </p:sp>
      <p:sp>
        <p:nvSpPr>
          <p:cNvPr id="11" name="Platshållare för innehåll 1">
            <a:extLst>
              <a:ext uri="{FF2B5EF4-FFF2-40B4-BE49-F238E27FC236}">
                <a16:creationId xmlns:a16="http://schemas.microsoft.com/office/drawing/2014/main" id="{DF8F8817-1497-4047-A2D0-1F400911A7B3}"/>
              </a:ext>
            </a:extLst>
          </p:cNvPr>
          <p:cNvSpPr txBox="1">
            <a:spLocks/>
          </p:cNvSpPr>
          <p:nvPr/>
        </p:nvSpPr>
        <p:spPr>
          <a:xfrm>
            <a:off x="1414800" y="1656000"/>
            <a:ext cx="8558127" cy="297316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4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4000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Wingdings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Courier New" panose="02070309020205020404" pitchFamily="49" charset="0"/>
              <a:buChar char="o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9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179705"/>
            <a:r>
              <a:rPr lang="sv-SE" dirty="0"/>
              <a:t>Sveriges Ingenjörer är en organisation som styrs av medlemmarna</a:t>
            </a:r>
          </a:p>
          <a:p>
            <a:pPr marL="179705" indent="-179705"/>
            <a:r>
              <a:rPr lang="sv-SE" dirty="0"/>
              <a:t>I </a:t>
            </a:r>
            <a:r>
              <a:rPr lang="sv-SE" dirty="0" err="1"/>
              <a:t>Ingenjörsvalet</a:t>
            </a:r>
            <a:r>
              <a:rPr lang="sv-SE" dirty="0"/>
              <a:t> röstar ordinarie medlemmar fram företrädare till Ingenjörsfullmäktige, förbundets högsta beslutande organ</a:t>
            </a:r>
          </a:p>
          <a:p>
            <a:pPr marL="179705" indent="-179705"/>
            <a:r>
              <a:rPr lang="sv-SE" dirty="0"/>
              <a:t>Du kan rösta på antingen en Lista eller en kandidat på en Lista</a:t>
            </a:r>
          </a:p>
          <a:p>
            <a:pPr marL="179705" indent="-179705"/>
            <a:r>
              <a:rPr lang="sv-SE" dirty="0"/>
              <a:t>81 ledamöter ska väljas</a:t>
            </a:r>
          </a:p>
          <a:p>
            <a:r>
              <a:rPr lang="sv-SE" dirty="0" err="1"/>
              <a:t>Ingenjörsvalet</a:t>
            </a:r>
            <a:r>
              <a:rPr lang="sv-SE" dirty="0"/>
              <a:t> genomförs vart fjärde år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" name="Bildobjekt 3">
            <a:extLst>
              <a:ext uri="{FF2B5EF4-FFF2-40B4-BE49-F238E27FC236}">
                <a16:creationId xmlns:a16="http://schemas.microsoft.com/office/drawing/2014/main" id="{04B733FD-7BD9-4B12-B25A-C7C103690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392" y="3353599"/>
            <a:ext cx="1806919" cy="223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669D8EA-07A6-42A1-9131-7AAFF858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sv-SE"/>
              <a:t>Vad är Ingenjörsfullmäktige? </a:t>
            </a:r>
            <a:br>
              <a:rPr lang="sv-SE"/>
            </a:br>
            <a:br>
              <a:rPr lang="sv-SE"/>
            </a:br>
            <a:endParaRPr lang="sv-SE" b="0" i="1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0F03E69-3879-4D61-B8D0-28CB5361B3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88800" y="1954910"/>
            <a:ext cx="2880000" cy="30325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>
                <a:cs typeface="Arial"/>
              </a:rPr>
              <a:t>Fakta</a:t>
            </a:r>
            <a:endParaRPr lang="en-US"/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D00FC905-D976-46CC-9F7D-0B3A333EC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88800" y="2305025"/>
            <a:ext cx="2880000" cy="3688975"/>
          </a:xfrm>
        </p:spPr>
        <p:txBody>
          <a:bodyPr vert="horz" lIns="0" tIns="0" rIns="0" bIns="0" rtlCol="0" anchor="t">
            <a:normAutofit/>
          </a:bodyPr>
          <a:lstStyle/>
          <a:p>
            <a:pPr marL="143510" indent="-143510">
              <a:lnSpc>
                <a:spcPct val="100000"/>
              </a:lnSpc>
            </a:pPr>
            <a:r>
              <a:rPr lang="sv-SE" sz="1200"/>
              <a:t>Förbudets högsta beslutande organ</a:t>
            </a:r>
            <a:endParaRPr lang="sv-SE" sz="1200"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sv-SE" sz="1200"/>
          </a:p>
          <a:p>
            <a:pPr marL="143510" indent="-143510">
              <a:lnSpc>
                <a:spcPct val="100000"/>
              </a:lnSpc>
            </a:pPr>
            <a:r>
              <a:rPr lang="sv-SE" sz="1200"/>
              <a:t>81 yrkesverksamma ledamöter samt 14 teknologer, totalt 95 mandat</a:t>
            </a:r>
            <a:endParaRPr lang="sv-SE" sz="1200"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sv-SE" sz="1200"/>
          </a:p>
          <a:p>
            <a:pPr marL="143510" indent="-143510">
              <a:lnSpc>
                <a:spcPct val="100000"/>
              </a:lnSpc>
            </a:pPr>
            <a:r>
              <a:rPr lang="sv-SE" sz="1200"/>
              <a:t>Beslutar bland annat om </a:t>
            </a:r>
            <a:endParaRPr lang="sv-SE" sz="1200">
              <a:cs typeface="Arial"/>
            </a:endParaRPr>
          </a:p>
          <a:p>
            <a:pPr marL="518160" lvl="1" indent="-179070">
              <a:lnSpc>
                <a:spcPct val="100000"/>
              </a:lnSpc>
            </a:pPr>
            <a:r>
              <a:rPr lang="sv-SE" sz="1200"/>
              <a:t>vision</a:t>
            </a:r>
            <a:endParaRPr lang="sv-SE" sz="1200">
              <a:cs typeface="Arial"/>
            </a:endParaRPr>
          </a:p>
          <a:p>
            <a:pPr marL="518160" lvl="1" indent="-179070">
              <a:lnSpc>
                <a:spcPct val="100000"/>
              </a:lnSpc>
            </a:pPr>
            <a:r>
              <a:rPr lang="sv-SE" sz="1200"/>
              <a:t>politiska program</a:t>
            </a:r>
            <a:endParaRPr lang="sv-SE" sz="1200">
              <a:cs typeface="Arial"/>
            </a:endParaRPr>
          </a:p>
          <a:p>
            <a:pPr marL="518160" lvl="1" indent="-179070">
              <a:lnSpc>
                <a:spcPct val="100000"/>
              </a:lnSpc>
            </a:pPr>
            <a:r>
              <a:rPr lang="sv-SE" sz="1200"/>
              <a:t>budget och avgifter </a:t>
            </a:r>
          </a:p>
          <a:p>
            <a:pPr marL="518160" lvl="1" indent="-179070">
              <a:lnSpc>
                <a:spcPct val="100000"/>
              </a:lnSpc>
            </a:pPr>
            <a:r>
              <a:rPr lang="sv-SE" sz="1200"/>
              <a:t>förbundsstyrelse, revisorer och valberedning </a:t>
            </a:r>
            <a:endParaRPr lang="sv-SE" sz="1200">
              <a:cs typeface="Arial"/>
            </a:endParaRPr>
          </a:p>
          <a:p>
            <a:pPr marL="143510" indent="-143510">
              <a:lnSpc>
                <a:spcPct val="100000"/>
              </a:lnSpc>
            </a:pPr>
            <a:endParaRPr lang="sv-SE" sz="1200">
              <a:cs typeface="Arial"/>
            </a:endParaRPr>
          </a:p>
        </p:txBody>
      </p:sp>
      <p:pic>
        <p:nvPicPr>
          <p:cNvPr id="5" name="Bildobjekt 4">
            <a:hlinkClick r:id="rId3"/>
            <a:extLst>
              <a:ext uri="{FF2B5EF4-FFF2-40B4-BE49-F238E27FC236}">
                <a16:creationId xmlns:a16="http://schemas.microsoft.com/office/drawing/2014/main" id="{D8B672F5-4111-4677-8401-645CE104E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28" y="1498030"/>
            <a:ext cx="6811915" cy="4274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870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B482D7-991F-4BFF-90C0-C329D569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Varför ska jag rösta?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486189-9E09-4D4C-B496-FD091703E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4800" y="1656000"/>
            <a:ext cx="4180595" cy="4320000"/>
          </a:xfrm>
        </p:spPr>
        <p:txBody>
          <a:bodyPr vert="horz" lIns="0" tIns="0" rIns="0" bIns="0" rtlCol="0" anchor="t">
            <a:noAutofit/>
          </a:bodyPr>
          <a:lstStyle/>
          <a:p>
            <a:pPr marL="179705" indent="-179705"/>
            <a:r>
              <a:rPr lang="sv-SE" dirty="0"/>
              <a:t>Du är med och påverkar vilka personer som ska företräda dig i beslut som rör förbundets framtid.</a:t>
            </a:r>
          </a:p>
          <a:p>
            <a:pPr marL="179705" indent="-179705"/>
            <a:r>
              <a:rPr lang="sv-SE" dirty="0"/>
              <a:t>Du är därmed med och påverkar vilka frågor som förbundet ska arbeta med.</a:t>
            </a:r>
          </a:p>
          <a:p>
            <a:pPr marL="179705" indent="-179705"/>
            <a:r>
              <a:rPr lang="sv-SE" dirty="0">
                <a:cs typeface="Arial"/>
              </a:rPr>
              <a:t>Du är dessutom med och bidrar till Ingenjörer utan gränsers verksamhet genom att förbundet skänker 10 kr per lagd röst.</a:t>
            </a:r>
          </a:p>
        </p:txBody>
      </p:sp>
      <p:pic>
        <p:nvPicPr>
          <p:cNvPr id="6" name="Bildobjekt 5" descr="En bild som visar text, flaska, porslin, kärl&#10;&#10;Automatiskt genererad beskrivning">
            <a:extLst>
              <a:ext uri="{FF2B5EF4-FFF2-40B4-BE49-F238E27FC236}">
                <a16:creationId xmlns:a16="http://schemas.microsoft.com/office/drawing/2014/main" id="{4FC57E0B-1CCD-47BF-A3C9-232A70816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881" y="4949978"/>
            <a:ext cx="3100640" cy="708439"/>
          </a:xfrm>
          <a:prstGeom prst="rect">
            <a:avLst/>
          </a:prstGeom>
          <a:noFill/>
        </p:spPr>
      </p:pic>
      <p:pic>
        <p:nvPicPr>
          <p:cNvPr id="12" name="Bildobjekt 11" descr="En bild som visar träd, person, stående, står&#10;&#10;Automatiskt genererad beskrivning">
            <a:extLst>
              <a:ext uri="{FF2B5EF4-FFF2-40B4-BE49-F238E27FC236}">
                <a16:creationId xmlns:a16="http://schemas.microsoft.com/office/drawing/2014/main" id="{8D454A29-19F9-40E0-AA0E-7B8FDAEDB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758" y="695395"/>
            <a:ext cx="2125786" cy="1594340"/>
          </a:xfrm>
          <a:prstGeom prst="rect">
            <a:avLst/>
          </a:prstGeom>
        </p:spPr>
      </p:pic>
      <p:pic>
        <p:nvPicPr>
          <p:cNvPr id="14" name="Bildobjekt 13" descr="En bild som visar fönster, bord, inomhus, person&#10;&#10;Automatiskt genererad beskrivning">
            <a:extLst>
              <a:ext uri="{FF2B5EF4-FFF2-40B4-BE49-F238E27FC236}">
                <a16:creationId xmlns:a16="http://schemas.microsoft.com/office/drawing/2014/main" id="{515B751F-AA8C-4565-9D42-7D3B6C413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758" y="2414439"/>
            <a:ext cx="2134373" cy="1422915"/>
          </a:xfrm>
          <a:prstGeom prst="rect">
            <a:avLst/>
          </a:prstGeom>
        </p:spPr>
      </p:pic>
      <p:pic>
        <p:nvPicPr>
          <p:cNvPr id="16" name="Bildobjekt 15" descr="En bild som visar person, utomhus&#10;&#10;Automatiskt genererad beskrivning">
            <a:extLst>
              <a:ext uri="{FF2B5EF4-FFF2-40B4-BE49-F238E27FC236}">
                <a16:creationId xmlns:a16="http://schemas.microsoft.com/office/drawing/2014/main" id="{5AF66D59-56E5-4C1A-8166-B521FCF21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758" y="3974293"/>
            <a:ext cx="2134373" cy="14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4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8F4AE5-E27F-4A18-B7A6-6AEEB3DF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När, var och hur röstar jag?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20855C-FD32-4E84-8C3D-F93D41BF5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4800" y="1746000"/>
            <a:ext cx="4572000" cy="4320000"/>
          </a:xfrm>
        </p:spPr>
        <p:txBody>
          <a:bodyPr/>
          <a:lstStyle/>
          <a:p>
            <a:pPr marL="179705" indent="-179705"/>
            <a:r>
              <a:rPr lang="en-US" dirty="0"/>
              <a:t>Valet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öppet</a:t>
            </a:r>
            <a:r>
              <a:rPr lang="en-US" dirty="0"/>
              <a:t> 28 mars - 30 </a:t>
            </a:r>
            <a:r>
              <a:rPr lang="en-US" dirty="0" err="1"/>
              <a:t>april</a:t>
            </a:r>
            <a:endParaRPr lang="en-US" dirty="0">
              <a:cs typeface="Arial"/>
            </a:endParaRPr>
          </a:p>
          <a:p>
            <a:pPr marL="179705" indent="-179705"/>
            <a:r>
              <a:rPr lang="en-US" dirty="0"/>
              <a:t>Valet </a:t>
            </a:r>
            <a:r>
              <a:rPr lang="en-US" dirty="0" err="1"/>
              <a:t>genomförs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sv-SE" dirty="0"/>
              <a:t>valplattformen</a:t>
            </a:r>
            <a:r>
              <a:rPr lang="en-US" dirty="0"/>
              <a:t> Assembly Voting</a:t>
            </a:r>
            <a:endParaRPr lang="en-US" dirty="0">
              <a:cs typeface="Arial"/>
            </a:endParaRPr>
          </a:p>
          <a:p>
            <a:r>
              <a:rPr lang="sv-SE" dirty="0"/>
              <a:t>Den 28 mars får du ett e-postmeddelande med en unik röstlänk som tar dig direkt till valplattformen </a:t>
            </a:r>
            <a:r>
              <a:rPr lang="sv-SE" sz="1400" i="1" dirty="0"/>
              <a:t>(obs! du måste ha angett en aktuell e-postadress till förbundet för att få meddelandet)</a:t>
            </a:r>
          </a:p>
          <a:p>
            <a:r>
              <a:rPr lang="sv-SE" dirty="0"/>
              <a:t>Valplattformen nås även via länk på förbundets webbplats, då krävs inloggning via </a:t>
            </a:r>
            <a:r>
              <a:rPr lang="sv-SE" dirty="0" err="1"/>
              <a:t>BankID</a:t>
            </a:r>
            <a:r>
              <a:rPr lang="sv-SE" dirty="0"/>
              <a:t> för att rösta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7C0A488-8EB0-4978-AB5C-4864AB1479F6}"/>
              </a:ext>
            </a:extLst>
          </p:cNvPr>
          <p:cNvSpPr/>
          <p:nvPr/>
        </p:nvSpPr>
        <p:spPr>
          <a:xfrm>
            <a:off x="7901354" y="1563076"/>
            <a:ext cx="2563448" cy="111156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 dirty="0">
                <a:ln w="0">
                  <a:noFill/>
                </a:ln>
                <a:solidFill>
                  <a:schemeClr val="tx1"/>
                </a:solidFill>
              </a:rPr>
              <a:t>Din röst gör nytta både för Sveriges Ingenjörer och för Ingenjörer utan gränser! </a:t>
            </a:r>
            <a:endParaRPr lang="sv-SE" sz="1400" dirty="0">
              <a:ln w="0">
                <a:noFill/>
              </a:ln>
              <a:solidFill>
                <a:schemeClr val="tx1"/>
              </a:solidFill>
              <a:cs typeface="Arial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9E393CA-54F0-44E8-AB70-15C0E84AF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43" y="4183355"/>
            <a:ext cx="1335284" cy="15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9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C9FFE3-4789-4A7A-91F3-48D641FA1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Uppmana gärna kollegor &amp; andra ingenjörer att rösta! 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E62F23A-A646-46F3-BEE4-196BB26AD9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3D9A36F-609E-4B30-83BB-C4689A941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653" y="1656000"/>
            <a:ext cx="9624146" cy="468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4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F7E193-CD6A-41D2-B0DA-E07E9AC8B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800" y="1830247"/>
            <a:ext cx="9360000" cy="4320000"/>
          </a:xfrm>
        </p:spPr>
        <p:txBody>
          <a:bodyPr vert="horz" lIns="0" tIns="0" rIns="0" bIns="0" rtlCol="0" anchor="t">
            <a:noAutofit/>
          </a:bodyPr>
          <a:lstStyle/>
          <a:p>
            <a:pPr marL="179705" indent="-179705"/>
            <a:r>
              <a:rPr lang="sv-SE"/>
              <a:t>Resultatet meddelas i maj på webbplatsen och i medlemsbrev </a:t>
            </a:r>
          </a:p>
          <a:p>
            <a:pPr marL="179705" indent="-179705"/>
            <a:r>
              <a:rPr lang="sv-SE"/>
              <a:t>Det nyvalda Ingenjörsfullmäktige tillträder 1 augusti  </a:t>
            </a:r>
            <a:endParaRPr lang="sv-SE">
              <a:cs typeface="Arial"/>
            </a:endParaRPr>
          </a:p>
          <a:p>
            <a:pPr marL="179705" indent="-179705"/>
            <a:r>
              <a:rPr lang="sv-SE"/>
              <a:t>Mandatperioden avslutas 31 juli 2026</a:t>
            </a:r>
            <a:endParaRPr lang="sv-SE">
              <a:cs typeface="Arial"/>
            </a:endParaRPr>
          </a:p>
          <a:p>
            <a:pPr marL="0" indent="0">
              <a:buNone/>
            </a:pPr>
            <a:endParaRPr lang="sv-SE"/>
          </a:p>
          <a:p>
            <a:pPr marL="179705" indent="-179705"/>
            <a:endParaRPr lang="sv-SE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7CC929-98EC-4C82-A784-178EBF04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När vet vi vilka som blivit valda? </a:t>
            </a:r>
            <a:endParaRPr lang="sv-SE" b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FDFCD9E-EB90-4F55-98B7-1BA5DA0A4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900" y="2343394"/>
            <a:ext cx="3506900" cy="35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64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EEAE5F7-99E8-4CD9-93C6-2401D935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Sveriges Ingenjorer"/>
              </a:rPr>
              <a:t>Frågor?</a:t>
            </a:r>
            <a:br>
              <a:rPr lang="sv-SE" dirty="0">
                <a:latin typeface="Sveriges Ingenjorer" panose="00000500000000000000" pitchFamily="50" charset="0"/>
              </a:rPr>
            </a:br>
            <a:br>
              <a:rPr lang="sv-SE" sz="2000" dirty="0">
                <a:latin typeface="Sveriges Ingenjorer" panose="00000500000000000000" pitchFamily="50" charset="0"/>
              </a:rPr>
            </a:br>
            <a:r>
              <a:rPr lang="sv-SE" sz="2800" b="0" dirty="0">
                <a:latin typeface="Sveriges Ingenjor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val@sverigesingenjorer.se</a:t>
            </a:r>
            <a:r>
              <a:rPr lang="sv-SE" sz="2800" b="0" dirty="0">
                <a:latin typeface="Sveriges Ingenjorer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55744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EEAE5F7-99E8-4CD9-93C6-2401D935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Sveriges Ingenjorer" panose="00000500000000000000" pitchFamily="50" charset="0"/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2846760578"/>
      </p:ext>
    </p:extLst>
  </p:cSld>
  <p:clrMapOvr>
    <a:masterClrMapping/>
  </p:clrMapOvr>
</p:sld>
</file>

<file path=ppt/theme/theme1.xml><?xml version="1.0" encoding="utf-8"?>
<a:theme xmlns:a="http://schemas.openxmlformats.org/drawingml/2006/main" name="Sveriges Ingenjörer 2020, v0,9">
  <a:themeElements>
    <a:clrScheme name="Version 0,9">
      <a:dk1>
        <a:srgbClr val="000000"/>
      </a:dk1>
      <a:lt1>
        <a:srgbClr val="FFFFFF"/>
      </a:lt1>
      <a:dk2>
        <a:srgbClr val="7B878E"/>
      </a:dk2>
      <a:lt2>
        <a:srgbClr val="F5F6F7"/>
      </a:lt2>
      <a:accent1>
        <a:srgbClr val="0099CC"/>
      </a:accent1>
      <a:accent2>
        <a:srgbClr val="E36190"/>
      </a:accent2>
      <a:accent3>
        <a:srgbClr val="B1C3C9"/>
      </a:accent3>
      <a:accent4>
        <a:srgbClr val="5CD6FF"/>
      </a:accent4>
      <a:accent5>
        <a:srgbClr val="006B8F"/>
      </a:accent5>
      <a:accent6>
        <a:srgbClr val="DC2E6B"/>
      </a:accent6>
      <a:hlink>
        <a:srgbClr val="0563C1"/>
      </a:hlink>
      <a:folHlink>
        <a:srgbClr val="954F72"/>
      </a:folHlink>
    </a:clrScheme>
    <a:fontScheme name="Sveriges Ingenjör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27784"/>
        </a:solidFill>
        <a:ln>
          <a:noFill/>
        </a:ln>
      </a:spPr>
      <a:bodyPr rtlCol="0" anchor="ctr"/>
      <a:lstStyle>
        <a:defPPr algn="ctr">
          <a:defRPr dirty="0">
            <a:ln w="0">
              <a:noFill/>
            </a:ln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veriges Ingenjörer Mall" id="{87A1B75F-FF2E-AB40-9358-22F0E5C8B765}" vid="{B1165ED6-1901-F64F-8A32-9E7B694573B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d1234b8-a07f-4315-b19a-b24e42894ecf">
      <UserInfo>
        <DisplayName>Jenny Sjöberg</DisplayName>
        <AccountId>52</AccountId>
        <AccountType/>
      </UserInfo>
      <UserInfo>
        <DisplayName>Elisabeth Arbin</DisplayName>
        <AccountId>45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78BD38D2482A45B259B10CD24C2698" ma:contentTypeVersion="12" ma:contentTypeDescription="Skapa ett nytt dokument." ma:contentTypeScope="" ma:versionID="6df72a2cfc41b53fa35e46bdca97e805">
  <xsd:schema xmlns:xsd="http://www.w3.org/2001/XMLSchema" xmlns:xs="http://www.w3.org/2001/XMLSchema" xmlns:p="http://schemas.microsoft.com/office/2006/metadata/properties" xmlns:ns2="338166e3-3174-4fc2-9c17-16a589e3932d" xmlns:ns3="dd1234b8-a07f-4315-b19a-b24e42894ecf" targetNamespace="http://schemas.microsoft.com/office/2006/metadata/properties" ma:root="true" ma:fieldsID="3ef544192101ee3b1e9a3fe739815f21" ns2:_="" ns3:_="">
    <xsd:import namespace="338166e3-3174-4fc2-9c17-16a589e3932d"/>
    <xsd:import namespace="dd1234b8-a07f-4315-b19a-b24e42894e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166e3-3174-4fc2-9c17-16a589e39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234b8-a07f-4315-b19a-b24e42894e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B4F8B3-0C50-4A37-9E49-D2027FB4A82A}">
  <ds:schemaRefs>
    <ds:schemaRef ds:uri="121e14a4-b59e-41d8-bdb0-b00280de7d13"/>
    <ds:schemaRef ds:uri="2dea8863-87b8-4021-93be-7e7245794724"/>
    <ds:schemaRef ds:uri="648094f7-0841-423d-af51-43f32f6c788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dd1234b8-a07f-4315-b19a-b24e42894ecf"/>
  </ds:schemaRefs>
</ds:datastoreItem>
</file>

<file path=customXml/itemProps2.xml><?xml version="1.0" encoding="utf-8"?>
<ds:datastoreItem xmlns:ds="http://schemas.openxmlformats.org/officeDocument/2006/customXml" ds:itemID="{24F299CD-5F34-4A8E-861C-B6B30C2164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093200-7809-4B33-831F-C5EF53E1708F}"/>
</file>

<file path=docProps/app.xml><?xml version="1.0" encoding="utf-8"?>
<Properties xmlns="http://schemas.openxmlformats.org/officeDocument/2006/extended-properties" xmlns:vt="http://schemas.openxmlformats.org/officeDocument/2006/docPropsVTypes">
  <TotalTime>3701</TotalTime>
  <Words>373</Words>
  <Application>Microsoft Office PowerPoint</Application>
  <PresentationFormat>Bredbild</PresentationFormat>
  <Paragraphs>43</Paragraphs>
  <Slides>9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Sveriges Ingenjorer</vt:lpstr>
      <vt:lpstr>Wingdings</vt:lpstr>
      <vt:lpstr>Sveriges Ingenjörer 2020, v0,9</vt:lpstr>
      <vt:lpstr>Ingenjörsvalet 2022 - vilken ingenjörsfråga är viktigast för dig?</vt:lpstr>
      <vt:lpstr>Vad är Ingenjörsvalet?    </vt:lpstr>
      <vt:lpstr>Vad är Ingenjörsfullmäktige?   </vt:lpstr>
      <vt:lpstr>Varför ska jag rösta? </vt:lpstr>
      <vt:lpstr>När, var och hur röstar jag? </vt:lpstr>
      <vt:lpstr>Uppmana gärna kollegor &amp; andra ingenjörer att rösta! </vt:lpstr>
      <vt:lpstr>När vet vi vilka som blivit valda? </vt:lpstr>
      <vt:lpstr>Frågor?  val@sverigesingenjorer.se 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Teknik som en digital förmån</dc:title>
  <dc:creator>Elisabehth Arbin</dc:creator>
  <cp:lastModifiedBy>Jenny Sjöberg</cp:lastModifiedBy>
  <cp:revision>16</cp:revision>
  <dcterms:created xsi:type="dcterms:W3CDTF">2020-08-21T09:23:01Z</dcterms:created>
  <dcterms:modified xsi:type="dcterms:W3CDTF">2022-03-09T13:29:29Z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0x010100F578BD38D2482A45B259B10CD24C2698</vt:lpwstr>
  </property>
  <property fmtid="{D5CDD505-2E9C-101B-9397-08002B2CF9AE}" pid="3" name="MSIP_Label_7fea2623-af8f-4fb8-b1cf-b63cc8e496aa_Enabled">
    <vt:lpwstr>true</vt:lpwstr>
  </property>
  <property fmtid="{D5CDD505-2E9C-101B-9397-08002B2CF9AE}" pid="4" name="MSIP_Label_7fea2623-af8f-4fb8-b1cf-b63cc8e496aa_SetDate">
    <vt:lpwstr>2021-10-15T10:06:48Z</vt:lpwstr>
  </property>
  <property fmtid="{D5CDD505-2E9C-101B-9397-08002B2CF9AE}" pid="5" name="MSIP_Label_7fea2623-af8f-4fb8-b1cf-b63cc8e496aa_Method">
    <vt:lpwstr>Standard</vt:lpwstr>
  </property>
  <property fmtid="{D5CDD505-2E9C-101B-9397-08002B2CF9AE}" pid="6" name="MSIP_Label_7fea2623-af8f-4fb8-b1cf-b63cc8e496aa_Name">
    <vt:lpwstr>Internal</vt:lpwstr>
  </property>
  <property fmtid="{D5CDD505-2E9C-101B-9397-08002B2CF9AE}" pid="7" name="MSIP_Label_7fea2623-af8f-4fb8-b1cf-b63cc8e496aa_SiteId">
    <vt:lpwstr>81fa766e-a349-4867-8bf4-ab35e250a08f</vt:lpwstr>
  </property>
  <property fmtid="{D5CDD505-2E9C-101B-9397-08002B2CF9AE}" pid="8" name="MSIP_Label_7fea2623-af8f-4fb8-b1cf-b63cc8e496aa_ActionId">
    <vt:lpwstr>7d116c2f-50b6-4e55-98b7-5127d8576438</vt:lpwstr>
  </property>
  <property fmtid="{D5CDD505-2E9C-101B-9397-08002B2CF9AE}" pid="9" name="MSIP_Label_7fea2623-af8f-4fb8-b1cf-b63cc8e496aa_ContentBits">
    <vt:lpwstr>0</vt:lpwstr>
  </property>
</Properties>
</file>