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22" r:id="rId5"/>
    <p:sldId id="314" r:id="rId6"/>
    <p:sldId id="311" r:id="rId7"/>
    <p:sldId id="320" r:id="rId8"/>
    <p:sldId id="323" r:id="rId9"/>
    <p:sldId id="321" r:id="rId10"/>
    <p:sldId id="313" r:id="rId11"/>
    <p:sldId id="294" r:id="rId12"/>
    <p:sldId id="28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6F5F7-B479-468E-AAFF-E8B14DD1EC2D}" v="1" dt="2022-02-18T14:26:0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jöberg" userId="9cafb73d-e171-4796-8c5e-62a644fae6c6" providerId="ADAL" clId="{3976F5F7-B479-468E-AAFF-E8B14DD1EC2D}"/>
    <pc:docChg chg="undo custSel modSld">
      <pc:chgData name="Jenny Sjöberg" userId="9cafb73d-e171-4796-8c5e-62a644fae6c6" providerId="ADAL" clId="{3976F5F7-B479-468E-AAFF-E8B14DD1EC2D}" dt="2022-03-09T13:29:24.122" v="57" actId="20577"/>
      <pc:docMkLst>
        <pc:docMk/>
      </pc:docMkLst>
      <pc:sldChg chg="modSp mod">
        <pc:chgData name="Jenny Sjöberg" userId="9cafb73d-e171-4796-8c5e-62a644fae6c6" providerId="ADAL" clId="{3976F5F7-B479-468E-AAFF-E8B14DD1EC2D}" dt="2022-03-09T13:29:24.122" v="57" actId="20577"/>
        <pc:sldMkLst>
          <pc:docMk/>
          <pc:sldMk cId="65339427" sldId="314"/>
        </pc:sldMkLst>
        <pc:spChg chg="mod">
          <ac:chgData name="Jenny Sjöberg" userId="9cafb73d-e171-4796-8c5e-62a644fae6c6" providerId="ADAL" clId="{3976F5F7-B479-468E-AAFF-E8B14DD1EC2D}" dt="2022-03-09T13:29:24.122" v="57" actId="20577"/>
          <ac:spMkLst>
            <pc:docMk/>
            <pc:sldMk cId="65339427" sldId="314"/>
            <ac:spMk id="11" creationId="{DF8F8817-1497-4047-A2D0-1F400911A7B3}"/>
          </ac:spMkLst>
        </pc:spChg>
        <pc:picChg chg="mod">
          <ac:chgData name="Jenny Sjöberg" userId="9cafb73d-e171-4796-8c5e-62a644fae6c6" providerId="ADAL" clId="{3976F5F7-B479-468E-AAFF-E8B14DD1EC2D}" dt="2022-02-18T14:26:29.943" v="37" actId="1076"/>
          <ac:picMkLst>
            <pc:docMk/>
            <pc:sldMk cId="65339427" sldId="314"/>
            <ac:picMk id="2" creationId="{04B733FD-7BD9-4B12-B25A-C7C103690DAC}"/>
          </ac:picMkLst>
        </pc:picChg>
      </pc:sldChg>
      <pc:sldChg chg="modSp mod">
        <pc:chgData name="Jenny Sjöberg" userId="9cafb73d-e171-4796-8c5e-62a644fae6c6" providerId="ADAL" clId="{3976F5F7-B479-468E-AAFF-E8B14DD1EC2D}" dt="2022-02-15T15:32:53.247" v="6" actId="20577"/>
        <pc:sldMkLst>
          <pc:docMk/>
          <pc:sldMk cId="2030646519" sldId="320"/>
        </pc:sldMkLst>
        <pc:spChg chg="mod">
          <ac:chgData name="Jenny Sjöberg" userId="9cafb73d-e171-4796-8c5e-62a644fae6c6" providerId="ADAL" clId="{3976F5F7-B479-468E-AAFF-E8B14DD1EC2D}" dt="2022-02-15T15:32:53.247" v="6" actId="20577"/>
          <ac:spMkLst>
            <pc:docMk/>
            <pc:sldMk cId="2030646519" sldId="320"/>
            <ac:spMk id="3" creationId="{6E486189-9E09-4D4C-B496-FD091703ED8B}"/>
          </ac:spMkLst>
        </pc:spChg>
      </pc:sldChg>
      <pc:sldChg chg="addSp delSp modSp mod">
        <pc:chgData name="Jenny Sjöberg" userId="9cafb73d-e171-4796-8c5e-62a644fae6c6" providerId="ADAL" clId="{3976F5F7-B479-468E-AAFF-E8B14DD1EC2D}" dt="2022-03-07T16:21:26.362" v="48" actId="1076"/>
        <pc:sldMkLst>
          <pc:docMk/>
          <pc:sldMk cId="1976349945" sldId="321"/>
        </pc:sldMkLst>
        <pc:spChg chg="mod">
          <ac:chgData name="Jenny Sjöberg" userId="9cafb73d-e171-4796-8c5e-62a644fae6c6" providerId="ADAL" clId="{3976F5F7-B479-468E-AAFF-E8B14DD1EC2D}" dt="2022-02-16T10:08:39.070" v="12" actId="1076"/>
          <ac:spMkLst>
            <pc:docMk/>
            <pc:sldMk cId="1976349945" sldId="321"/>
            <ac:spMk id="4" creationId="{9E62F23A-A646-46F3-BEE4-196BB26AD9F9}"/>
          </ac:spMkLst>
        </pc:spChg>
        <pc:picChg chg="add mod">
          <ac:chgData name="Jenny Sjöberg" userId="9cafb73d-e171-4796-8c5e-62a644fae6c6" providerId="ADAL" clId="{3976F5F7-B479-468E-AAFF-E8B14DD1EC2D}" dt="2022-03-07T16:21:26.362" v="48" actId="1076"/>
          <ac:picMkLst>
            <pc:docMk/>
            <pc:sldMk cId="1976349945" sldId="321"/>
            <ac:picMk id="5" creationId="{F3D9A36F-609E-4B30-83BB-C4689A94170B}"/>
          </ac:picMkLst>
        </pc:picChg>
        <pc:picChg chg="del mod">
          <ac:chgData name="Jenny Sjöberg" userId="9cafb73d-e171-4796-8c5e-62a644fae6c6" providerId="ADAL" clId="{3976F5F7-B479-468E-AAFF-E8B14DD1EC2D}" dt="2022-03-07T16:21:08.983" v="43" actId="478"/>
          <ac:picMkLst>
            <pc:docMk/>
            <pc:sldMk cId="1976349945" sldId="321"/>
            <ac:picMk id="6" creationId="{D0F5434E-12B3-457E-9BC9-C40950022734}"/>
          </ac:picMkLst>
        </pc:picChg>
      </pc:sldChg>
      <pc:sldChg chg="addSp modSp mod">
        <pc:chgData name="Jenny Sjöberg" userId="9cafb73d-e171-4796-8c5e-62a644fae6c6" providerId="ADAL" clId="{3976F5F7-B479-468E-AAFF-E8B14DD1EC2D}" dt="2022-02-18T14:27:00.785" v="42" actId="14100"/>
        <pc:sldMkLst>
          <pc:docMk/>
          <pc:sldMk cId="1548091427" sldId="323"/>
        </pc:sldMkLst>
        <pc:spChg chg="mod">
          <ac:chgData name="Jenny Sjöberg" userId="9cafb73d-e171-4796-8c5e-62a644fae6c6" providerId="ADAL" clId="{3976F5F7-B479-468E-AAFF-E8B14DD1EC2D}" dt="2022-02-18T14:25:39.877" v="30" actId="20577"/>
          <ac:spMkLst>
            <pc:docMk/>
            <pc:sldMk cId="1548091427" sldId="323"/>
            <ac:spMk id="3" creationId="{7520855C-FD32-4E84-8C3D-F93D41BF5A9F}"/>
          </ac:spMkLst>
        </pc:spChg>
        <pc:spChg chg="mod">
          <ac:chgData name="Jenny Sjöberg" userId="9cafb73d-e171-4796-8c5e-62a644fae6c6" providerId="ADAL" clId="{3976F5F7-B479-468E-AAFF-E8B14DD1EC2D}" dt="2022-02-18T14:27:00.785" v="42" actId="14100"/>
          <ac:spMkLst>
            <pc:docMk/>
            <pc:sldMk cId="1548091427" sldId="323"/>
            <ac:spMk id="10" creationId="{A7C0A488-8EB0-4978-AB5C-4864AB1479F6}"/>
          </ac:spMkLst>
        </pc:spChg>
        <pc:picChg chg="add mod">
          <ac:chgData name="Jenny Sjöberg" userId="9cafb73d-e171-4796-8c5e-62a644fae6c6" providerId="ADAL" clId="{3976F5F7-B479-468E-AAFF-E8B14DD1EC2D}" dt="2022-02-18T14:26:39.232" v="38" actId="1076"/>
          <ac:picMkLst>
            <pc:docMk/>
            <pc:sldMk cId="1548091427" sldId="323"/>
            <ac:picMk id="5" creationId="{49E393CA-54F0-44E8-AB70-15C0E84AF5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11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- Producerade filmer handlar om att på ett lättillgängligt sätt förklara för medlemmarna vad förbundet är för typ av organisation</a:t>
            </a:r>
          </a:p>
          <a:p>
            <a:endParaRPr lang="sv-SE"/>
          </a:p>
          <a:p>
            <a:pPr marL="171450" indent="-171450">
              <a:buFontTx/>
              <a:buChar char="-"/>
            </a:pPr>
            <a:r>
              <a:rPr lang="sv-SE"/>
              <a:t>Utökad information på webben om vilka som sitter i fullmäktige – information från 2018 finns där nu och det kommer självklart uppdateras efter valet 2022. </a:t>
            </a:r>
          </a:p>
          <a:p>
            <a:pPr marL="171450" indent="-171450">
              <a:buFontTx/>
              <a:buChar char="-"/>
            </a:pPr>
            <a:r>
              <a:rPr lang="sv-SE"/>
              <a:t>Mer riktad information om förbundets demokrati till medlemmar, förtroendevalda på arbetsplatserna och distrikten. </a:t>
            </a:r>
          </a:p>
          <a:p>
            <a:pPr marL="628650" lvl="1" indent="-171450">
              <a:buFontTx/>
              <a:buChar char="-"/>
            </a:pPr>
            <a:r>
              <a:rPr lang="sv-SE"/>
              <a:t>En effekt som vi sett är att flera medlemmar har hittat möjligheten att skicka in medlemsförslag.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8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byggnad, stående, fönster&#10;&#10;Automatiskt genererad beskrivning">
            <a:extLst>
              <a:ext uri="{FF2B5EF4-FFF2-40B4-BE49-F238E27FC236}">
                <a16:creationId xmlns:a16="http://schemas.microsoft.com/office/drawing/2014/main" id="{6FC42676-2CB7-9944-A7E7-EC3F9C48F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2324" b="4569"/>
          <a:stretch/>
        </p:blipFill>
        <p:spPr>
          <a:xfrm>
            <a:off x="-1" y="-1"/>
            <a:ext cx="12193859" cy="685800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9FFF7AB-A2C0-6742-8BDF-F2C0599EE8F4}"/>
              </a:ext>
            </a:extLst>
          </p:cNvPr>
          <p:cNvSpPr/>
          <p:nvPr userDrawn="1"/>
        </p:nvSpPr>
        <p:spPr>
          <a:xfrm>
            <a:off x="2406000" y="3429000"/>
            <a:ext cx="7380000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576000" y="5232219"/>
            <a:ext cx="5040000" cy="180000"/>
          </a:xfrm>
          <a:prstGeom prst="rect">
            <a:avLst/>
          </a:prstGeom>
        </p:spPr>
        <p:txBody>
          <a:bodyPr bIns="46800" anchor="t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766000" y="3790800"/>
            <a:ext cx="666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DFB181-788A-4543-86BB-60D086D1E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65" y="5570742"/>
            <a:ext cx="613127" cy="808384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1A8F6B0-1D33-D147-914B-34F354BC3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5038801"/>
            <a:ext cx="1800000" cy="180000"/>
          </a:xfrm>
        </p:spPr>
        <p:txBody>
          <a:bodyPr anchor="t"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fld id="{6B6FBED1-6CAB-454D-868F-5A4702291722}" type="datetime1">
              <a:rPr lang="sv-SE" smtClean="0"/>
              <a:t>2020-11-12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5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88800" y="2305025"/>
            <a:ext cx="2880000" cy="3688975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kG3Jdwn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al@sverigesingenjorer.s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47FCC-D76A-4F86-BB48-CDFA6FE5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Sveriges Ingenjorer" panose="00000500000000000000" pitchFamily="50" charset="0"/>
                <a:cs typeface="Arial"/>
              </a:rPr>
              <a:t>Ingenjörsvalet</a:t>
            </a:r>
            <a:r>
              <a:rPr lang="sv-SE" dirty="0">
                <a:latin typeface="Sveriges Ingenjorer" panose="00000500000000000000" pitchFamily="50" charset="0"/>
                <a:cs typeface="Arial"/>
              </a:rPr>
              <a:t> 2022</a:t>
            </a:r>
            <a:br>
              <a:rPr lang="sv-SE" dirty="0">
                <a:latin typeface="Sveriges Ingenjorer" panose="00000500000000000000" pitchFamily="50" charset="0"/>
                <a:cs typeface="Arial"/>
              </a:rPr>
            </a:br>
            <a:r>
              <a:rPr lang="sv-SE" dirty="0">
                <a:latin typeface="Sveriges Ingenjorer" panose="00000500000000000000" pitchFamily="50" charset="0"/>
                <a:cs typeface="Arial"/>
              </a:rPr>
              <a:t>- </a:t>
            </a:r>
            <a:r>
              <a:rPr lang="sv-SE" sz="2400" dirty="0">
                <a:latin typeface="Sveriges Ingenjorer" panose="00000500000000000000" pitchFamily="50" charset="0"/>
                <a:cs typeface="Arial"/>
              </a:rPr>
              <a:t>vilken ingenjörsfråga är viktigast för dig?</a:t>
            </a:r>
            <a:endParaRPr lang="sv-SE" sz="2400" dirty="0">
              <a:latin typeface="Sveriges Ingenjorer" panose="00000500000000000000" pitchFamily="50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67D75A-9F8B-4BA0-BBB5-8846D08C8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B6678E-175B-41C8-996A-24DF9E0AA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686" y="4342242"/>
            <a:ext cx="1800000" cy="28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C6FB5C-D2FB-4866-B8D7-24EA286D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</a:t>
            </a:r>
            <a:r>
              <a:rPr lang="sv-SE" err="1"/>
              <a:t>Ingenjörsvalet</a:t>
            </a:r>
            <a:r>
              <a:rPr lang="sv-SE"/>
              <a:t>? </a:t>
            </a:r>
            <a:br>
              <a:rPr lang="sv-SE"/>
            </a:br>
            <a:r>
              <a:rPr lang="sv-SE"/>
              <a:t> </a:t>
            </a:r>
            <a:br>
              <a:rPr lang="sv-SE"/>
            </a:br>
            <a:endParaRPr lang="sv-SE"/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DF8F8817-1497-4047-A2D0-1F400911A7B3}"/>
              </a:ext>
            </a:extLst>
          </p:cNvPr>
          <p:cNvSpPr txBox="1">
            <a:spLocks/>
          </p:cNvSpPr>
          <p:nvPr/>
        </p:nvSpPr>
        <p:spPr>
          <a:xfrm>
            <a:off x="1414800" y="1656000"/>
            <a:ext cx="8558127" cy="29731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4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4000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sv-SE" dirty="0"/>
              <a:t>Sveriges Ingenjörer är en organisation som styrs av medlemmarna</a:t>
            </a:r>
          </a:p>
          <a:p>
            <a:pPr marL="179705" indent="-179705"/>
            <a:r>
              <a:rPr lang="sv-SE" dirty="0"/>
              <a:t>I </a:t>
            </a:r>
            <a:r>
              <a:rPr lang="sv-SE" dirty="0" err="1"/>
              <a:t>Ingenjörsvalet</a:t>
            </a:r>
            <a:r>
              <a:rPr lang="sv-SE" dirty="0"/>
              <a:t> röstar ordinarie medlemmar fram företrädare till Ingenjörsfullmäktige, förbundets högsta beslutande organ</a:t>
            </a:r>
          </a:p>
          <a:p>
            <a:pPr marL="179705" indent="-179705"/>
            <a:r>
              <a:rPr lang="sv-SE" dirty="0"/>
              <a:t>Du kan rösta på antingen en Lista eller en kandidat på en Lista</a:t>
            </a:r>
          </a:p>
          <a:p>
            <a:pPr marL="179705" indent="-179705"/>
            <a:r>
              <a:rPr lang="sv-SE" dirty="0"/>
              <a:t>81 ledamöter ska väljas</a:t>
            </a:r>
          </a:p>
          <a:p>
            <a:r>
              <a:rPr lang="sv-SE" dirty="0" err="1"/>
              <a:t>Ingenjörsvalet</a:t>
            </a:r>
            <a:r>
              <a:rPr lang="sv-SE" dirty="0"/>
              <a:t> genomförs vart fjärde år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B733FD-7BD9-4B12-B25A-C7C10369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92" y="3353599"/>
            <a:ext cx="1806919" cy="22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669D8EA-07A6-42A1-9131-7AAFF858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Ingenjörsfullmäktige? </a:t>
            </a:r>
            <a:br>
              <a:rPr lang="sv-SE"/>
            </a:br>
            <a:br>
              <a:rPr lang="sv-SE"/>
            </a:br>
            <a:endParaRPr lang="sv-SE" b="0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F03E69-3879-4D61-B8D0-28CB5361B3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800" y="1954910"/>
            <a:ext cx="2880000" cy="3032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Fakta</a:t>
            </a:r>
            <a:endParaRPr lang="en-US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0FC905-D976-46CC-9F7D-0B3A333EC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8800" y="2305025"/>
            <a:ext cx="2880000" cy="3688975"/>
          </a:xfrm>
        </p:spPr>
        <p:txBody>
          <a:bodyPr vert="horz" lIns="0" tIns="0" rIns="0" bIns="0" rtlCol="0" anchor="t">
            <a:normAutofit/>
          </a:bodyPr>
          <a:lstStyle/>
          <a:p>
            <a:pPr marL="143510" indent="-143510">
              <a:lnSpc>
                <a:spcPct val="100000"/>
              </a:lnSpc>
            </a:pPr>
            <a:r>
              <a:rPr lang="sv-SE" sz="1200"/>
              <a:t>Förbudets högsta beslutande organ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81 yrkesverksamma ledamöter samt 14 teknologer, totalt 95 mandat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Beslutar bland annat om 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vision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politiska program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budget och avgifter </a:t>
            </a: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förbundsstyrelse, revisorer och valberedning </a:t>
            </a:r>
            <a:endParaRPr lang="sv-SE" sz="1200">
              <a:cs typeface="Arial"/>
            </a:endParaRPr>
          </a:p>
          <a:p>
            <a:pPr marL="143510" indent="-143510">
              <a:lnSpc>
                <a:spcPct val="100000"/>
              </a:lnSpc>
            </a:pPr>
            <a:endParaRPr lang="sv-SE" sz="1200">
              <a:cs typeface="Arial"/>
            </a:endParaRPr>
          </a:p>
        </p:txBody>
      </p:sp>
      <p:pic>
        <p:nvPicPr>
          <p:cNvPr id="5" name="Bildobjekt 4">
            <a:hlinkClick r:id="rId3"/>
            <a:extLst>
              <a:ext uri="{FF2B5EF4-FFF2-40B4-BE49-F238E27FC236}">
                <a16:creationId xmlns:a16="http://schemas.microsoft.com/office/drawing/2014/main" id="{D8B672F5-4111-4677-8401-645CE104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28" y="1498030"/>
            <a:ext cx="6811915" cy="427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482D7-991F-4BFF-90C0-C329D56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ska jag rösta?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86189-9E09-4D4C-B496-FD091703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656000"/>
            <a:ext cx="4180595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dirty="0"/>
              <a:t>Du är med och påverkar vilka personer som ska företräda dig i beslut som rör förbundets framtid.</a:t>
            </a:r>
          </a:p>
          <a:p>
            <a:pPr marL="179705" indent="-179705"/>
            <a:r>
              <a:rPr lang="sv-SE" dirty="0"/>
              <a:t>Du är därmed med och påverkar vilka frågor som förbundet ska arbeta med.</a:t>
            </a:r>
          </a:p>
          <a:p>
            <a:pPr marL="179705" indent="-179705"/>
            <a:r>
              <a:rPr lang="sv-SE" dirty="0">
                <a:cs typeface="Arial"/>
              </a:rPr>
              <a:t>Du är dessutom med och bidrar till Ingenjörer utan gränsers verksamhet genom att förbundet skänker 10 kr per lagd röst.</a:t>
            </a:r>
          </a:p>
        </p:txBody>
      </p:sp>
      <p:pic>
        <p:nvPicPr>
          <p:cNvPr id="6" name="Bildobjekt 5" descr="En bild som visar text, flaska, porslin, kärl&#10;&#10;Automatiskt genererad beskrivning">
            <a:extLst>
              <a:ext uri="{FF2B5EF4-FFF2-40B4-BE49-F238E27FC236}">
                <a16:creationId xmlns:a16="http://schemas.microsoft.com/office/drawing/2014/main" id="{4FC57E0B-1CCD-47BF-A3C9-232A7081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81" y="4949978"/>
            <a:ext cx="3100640" cy="708439"/>
          </a:xfrm>
          <a:prstGeom prst="rect">
            <a:avLst/>
          </a:prstGeom>
          <a:noFill/>
        </p:spPr>
      </p:pic>
      <p:pic>
        <p:nvPicPr>
          <p:cNvPr id="12" name="Bildobjekt 11" descr="En bild som visar träd, person, stående, står&#10;&#10;Automatiskt genererad beskrivning">
            <a:extLst>
              <a:ext uri="{FF2B5EF4-FFF2-40B4-BE49-F238E27FC236}">
                <a16:creationId xmlns:a16="http://schemas.microsoft.com/office/drawing/2014/main" id="{8D454A29-19F9-40E0-AA0E-7B8FDAED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695395"/>
            <a:ext cx="2125786" cy="1594340"/>
          </a:xfrm>
          <a:prstGeom prst="rect">
            <a:avLst/>
          </a:prstGeom>
        </p:spPr>
      </p:pic>
      <p:pic>
        <p:nvPicPr>
          <p:cNvPr id="14" name="Bildobjekt 13" descr="En bild som visar fönster, bord, inomhus, person&#10;&#10;Automatiskt genererad beskrivning">
            <a:extLst>
              <a:ext uri="{FF2B5EF4-FFF2-40B4-BE49-F238E27FC236}">
                <a16:creationId xmlns:a16="http://schemas.microsoft.com/office/drawing/2014/main" id="{515B751F-AA8C-4565-9D42-7D3B6C413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2414439"/>
            <a:ext cx="2134373" cy="1422915"/>
          </a:xfrm>
          <a:prstGeom prst="rect">
            <a:avLst/>
          </a:prstGeom>
        </p:spPr>
      </p:pic>
      <p:pic>
        <p:nvPicPr>
          <p:cNvPr id="16" name="Bildobjekt 15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5AF66D59-56E5-4C1A-8166-B521FCF2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3974293"/>
            <a:ext cx="2134373" cy="14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F4AE5-E27F-4A18-B7A6-6AEEB3DF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När, var och hur röstar jag?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0855C-FD32-4E84-8C3D-F93D41BF5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746000"/>
            <a:ext cx="4572000" cy="4320000"/>
          </a:xfrm>
        </p:spPr>
        <p:txBody>
          <a:bodyPr/>
          <a:lstStyle/>
          <a:p>
            <a:pPr marL="179705" indent="-179705"/>
            <a:r>
              <a:rPr lang="en-US" dirty="0"/>
              <a:t>Valet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öppet</a:t>
            </a:r>
            <a:r>
              <a:rPr lang="en-US" dirty="0"/>
              <a:t> 28 mars - 30 </a:t>
            </a:r>
            <a:r>
              <a:rPr lang="en-US" dirty="0" err="1"/>
              <a:t>april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Valet </a:t>
            </a:r>
            <a:r>
              <a:rPr lang="en-US" dirty="0" err="1"/>
              <a:t>genomförs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sv-SE" dirty="0"/>
              <a:t>valplattformen</a:t>
            </a:r>
            <a:r>
              <a:rPr lang="en-US" dirty="0"/>
              <a:t> Assembly Voting</a:t>
            </a:r>
            <a:endParaRPr lang="en-US" dirty="0">
              <a:cs typeface="Arial"/>
            </a:endParaRPr>
          </a:p>
          <a:p>
            <a:r>
              <a:rPr lang="sv-SE" dirty="0"/>
              <a:t>Den 28 mars får du ett e-postmeddelande med en unik röstlänk som tar dig direkt till valplattformen </a:t>
            </a:r>
            <a:r>
              <a:rPr lang="sv-SE" sz="1400" i="1" dirty="0"/>
              <a:t>(obs! du måste ha angett en aktuell e-postadress till förbundet för att få meddelandet)</a:t>
            </a:r>
          </a:p>
          <a:p>
            <a:r>
              <a:rPr lang="sv-SE" dirty="0"/>
              <a:t>Valplattformen nås även via länk på förbundets webbplats, då krävs inloggning via </a:t>
            </a:r>
            <a:r>
              <a:rPr lang="sv-SE" dirty="0" err="1"/>
              <a:t>BankID</a:t>
            </a:r>
            <a:r>
              <a:rPr lang="sv-SE" dirty="0"/>
              <a:t> för att rösta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7C0A488-8EB0-4978-AB5C-4864AB1479F6}"/>
              </a:ext>
            </a:extLst>
          </p:cNvPr>
          <p:cNvSpPr/>
          <p:nvPr/>
        </p:nvSpPr>
        <p:spPr>
          <a:xfrm>
            <a:off x="7901354" y="1563076"/>
            <a:ext cx="2563448" cy="111156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ln w="0">
                  <a:noFill/>
                </a:ln>
                <a:solidFill>
                  <a:schemeClr val="tx1"/>
                </a:solidFill>
              </a:rPr>
              <a:t>Din röst gör nytta både för Sveriges Ingenjörer och för Ingenjörer utan gränser! </a:t>
            </a:r>
            <a:endParaRPr lang="sv-SE" sz="1400" dirty="0">
              <a:ln w="0">
                <a:noFill/>
              </a:ln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E393CA-54F0-44E8-AB70-15C0E84A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43" y="4183355"/>
            <a:ext cx="1335284" cy="15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9FFE3-4789-4A7A-91F3-48D641FA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Uppmana gärna kollegor &amp; andra ingenjörer att rösta! 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62F23A-A646-46F3-BEE4-196BB26AD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D9A36F-609E-4B30-83BB-C4689A94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53" y="1656000"/>
            <a:ext cx="9624146" cy="46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7E193-CD6A-41D2-B0DA-E07E9AC8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830247"/>
            <a:ext cx="9360000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/>
              <a:t>Resultatet meddelas i maj på webbplatsen och i medlemsbrev </a:t>
            </a:r>
          </a:p>
          <a:p>
            <a:pPr marL="179705" indent="-179705"/>
            <a:r>
              <a:rPr lang="sv-SE"/>
              <a:t>Det nyvalda Ingenjörsfullmäktige tillträder 1 augusti  </a:t>
            </a:r>
            <a:endParaRPr lang="sv-SE">
              <a:cs typeface="Arial"/>
            </a:endParaRPr>
          </a:p>
          <a:p>
            <a:pPr marL="179705" indent="-179705"/>
            <a:r>
              <a:rPr lang="sv-SE"/>
              <a:t>Mandatperioden avslutas 31 juli 2026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  <a:p>
            <a:pPr marL="179705" indent="-179705"/>
            <a:endParaRPr lang="sv-SE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CC929-98EC-4C82-A784-178EBF0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 vet vi vilka som blivit valda? </a:t>
            </a:r>
            <a:endParaRPr lang="sv-SE" b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DFCD9E-EB90-4F55-98B7-1BA5DA0A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0" y="2343394"/>
            <a:ext cx="3506900" cy="35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veriges Ingenjorer"/>
              </a:rPr>
              <a:t>Frågor?</a:t>
            </a:r>
            <a:br>
              <a:rPr lang="sv-SE" dirty="0">
                <a:latin typeface="Sveriges Ingenjorer" panose="00000500000000000000" pitchFamily="50" charset="0"/>
              </a:rPr>
            </a:br>
            <a:br>
              <a:rPr lang="sv-SE" sz="2000" dirty="0">
                <a:latin typeface="Sveriges Ingenjorer" panose="00000500000000000000" pitchFamily="50" charset="0"/>
              </a:rPr>
            </a:br>
            <a:r>
              <a:rPr lang="sv-SE" sz="2800" b="0" dirty="0">
                <a:latin typeface="Sveriges Ingenjor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val@sverigesingenjorer.se</a:t>
            </a:r>
            <a:r>
              <a:rPr lang="sv-SE" sz="2800" b="0" dirty="0">
                <a:latin typeface="Sveriges Ingenjore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574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Sveriges Ingenjorer" panose="00000500000000000000" pitchFamily="50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84676057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1234b8-a07f-4315-b19a-b24e42894ecf">
      <UserInfo>
        <DisplayName>Jenny Sjöberg</DisplayName>
        <AccountId>52</AccountId>
        <AccountType/>
      </UserInfo>
      <UserInfo>
        <DisplayName>Elisabeth Arbin</DisplayName>
        <AccountId>45</AccountId>
        <AccountType/>
      </UserInfo>
    </SharedWithUsers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4F8B3-0C50-4A37-9E49-D2027FB4A82A}">
  <ds:schemaRefs>
    <ds:schemaRef ds:uri="121e14a4-b59e-41d8-bdb0-b00280de7d13"/>
    <ds:schemaRef ds:uri="2dea8863-87b8-4021-93be-7e7245794724"/>
    <ds:schemaRef ds:uri="648094f7-0841-423d-af51-43f32f6c78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d1234b8-a07f-4315-b19a-b24e42894ecf"/>
  </ds:schemaRefs>
</ds:datastoreItem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6EF7B-5D92-4C01-BED4-D3C674F4887E}"/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373</Words>
  <Application>Microsoft Office PowerPoint</Application>
  <PresentationFormat>Bredbild</PresentationFormat>
  <Paragraphs>43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Sveriges Ingenjorer</vt:lpstr>
      <vt:lpstr>Wingdings</vt:lpstr>
      <vt:lpstr>Sveriges Ingenjörer 2020, v0,9</vt:lpstr>
      <vt:lpstr>Ingenjörsvalet 2022 - vilken ingenjörsfråga är viktigast för dig?</vt:lpstr>
      <vt:lpstr>Vad är Ingenjörsvalet?    </vt:lpstr>
      <vt:lpstr>Vad är Ingenjörsfullmäktige?   </vt:lpstr>
      <vt:lpstr>Varför ska jag rösta? </vt:lpstr>
      <vt:lpstr>När, var och hur röstar jag? </vt:lpstr>
      <vt:lpstr>Uppmana gärna kollegor &amp; andra ingenjörer att rösta! </vt:lpstr>
      <vt:lpstr>När vet vi vilka som blivit valda? </vt:lpstr>
      <vt:lpstr>Frågor?  val@sverigesingenjorer.se 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Elisabehth Arbin</dc:creator>
  <cp:lastModifiedBy>Jenny Sjöberg</cp:lastModifiedBy>
  <cp:revision>16</cp:revision>
  <dcterms:created xsi:type="dcterms:W3CDTF">2020-08-21T09:23:01Z</dcterms:created>
  <dcterms:modified xsi:type="dcterms:W3CDTF">2022-03-09T13:29:29Z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SIP_Label_7fea2623-af8f-4fb8-b1cf-b63cc8e496aa_Enabled">
    <vt:lpwstr>true</vt:lpwstr>
  </property>
  <property fmtid="{D5CDD505-2E9C-101B-9397-08002B2CF9AE}" pid="4" name="MSIP_Label_7fea2623-af8f-4fb8-b1cf-b63cc8e496aa_SetDate">
    <vt:lpwstr>2021-10-15T10:06:48Z</vt:lpwstr>
  </property>
  <property fmtid="{D5CDD505-2E9C-101B-9397-08002B2CF9AE}" pid="5" name="MSIP_Label_7fea2623-af8f-4fb8-b1cf-b63cc8e496aa_Method">
    <vt:lpwstr>Standard</vt:lpwstr>
  </property>
  <property fmtid="{D5CDD505-2E9C-101B-9397-08002B2CF9AE}" pid="6" name="MSIP_Label_7fea2623-af8f-4fb8-b1cf-b63cc8e496aa_Name">
    <vt:lpwstr>Internal</vt:lpwstr>
  </property>
  <property fmtid="{D5CDD505-2E9C-101B-9397-08002B2CF9AE}" pid="7" name="MSIP_Label_7fea2623-af8f-4fb8-b1cf-b63cc8e496aa_SiteId">
    <vt:lpwstr>81fa766e-a349-4867-8bf4-ab35e250a08f</vt:lpwstr>
  </property>
  <property fmtid="{D5CDD505-2E9C-101B-9397-08002B2CF9AE}" pid="8" name="MSIP_Label_7fea2623-af8f-4fb8-b1cf-b63cc8e496aa_ActionId">
    <vt:lpwstr>7d116c2f-50b6-4e55-98b7-5127d8576438</vt:lpwstr>
  </property>
  <property fmtid="{D5CDD505-2E9C-101B-9397-08002B2CF9AE}" pid="9" name="MSIP_Label_7fea2623-af8f-4fb8-b1cf-b63cc8e496aa_ContentBits">
    <vt:lpwstr>0</vt:lpwstr>
  </property>
</Properties>
</file>