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78_AD32DBB9.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4"/>
  </p:notesMasterIdLst>
  <p:sldIdLst>
    <p:sldId id="259" r:id="rId5"/>
    <p:sldId id="502" r:id="rId6"/>
    <p:sldId id="525" r:id="rId7"/>
    <p:sldId id="501" r:id="rId8"/>
    <p:sldId id="490" r:id="rId9"/>
    <p:sldId id="466" r:id="rId10"/>
    <p:sldId id="376" r:id="rId11"/>
    <p:sldId id="524" r:id="rId12"/>
    <p:sldId id="261"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1D2E8850-D420-48ED-A125-2A6554BF5023}">
          <p14:sldIdLst>
            <p14:sldId id="259"/>
            <p14:sldId id="502"/>
            <p14:sldId id="525"/>
            <p14:sldId id="501"/>
            <p14:sldId id="490"/>
            <p14:sldId id="466"/>
            <p14:sldId id="376"/>
            <p14:sldId id="524"/>
            <p14:sldId id="261"/>
          </p14:sldIdLst>
        </p14:section>
        <p14:section name="Namnlöst avsnitt" id="{8EF47BBC-815F-4C42-A6C9-6A2D8E6D6A8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F2544-1859-8FF6-EBE3-1CFA06F89E85}" name="Karin Lindström" initials="" userId="S::karin.lindstrom@sverigesingenjorer.se::7d0ae223-63a9-4818-9594-c72a18bffeeb" providerId="AD"/>
  <p188:author id="{521F4346-A487-C61C-6C99-9E4CA2BC1D5D}" name="Jessica Lillthors" initials="JL" userId="S::jessica.lillthors@sverigesingenjorer.se::46a1277e-c89e-4d7b-a3cc-55b7742f1d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4"/>
    <a:srgbClr val="008FA1"/>
    <a:srgbClr val="008EA1"/>
    <a:srgbClr val="1FA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44624-148E-A02F-EAA9-45F39BDB318B}" v="6" dt="2025-09-25T13:44:45.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56" autoAdjust="0"/>
  </p:normalViewPr>
  <p:slideViewPr>
    <p:cSldViewPr snapToGrid="0">
      <p:cViewPr>
        <p:scale>
          <a:sx n="76" d="100"/>
          <a:sy n="76" d="100"/>
        </p:scale>
        <p:origin x="12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Lindström" userId="7d0ae223-63a9-4818-9594-c72a18bffeeb" providerId="ADAL" clId="{B94A8507-78DD-43A9-8975-5FC604D07E7E}"/>
    <pc:docChg chg="custSel delSld modSld modSection">
      <pc:chgData name="Karin Lindström" userId="7d0ae223-63a9-4818-9594-c72a18bffeeb" providerId="ADAL" clId="{B94A8507-78DD-43A9-8975-5FC604D07E7E}" dt="2025-09-10T14:32:18.120" v="307" actId="20577"/>
      <pc:docMkLst>
        <pc:docMk/>
      </pc:docMkLst>
      <pc:sldChg chg="modNotesTx">
        <pc:chgData name="Karin Lindström" userId="7d0ae223-63a9-4818-9594-c72a18bffeeb" providerId="ADAL" clId="{B94A8507-78DD-43A9-8975-5FC604D07E7E}" dt="2025-09-10T14:12:43.324" v="27" actId="6549"/>
        <pc:sldMkLst>
          <pc:docMk/>
          <pc:sldMk cId="3260816150" sldId="259"/>
        </pc:sldMkLst>
      </pc:sldChg>
      <pc:sldChg chg="modSp mod modNotesTx">
        <pc:chgData name="Karin Lindström" userId="7d0ae223-63a9-4818-9594-c72a18bffeeb" providerId="ADAL" clId="{B94A8507-78DD-43A9-8975-5FC604D07E7E}" dt="2025-09-10T14:32:18.120" v="307" actId="20577"/>
        <pc:sldMkLst>
          <pc:docMk/>
          <pc:sldMk cId="197205732" sldId="261"/>
        </pc:sldMkLst>
        <pc:spChg chg="mod">
          <ac:chgData name="Karin Lindström" userId="7d0ae223-63a9-4818-9594-c72a18bffeeb" providerId="ADAL" clId="{B94A8507-78DD-43A9-8975-5FC604D07E7E}" dt="2025-09-10T14:26:00.841" v="188" actId="113"/>
          <ac:spMkLst>
            <pc:docMk/>
            <pc:sldMk cId="197205732" sldId="261"/>
            <ac:spMk id="3" creationId="{5106203C-8037-CA15-96DC-1668AF7E1C11}"/>
          </ac:spMkLst>
        </pc:spChg>
      </pc:sldChg>
      <pc:sldChg chg="modNotesTx">
        <pc:chgData name="Karin Lindström" userId="7d0ae223-63a9-4818-9594-c72a18bffeeb" providerId="ADAL" clId="{B94A8507-78DD-43A9-8975-5FC604D07E7E}" dt="2025-09-10T14:21:27.593" v="129" actId="20577"/>
        <pc:sldMkLst>
          <pc:docMk/>
          <pc:sldMk cId="3537348988" sldId="490"/>
        </pc:sldMkLst>
      </pc:sldChg>
      <pc:sldChg chg="modNotesTx">
        <pc:chgData name="Karin Lindström" userId="7d0ae223-63a9-4818-9594-c72a18bffeeb" providerId="ADAL" clId="{B94A8507-78DD-43A9-8975-5FC604D07E7E}" dt="2025-09-10T14:18:45.646" v="96" actId="20577"/>
        <pc:sldMkLst>
          <pc:docMk/>
          <pc:sldMk cId="65602179" sldId="501"/>
        </pc:sldMkLst>
      </pc:sldChg>
      <pc:sldChg chg="modNotesTx">
        <pc:chgData name="Karin Lindström" userId="7d0ae223-63a9-4818-9594-c72a18bffeeb" providerId="ADAL" clId="{B94A8507-78DD-43A9-8975-5FC604D07E7E}" dt="2025-09-10T14:13:55.089" v="31" actId="20577"/>
        <pc:sldMkLst>
          <pc:docMk/>
          <pc:sldMk cId="2873360922" sldId="502"/>
        </pc:sldMkLst>
      </pc:sldChg>
      <pc:sldChg chg="modNotesTx">
        <pc:chgData name="Karin Lindström" userId="7d0ae223-63a9-4818-9594-c72a18bffeeb" providerId="ADAL" clId="{B94A8507-78DD-43A9-8975-5FC604D07E7E}" dt="2025-09-10T14:24:00.581" v="142" actId="20577"/>
        <pc:sldMkLst>
          <pc:docMk/>
          <pc:sldMk cId="1484269129" sldId="524"/>
        </pc:sldMkLst>
      </pc:sldChg>
      <pc:sldChg chg="modNotesTx">
        <pc:chgData name="Karin Lindström" userId="7d0ae223-63a9-4818-9594-c72a18bffeeb" providerId="ADAL" clId="{B94A8507-78DD-43A9-8975-5FC604D07E7E}" dt="2025-09-10T14:16:06.374" v="50" actId="20577"/>
        <pc:sldMkLst>
          <pc:docMk/>
          <pc:sldMk cId="3645521570" sldId="525"/>
        </pc:sldMkLst>
      </pc:sldChg>
    </pc:docChg>
  </pc:docChgLst>
  <pc:docChgLst>
    <pc:chgData name="Jessica Lillthors" userId="S::jessica.lillthors@sverigesingenjorer.se::46a1277e-c89e-4d7b-a3cc-55b7742f1de6" providerId="AD" clId="Web-{51D8C538-D077-4835-A108-455A880986A6}"/>
    <pc:docChg chg="modSld">
      <pc:chgData name="Jessica Lillthors" userId="S::jessica.lillthors@sverigesingenjorer.se::46a1277e-c89e-4d7b-a3cc-55b7742f1de6" providerId="AD" clId="Web-{51D8C538-D077-4835-A108-455A880986A6}" dt="2025-09-11T13:30:01.623" v="71" actId="20577"/>
      <pc:docMkLst>
        <pc:docMk/>
      </pc:docMkLst>
      <pc:sldChg chg="modSp">
        <pc:chgData name="Jessica Lillthors" userId="S::jessica.lillthors@sverigesingenjorer.se::46a1277e-c89e-4d7b-a3cc-55b7742f1de6" providerId="AD" clId="Web-{51D8C538-D077-4835-A108-455A880986A6}" dt="2025-09-11T13:30:01.623" v="71" actId="20577"/>
        <pc:sldMkLst>
          <pc:docMk/>
          <pc:sldMk cId="197205732" sldId="261"/>
        </pc:sldMkLst>
        <pc:spChg chg="mod">
          <ac:chgData name="Jessica Lillthors" userId="S::jessica.lillthors@sverigesingenjorer.se::46a1277e-c89e-4d7b-a3cc-55b7742f1de6" providerId="AD" clId="Web-{51D8C538-D077-4835-A108-455A880986A6}" dt="2025-09-11T13:30:01.623" v="71" actId="20577"/>
          <ac:spMkLst>
            <pc:docMk/>
            <pc:sldMk cId="197205732" sldId="261"/>
            <ac:spMk id="3" creationId="{5106203C-8037-CA15-96DC-1668AF7E1C11}"/>
          </ac:spMkLst>
        </pc:spChg>
      </pc:sldChg>
      <pc:sldChg chg="modNotes">
        <pc:chgData name="Jessica Lillthors" userId="S::jessica.lillthors@sverigesingenjorer.se::46a1277e-c89e-4d7b-a3cc-55b7742f1de6" providerId="AD" clId="Web-{51D8C538-D077-4835-A108-455A880986A6}" dt="2025-09-11T13:25:43.716" v="2"/>
        <pc:sldMkLst>
          <pc:docMk/>
          <pc:sldMk cId="2905791417" sldId="376"/>
        </pc:sldMkLst>
      </pc:sldChg>
    </pc:docChg>
  </pc:docChgLst>
  <pc:docChgLst>
    <pc:chgData name="Karin Lindström" userId="S::karin.lindstrom@sverigesingenjorer.se::7d0ae223-63a9-4818-9594-c72a18bffeeb" providerId="AD" clId="Web-{DAE44624-148E-A02F-EAA9-45F39BDB318B}"/>
    <pc:docChg chg="modSld">
      <pc:chgData name="Karin Lindström" userId="S::karin.lindstrom@sverigesingenjorer.se::7d0ae223-63a9-4818-9594-c72a18bffeeb" providerId="AD" clId="Web-{DAE44624-148E-A02F-EAA9-45F39BDB318B}" dt="2025-09-25T13:44:45.015" v="6" actId="1076"/>
      <pc:docMkLst>
        <pc:docMk/>
      </pc:docMkLst>
      <pc:sldChg chg="addSp delSp modSp mod modClrScheme chgLayout">
        <pc:chgData name="Karin Lindström" userId="S::karin.lindstrom@sverigesingenjorer.se::7d0ae223-63a9-4818-9594-c72a18bffeeb" providerId="AD" clId="Web-{DAE44624-148E-A02F-EAA9-45F39BDB318B}" dt="2025-09-25T13:44:45.015" v="6" actId="1076"/>
        <pc:sldMkLst>
          <pc:docMk/>
          <pc:sldMk cId="2873360922" sldId="502"/>
        </pc:sldMkLst>
        <pc:spChg chg="mod">
          <ac:chgData name="Karin Lindström" userId="S::karin.lindstrom@sverigesingenjorer.se::7d0ae223-63a9-4818-9594-c72a18bffeeb" providerId="AD" clId="Web-{DAE44624-148E-A02F-EAA9-45F39BDB318B}" dt="2025-09-25T13:44:33.249" v="4" actId="20577"/>
          <ac:spMkLst>
            <pc:docMk/>
            <pc:sldMk cId="2873360922" sldId="502"/>
            <ac:spMk id="3" creationId="{F64743CA-A928-7339-D7BE-1303DA79B35E}"/>
          </ac:spMkLst>
        </pc:spChg>
        <pc:spChg chg="add del mod">
          <ac:chgData name="Karin Lindström" userId="S::karin.lindstrom@sverigesingenjorer.se::7d0ae223-63a9-4818-9594-c72a18bffeeb" providerId="AD" clId="Web-{DAE44624-148E-A02F-EAA9-45F39BDB318B}" dt="2025-09-25T13:44:25.983" v="3"/>
          <ac:spMkLst>
            <pc:docMk/>
            <pc:sldMk cId="2873360922" sldId="502"/>
            <ac:spMk id="8" creationId="{F60E0305-215C-B50D-E302-70E69146E702}"/>
          </ac:spMkLst>
        </pc:spChg>
        <pc:picChg chg="add mod">
          <ac:chgData name="Karin Lindström" userId="S::karin.lindstrom@sverigesingenjorer.se::7d0ae223-63a9-4818-9594-c72a18bffeeb" providerId="AD" clId="Web-{DAE44624-148E-A02F-EAA9-45F39BDB318B}" dt="2025-09-25T13:44:45.015" v="6" actId="1076"/>
          <ac:picMkLst>
            <pc:docMk/>
            <pc:sldMk cId="2873360922" sldId="502"/>
            <ac:picMk id="2" creationId="{3FE23C54-1A9A-D60D-0A48-B6A05524EDCA}"/>
          </ac:picMkLst>
        </pc:picChg>
        <pc:picChg chg="del">
          <ac:chgData name="Karin Lindström" userId="S::karin.lindstrom@sverigesingenjorer.se::7d0ae223-63a9-4818-9594-c72a18bffeeb" providerId="AD" clId="Web-{DAE44624-148E-A02F-EAA9-45F39BDB318B}" dt="2025-09-25T13:43:58.515" v="0"/>
          <ac:picMkLst>
            <pc:docMk/>
            <pc:sldMk cId="2873360922" sldId="502"/>
            <ac:picMk id="1028" creationId="{4C2FF45D-74F2-FE16-9A02-EEA54297317B}"/>
          </ac:picMkLst>
        </pc:picChg>
      </pc:sldChg>
    </pc:docChg>
  </pc:docChgLst>
</pc:chgInfo>
</file>

<file path=ppt/comments/modernComment_178_AD32DBB9.xml><?xml version="1.0" encoding="utf-8"?>
<p188:cmLst xmlns:a="http://schemas.openxmlformats.org/drawingml/2006/main" xmlns:r="http://schemas.openxmlformats.org/officeDocument/2006/relationships" xmlns:p188="http://schemas.microsoft.com/office/powerpoint/2018/8/main">
  <p188:cm id="{76F30BE5-3347-4760-88F3-547197FCE042}" authorId="{C2CF2544-1859-8FF6-EBE3-1CFA06F89E85}" created="2025-03-27T16:21:29.427" startDate="2025-03-27T16:21:29.428" dueDate="2025-03-27T16:21:29.428" assignedTo="{521F4346-A487-C61C-6C99-9E4CA2BC1D5D}" title="@Jessica Lillthors Vet inte vad du tycker, lyckas inte få rubriken att ligga kvar. Jag få titta på detta i morgon. Men när man börjar köra filmen är den i alla fall högupplöst. ">
    <ac:deMkLst xmlns:ac="http://schemas.microsoft.com/office/drawing/2013/main/command">
      <pc:docMk xmlns:pc="http://schemas.microsoft.com/office/powerpoint/2013/main/command"/>
      <pc:sldMk xmlns:pc="http://schemas.microsoft.com/office/powerpoint/2013/main/command" cId="2905791417" sldId="376"/>
      <ac:spMk id="2" creationId="{00000000-0000-0000-0000-000000000000}"/>
    </ac:deMkLst>
    <p188:txBody>
      <a:bodyPr/>
      <a:lstStyle/>
      <a:p>
        <a:r>
          <a:rPr lang="sv-SE"/>
          <a:t>[@Jessica Lillthors]  Vet inte vad du tycker, lyckas inte få rubriken att ligga kvar. Jag få titta på detta i morgon. Men när man börjar köra filmen är den i alla fall högupplöst.
</a:t>
        </a:r>
      </a:p>
    </p188:txBody>
    <p188:extLst>
      <p:ext xmlns:p="http://schemas.openxmlformats.org/presentationml/2006/main" uri="{5BB2D875-25FF-4072-B9AC-8F64D62656EB}">
        <p228:taskDetails xmlns:p228="http://schemas.microsoft.com/office/powerpoint/2022/08/main">
          <p228:history>
            <p228:event time="2025-03-27T16:21:29.427" id="{E5EBC126-D6E5-48EF-83FF-E72B3CC5CD82}">
              <p228:atrbtn authorId="{C2CF2544-1859-8FF6-EBE3-1CFA06F89E85}"/>
              <p228:anchr>
                <p228:comment id="{76F30BE5-3347-4760-88F3-547197FCE042}"/>
              </p228:anchr>
              <p228:add/>
            </p228:event>
            <p228:event time="2025-03-27T16:21:29.427" id="{97275ED4-0E20-4ADB-B47D-DFEA349FB13C}">
              <p228:atrbtn authorId="{C2CF2544-1859-8FF6-EBE3-1CFA06F89E85}"/>
              <p228:anchr>
                <p228:comment id="{76F30BE5-3347-4760-88F3-547197FCE042}"/>
              </p228:anchr>
              <p228:asgn authorId="{521F4346-A487-C61C-6C99-9E4CA2BC1D5D}"/>
            </p228:event>
            <p228:event time="2025-03-27T16:21:29.427" id="{07868860-D2F1-456E-9BEE-7B337C0B5159}">
              <p228:atrbtn authorId="{C2CF2544-1859-8FF6-EBE3-1CFA06F89E85}"/>
              <p228:anchr>
                <p228:comment id="{76F30BE5-3347-4760-88F3-547197FCE042}"/>
              </p228:anchr>
              <p228:title val="@Jessica Lillthors Vet inte vad du tycker, lyckas inte få rubriken att ligga kvar. Jag få titta på detta i morgon. Men när man börjar köra filmen är den i alla fall högupplöst. "/>
            </p228:event>
            <p228:event time="2025-03-27T16:21:29.427" id="{F29AA3B9-8DDD-4C14-B04C-18F66DF1BD79}">
              <p228:atrbtn authorId="{C2CF2544-1859-8FF6-EBE3-1CFA06F89E85}"/>
              <p228:anchr>
                <p228:comment id="{76F30BE5-3347-4760-88F3-547197FCE042}"/>
              </p228:anchr>
              <p228:date stDt="2025-03-27T16:21:29.428" endDt="2025-03-27T16:21:29.428"/>
            </p228:event>
          </p228:history>
        </p228:taskDetails>
      </p:ext>
      <p:ext xmlns:p="http://schemas.openxmlformats.org/presentationml/2006/main" uri="{57CB4572-C831-44C2-8A1C-0ADB6CCDFE69}">
        <p223:reactions xmlns:p223="http://schemas.microsoft.com/office/powerpoint/2022/03/main">
          <p223:rxn type="👍">
            <p223:instance time="2025-03-28T10:01:28.987" authorId="{521F4346-A487-C61C-6C99-9E4CA2BC1D5D}"/>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2025-09-25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Kul att så många är med och deltar på detta möte! Jag har bjudit in alla Saco medlemmar på XX till detta medlemsmöte där vi ska prata om hur vi kan påverka på vår arbetsplats och göra den bättre genom att organisera oss. </a:t>
            </a:r>
          </a:p>
          <a:p>
            <a:endParaRPr lang="sv-SE" dirty="0"/>
          </a:p>
          <a:p>
            <a:r>
              <a:rPr lang="en-US" dirty="0"/>
              <a:t>Welcome! I'm glad so many of you are participating in this meeting. I’ve invited all Saco members at XX to talk about how we can make a difference in our workplace and improve it by organizing ourselves.</a:t>
            </a:r>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1</a:t>
            </a:fld>
            <a:endParaRPr lang="sv-SE"/>
          </a:p>
        </p:txBody>
      </p:sp>
    </p:spTree>
    <p:extLst>
      <p:ext uri="{BB962C8B-B14F-4D97-AF65-F5344CB8AC3E}">
        <p14:creationId xmlns:p14="http://schemas.microsoft.com/office/powerpoint/2010/main" val="229125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212424"/>
                </a:solidFill>
                <a:latin typeface="proxima-nova"/>
              </a:rPr>
              <a:t>Precis som jag nämnde i inledningen är vi ju alla medlemmar i ett Saco förbund som blivit inbjudna till detta medlemsmöte. Saco består utav 21 självständiga fackförbund som tillsammans samlar 960 000 akademiker och är en partipolitiskt obunden facklig centralorganisation. Det är dessa vi ser på denna bild framför oss och på privat sektor så samarbetar vi tillsammans för att bli starkare. </a:t>
            </a:r>
            <a:r>
              <a:rPr lang="sv-SE" b="0" i="0" dirty="0">
                <a:solidFill>
                  <a:srgbClr val="212424"/>
                </a:solidFill>
                <a:effectLst/>
                <a:latin typeface="proxima-nova"/>
              </a:rPr>
              <a:t>Vårt stora gemensamma mål är att utveckla och förbättra löner, arbetsmiljö och rättigheter för Sveriges akademiker. Vi ser en framtid där akademiker fortsatt bidrar till ökad jämställdhet, utveckling och välstånd och där Saco fortsatt arbetar för att akademikers kunnande fullt ut respekteras och att deras kunskap tas tillvara.</a:t>
            </a:r>
          </a:p>
          <a:p>
            <a:endParaRPr lang="sv-SE" dirty="0"/>
          </a:p>
          <a:p>
            <a:r>
              <a:rPr lang="en-US" dirty="0"/>
              <a:t>As mentioned earlier, we are all members of a Saco union invited to this meeting. Saco consists of 21 independent unions, representing 960,000 academics, and is politically independent.</a:t>
            </a:r>
            <a:br>
              <a:rPr lang="en-US" dirty="0"/>
            </a:br>
            <a:r>
              <a:rPr lang="en-US" dirty="0"/>
              <a:t>Our shared goal is to improve salaries, work environments, and rights for Sweden’s academics. We envision a future where academic expertise is respected and utilized, contributing to equality, development, and prosperity.</a:t>
            </a:r>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260904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C38D5-1ED2-CDCA-92E3-01AFB8A6803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D2B4D65-092B-8200-A80C-F0ECF2F1119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5168E3-8AA3-4BEC-5725-324334904568}"/>
              </a:ext>
            </a:extLst>
          </p:cNvPr>
          <p:cNvSpPr>
            <a:spLocks noGrp="1"/>
          </p:cNvSpPr>
          <p:nvPr>
            <p:ph type="body" idx="1"/>
          </p:nvPr>
        </p:nvSpPr>
        <p:spPr/>
        <p:txBody>
          <a:bodyPr/>
          <a:lstStyle/>
          <a:p>
            <a:r>
              <a:rPr lang="sv-SE" b="0" i="0" dirty="0">
                <a:solidFill>
                  <a:srgbClr val="212121"/>
                </a:solidFill>
                <a:effectLst/>
                <a:latin typeface="+mn-lt"/>
              </a:rPr>
              <a:t>Bakgrunden till att vi i Sverige faktiskt kan organisera oss på vår arbetsplats och göra den bättre är att vi i Sverige sedan </a:t>
            </a:r>
            <a:r>
              <a:rPr lang="sv-SE" dirty="0">
                <a:solidFill>
                  <a:srgbClr val="212121"/>
                </a:solidFill>
              </a:rPr>
              <a:t>början av 1900-talet har</a:t>
            </a:r>
            <a:r>
              <a:rPr lang="sv-SE" b="0" i="0" dirty="0">
                <a:solidFill>
                  <a:srgbClr val="212121"/>
                </a:solidFill>
                <a:effectLst/>
                <a:latin typeface="+mn-lt"/>
              </a:rPr>
              <a:t> ett unikt sätt att styra över löner och anställningsvillkor. Det gör vi genom "den svenska modellen”. Detta innebär att det är arbetsgivarnas organisationer och fackföreningarna som gemensamt förhandlar om löner och anställningsvillkor. Tanken är att staten inte ska blanda sig i de här frågorna genom lagar. (semester eller lön är ett bra exempel). Så jämförelsevis med andra länder inom Europa har vi väldigt få arbetsrättsliga lagar utan istället har vi valt att det är arbetsmarknadernas parter som själva ska bestämma hur arbetsmarknaden ska fungera genom så kallade centrala kollektivavtal.</a:t>
            </a:r>
          </a:p>
          <a:p>
            <a:endParaRPr lang="sv-SE" b="0" i="0" dirty="0">
              <a:solidFill>
                <a:srgbClr val="212121"/>
              </a:solidFill>
              <a:effectLst/>
              <a:latin typeface="+mn-lt"/>
            </a:endParaRPr>
          </a:p>
          <a:p>
            <a:r>
              <a:rPr lang="sv-SE" b="0" i="0" dirty="0">
                <a:solidFill>
                  <a:srgbClr val="212121"/>
                </a:solidFill>
                <a:effectLst/>
                <a:latin typeface="+mn-lt"/>
              </a:rPr>
              <a:t>Och som vi ser på denna bild finns det ju en nivå till som gör att vi som medlemmar kan påverka villkoren direkt på vår arbetsplats genom att </a:t>
            </a:r>
            <a:r>
              <a:rPr lang="sv-SE" dirty="0">
                <a:latin typeface="+mn-lt"/>
              </a:rPr>
              <a:t>organisera oss som kontaktperson eller akademikerförening och bli fackligt förtroendevalda.</a:t>
            </a:r>
          </a:p>
          <a:p>
            <a:endParaRPr lang="sv-SE" dirty="0">
              <a:latin typeface="+mn-lt"/>
            </a:endParaRPr>
          </a:p>
          <a:p>
            <a:r>
              <a:rPr lang="sv-SE" dirty="0">
                <a:latin typeface="+mn-lt"/>
              </a:rPr>
              <a:t>Fackförbund som förhandlar med arbetsorganisationen-centrala kollektivavtal och akademikerförening som förhandlar med arbetsgivare-lokala kollektivavtal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n-lt"/>
            </a:endParaRPr>
          </a:p>
          <a:p>
            <a:pPr>
              <a:defRPr/>
            </a:pPr>
            <a:r>
              <a:rPr lang="sv-SE" dirty="0">
                <a:latin typeface="+mn-lt"/>
              </a:rPr>
              <a:t>Exempel på lokala kollektivavtal kan vara</a:t>
            </a:r>
            <a:r>
              <a:rPr lang="sv-SE" dirty="0"/>
              <a:t> lönekriterier, beredskapsavtal eller arbetstidsförkortning. </a:t>
            </a:r>
          </a:p>
          <a:p>
            <a:pPr>
              <a:defRPr/>
            </a:pPr>
            <a:endParaRPr lang="sv-SE" sz="1200" dirty="0">
              <a:latin typeface="+mn-lt"/>
              <a:ea typeface="Calibri"/>
              <a:cs typeface="Calibri"/>
            </a:endParaRPr>
          </a:p>
          <a:p>
            <a:pPr>
              <a:defRPr/>
            </a:pPr>
            <a:endParaRPr lang="sv-SE" sz="1200" dirty="0">
              <a:latin typeface="+mn-lt"/>
              <a:ea typeface="Calibri"/>
              <a:cs typeface="Calibri"/>
            </a:endParaRPr>
          </a:p>
          <a:p>
            <a:pPr>
              <a:defRPr/>
            </a:pPr>
            <a:r>
              <a:rPr lang="en-US" dirty="0"/>
              <a:t>The reason why we can organize ourselves at work in Sweden is thanks to the "Swedish model," established in the early 1900s.</a:t>
            </a:r>
            <a:br>
              <a:rPr lang="en-US" dirty="0"/>
            </a:br>
            <a:r>
              <a:rPr lang="en-US" dirty="0"/>
              <a:t>This means that employers’ organizations and unions negotiate wages and employment conditions without government interference.</a:t>
            </a:r>
            <a:br>
              <a:rPr lang="en-US" dirty="0"/>
            </a:br>
            <a:r>
              <a:rPr lang="en-US" dirty="0"/>
              <a:t>Compared to other European countries, Sweden has fewer labor laws, relying instead on central collective agreements negotiated by labor market parties.</a:t>
            </a:r>
            <a:br>
              <a:rPr lang="en-US" dirty="0"/>
            </a:br>
            <a:endParaRPr lang="en-US" dirty="0"/>
          </a:p>
          <a:p>
            <a:pPr>
              <a:defRPr/>
            </a:pPr>
            <a:r>
              <a:rPr lang="en-US" dirty="0"/>
              <a:t>As shown in the image, we as members can influence conditions directly at our workplace by becoming contact persons or forming an academics association.</a:t>
            </a:r>
            <a:br>
              <a:rPr lang="en-US" dirty="0"/>
            </a:br>
            <a:endParaRPr lang="en-US" dirty="0"/>
          </a:p>
          <a:p>
            <a:pPr>
              <a:defRPr/>
            </a:pPr>
            <a:r>
              <a:rPr lang="en-US" dirty="0"/>
              <a:t>Examples of local agreements: salary criteria, on-call agreements, or reduced working hours.</a:t>
            </a:r>
            <a:endParaRPr lang="sv-SE" sz="1200" dirty="0">
              <a:latin typeface="+mn-lt"/>
              <a:ea typeface="Calibri"/>
              <a:cs typeface="Calibri"/>
            </a:endParaRPr>
          </a:p>
        </p:txBody>
      </p:sp>
      <p:sp>
        <p:nvSpPr>
          <p:cNvPr id="4" name="Platshållare för bildnummer 3">
            <a:extLst>
              <a:ext uri="{FF2B5EF4-FFF2-40B4-BE49-F238E27FC236}">
                <a16:creationId xmlns:a16="http://schemas.microsoft.com/office/drawing/2014/main" id="{A5201B94-3C8A-568D-E72E-56FF5BD69D70}"/>
              </a:ext>
            </a:extLst>
          </p:cNvPr>
          <p:cNvSpPr>
            <a:spLocks noGrp="1"/>
          </p:cNvSpPr>
          <p:nvPr>
            <p:ph type="sldNum" sz="quarter" idx="5"/>
          </p:nvPr>
        </p:nvSpPr>
        <p:spPr/>
        <p:txBody>
          <a:bodyPr/>
          <a:lstStyle/>
          <a:p>
            <a:pPr>
              <a:defRPr/>
            </a:pPr>
            <a:fld id="{DA0C3BAD-C855-4C4C-B2F8-82053431033D}" type="slidenum">
              <a:rPr lang="sv-SE" smtClean="0"/>
              <a:pPr>
                <a:defRPr/>
              </a:pPr>
              <a:t>3</a:t>
            </a:fld>
            <a:endParaRPr lang="sv-SE"/>
          </a:p>
        </p:txBody>
      </p:sp>
    </p:spTree>
    <p:extLst>
      <p:ext uri="{BB962C8B-B14F-4D97-AF65-F5344CB8AC3E}">
        <p14:creationId xmlns:p14="http://schemas.microsoft.com/office/powerpoint/2010/main" val="3055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u="none" strike="noStrike" kern="1200" dirty="0">
                <a:solidFill>
                  <a:schemeClr val="tx1"/>
                </a:solidFill>
                <a:effectLst/>
                <a:latin typeface="+mn-lt"/>
                <a:ea typeface="ＭＳ Ｐゴシック" charset="-128"/>
                <a:cs typeface="+mn-cs"/>
              </a:rPr>
              <a:t>Hur kan vi då organisera sig på vår arbetsplats? Finns två alternativ: </a:t>
            </a:r>
          </a:p>
          <a:p>
            <a:pPr rtl="0" fontAlgn="base"/>
            <a:endParaRPr lang="sv-SE" sz="1200" b="1" i="0" u="none" strike="noStrike" kern="1200" dirty="0">
              <a:solidFill>
                <a:schemeClr val="tx1"/>
              </a:solidFill>
              <a:effectLst/>
              <a:latin typeface="+mn-lt"/>
              <a:ea typeface="ＭＳ Ｐゴシック" charset="-128"/>
              <a:cs typeface="+mn-cs"/>
            </a:endParaRPr>
          </a:p>
          <a:p>
            <a:pPr rtl="0" fontAlgn="base"/>
            <a:r>
              <a:rPr lang="sv-SE" sz="1200" b="1" i="0" u="none" strike="noStrike" kern="1200" dirty="0">
                <a:solidFill>
                  <a:schemeClr val="tx1"/>
                </a:solidFill>
                <a:effectLst/>
                <a:latin typeface="+mn-lt"/>
                <a:ea typeface="ＭＳ Ｐゴシック" charset="-128"/>
                <a:cs typeface="+mn-cs"/>
              </a:rPr>
              <a:t>Akademikerförening</a:t>
            </a:r>
            <a:r>
              <a:rPr lang="en-US" sz="1200" b="0" i="0" kern="1200" dirty="0">
                <a:solidFill>
                  <a:schemeClr val="tx1"/>
                </a:solidFill>
                <a:effectLst/>
                <a:latin typeface="+mn-lt"/>
                <a:ea typeface="ＭＳ Ｐゴシック" charset="-128"/>
                <a:cs typeface="+mn-cs"/>
              </a:rPr>
              <a:t>​</a:t>
            </a:r>
          </a:p>
          <a:p>
            <a:r>
              <a:rPr lang="sv-SE" sz="1200" b="0" i="0" u="none" strike="noStrike" kern="1200" dirty="0">
                <a:solidFill>
                  <a:schemeClr val="tx1"/>
                </a:solidFill>
                <a:effectLst/>
                <a:latin typeface="+mn-lt"/>
                <a:ea typeface="ＭＳ Ｐゴシック"/>
                <a:cs typeface="+mn-cs"/>
              </a:rPr>
              <a:t>Föreningens styrelse måste bestå av minst 3 medlemmar (ordförande, vice ordförande och sekreterare) gärna fler (ledamöter) och utses av oss, vid ett första konstituerande årsmöte. Under mötet får alla medlemmar även rösta om en Akademikerförening ska bildas och om föreningens stadgar kan antas.</a:t>
            </a:r>
            <a:r>
              <a:rPr lang="sv-SE" dirty="0">
                <a:ea typeface="ＭＳ Ｐゴシック"/>
              </a:rPr>
              <a:t> Det finns mallar för detta. Därefter har vi årsmöte varje år för att utse styrelsens representanter för kommande år.</a:t>
            </a:r>
            <a:endParaRPr lang="en-US" sz="1200" b="0" i="0" kern="1200" dirty="0">
              <a:solidFill>
                <a:schemeClr val="tx1"/>
              </a:solidFill>
              <a:effectLst/>
              <a:latin typeface="+mn-lt"/>
              <a:ea typeface="ＭＳ Ｐゴシック"/>
              <a:cs typeface="Calibri"/>
            </a:endParaRPr>
          </a:p>
          <a:p>
            <a:pPr rtl="0" fontAlgn="base"/>
            <a:r>
              <a:rPr lang="sv-SE" sz="1200" b="0" i="0" kern="1200" dirty="0">
                <a:solidFill>
                  <a:schemeClr val="tx1"/>
                </a:solidFill>
                <a:effectLst/>
                <a:latin typeface="+mn-lt"/>
                <a:ea typeface="ＭＳ Ｐゴシック" charset="-128"/>
                <a:cs typeface="+mn-cs"/>
              </a:rPr>
              <a:t>​</a:t>
            </a:r>
          </a:p>
          <a:p>
            <a:pPr rtl="0" fontAlgn="base"/>
            <a:r>
              <a:rPr lang="sv-SE" sz="1200" b="1" i="0" u="none" strike="noStrike" kern="1200" dirty="0">
                <a:solidFill>
                  <a:schemeClr val="tx1"/>
                </a:solidFill>
                <a:effectLst/>
                <a:latin typeface="+mn-lt"/>
                <a:ea typeface="ＭＳ Ｐゴシック" charset="-128"/>
                <a:cs typeface="+mn-cs"/>
              </a:rPr>
              <a:t>Kontaktperson/-er</a:t>
            </a:r>
            <a:r>
              <a:rPr lang="en-US" sz="1200" b="0" i="0" kern="1200" dirty="0">
                <a:solidFill>
                  <a:schemeClr val="tx1"/>
                </a:solidFill>
                <a:effectLst/>
                <a:latin typeface="+mn-lt"/>
                <a:ea typeface="ＭＳ Ｐゴシック" charset="-128"/>
                <a:cs typeface="+mn-cs"/>
              </a:rPr>
              <a:t>​</a:t>
            </a:r>
          </a:p>
          <a:p>
            <a:pPr rtl="0" fontAlgn="base"/>
            <a:r>
              <a:rPr lang="sv-SE" sz="1200" b="0" i="0" u="none" strike="noStrike" kern="1200" dirty="0">
                <a:solidFill>
                  <a:schemeClr val="tx1"/>
                </a:solidFill>
                <a:effectLst/>
                <a:latin typeface="+mn-lt"/>
                <a:ea typeface="ＭＳ Ｐゴシック"/>
                <a:cs typeface="+mn-cs"/>
              </a:rPr>
              <a:t>Utses av förbunden centralt, eller av oss på ett medlemsmöte, ett bra alternativ om det finns få medlemmar eller som en start för att sen kunna bilda en Akademikerförening. </a:t>
            </a:r>
            <a:r>
              <a:rPr lang="en-US" sz="1200" b="0" i="0" kern="1200" dirty="0">
                <a:solidFill>
                  <a:schemeClr val="tx1"/>
                </a:solidFill>
                <a:effectLst/>
                <a:latin typeface="+mn-lt"/>
                <a:ea typeface="ＭＳ Ｐゴシック"/>
                <a:cs typeface="+mn-cs"/>
              </a:rPr>
              <a:t>​</a:t>
            </a:r>
            <a:endParaRPr lang="en-US" sz="1200" b="0" i="0" kern="1200" dirty="0">
              <a:solidFill>
                <a:schemeClr val="tx1"/>
              </a:solidFill>
              <a:effectLst/>
              <a:latin typeface="+mn-lt"/>
              <a:ea typeface="ＭＳ Ｐゴシック"/>
              <a:cs typeface="Calibri"/>
            </a:endParaRPr>
          </a:p>
          <a:p>
            <a:pPr rtl="0" fontAlgn="base"/>
            <a:r>
              <a:rPr lang="sv-SE" sz="1200" b="0" i="0" kern="1200" dirty="0">
                <a:solidFill>
                  <a:schemeClr val="tx1"/>
                </a:solidFill>
                <a:effectLst/>
                <a:latin typeface="+mn-lt"/>
                <a:ea typeface="ＭＳ Ｐゴシック" charset="-128"/>
                <a:cs typeface="+mn-cs"/>
              </a:rPr>
              <a:t>​</a:t>
            </a:r>
          </a:p>
          <a:p>
            <a:pPr rtl="0" fontAlgn="base"/>
            <a:r>
              <a:rPr lang="sv-SE" sz="1200" b="0" i="0" u="none" strike="noStrike" kern="1200" dirty="0">
                <a:solidFill>
                  <a:schemeClr val="tx1"/>
                </a:solidFill>
                <a:effectLst/>
                <a:latin typeface="+mn-lt"/>
                <a:ea typeface="ＭＳ Ｐゴシック" charset="-128"/>
                <a:cs typeface="+mn-cs"/>
              </a:rPr>
              <a:t>Det bästa är om det går att utse två kontaktpersoner, för att vi ska vara två som samverkar och för att ha någon kollega att diskutera med. </a:t>
            </a:r>
          </a:p>
          <a:p>
            <a:pPr rtl="0" fontAlgn="base"/>
            <a:endParaRPr lang="sv-SE" sz="1200" b="0" i="0" u="none" strike="noStrike" kern="1200" dirty="0">
              <a:solidFill>
                <a:schemeClr val="tx1"/>
              </a:solidFill>
              <a:effectLst/>
              <a:latin typeface="+mn-lt"/>
              <a:ea typeface="ＭＳ Ｐゴシック" charset="-128"/>
              <a:cs typeface="+mn-cs"/>
            </a:endParaRPr>
          </a:p>
          <a:p>
            <a:pPr rtl="0" fontAlgn="base"/>
            <a:r>
              <a:rPr lang="sv-SE" sz="1200" b="0" i="0" u="none" strike="noStrike" kern="1200" dirty="0">
                <a:solidFill>
                  <a:schemeClr val="tx1"/>
                </a:solidFill>
                <a:effectLst/>
                <a:latin typeface="+mn-lt"/>
                <a:ea typeface="ＭＳ Ｐゴシック" charset="-128"/>
                <a:cs typeface="+mn-cs"/>
              </a:rPr>
              <a:t>Ingen skillnad i mandat mellan dessa två- Oavsett om du är förtroendevald i en styrelse i form av en Akademikerförening eller som kontaktperson har du fullt mandat att förhandla med arbetsgivaren. </a:t>
            </a:r>
          </a:p>
          <a:p>
            <a:pPr rtl="0" fontAlgn="base"/>
            <a:endParaRPr lang="sv-SE" sz="1200" b="0" i="0" u="none" strike="noStrike" kern="1200" dirty="0">
              <a:solidFill>
                <a:schemeClr val="tx1"/>
              </a:solidFill>
              <a:effectLst/>
              <a:latin typeface="+mn-lt"/>
              <a:ea typeface="ＭＳ Ｐゴシック" charset="-128"/>
              <a:cs typeface="+mn-cs"/>
            </a:endParaRPr>
          </a:p>
          <a:p>
            <a:r>
              <a:rPr lang="en-US" dirty="0"/>
              <a:t>How can you organize at your workplace? There are two options:</a:t>
            </a:r>
          </a:p>
          <a:p>
            <a:endParaRPr lang="en-US" b="1" dirty="0"/>
          </a:p>
          <a:p>
            <a:r>
              <a:rPr lang="en-US" b="1" dirty="0"/>
              <a:t>Academics Association</a:t>
            </a:r>
            <a:endParaRPr lang="en-US" dirty="0"/>
          </a:p>
          <a:p>
            <a:r>
              <a:rPr lang="en-US" dirty="0"/>
              <a:t>The board must consist of at least three members (chairperson, vice chairperson, and secretary), preferably more.</a:t>
            </a:r>
          </a:p>
          <a:p>
            <a:r>
              <a:rPr lang="en-US" dirty="0"/>
              <a:t>Members vote to form the association and adopt its statutes at a founding meeting.</a:t>
            </a:r>
          </a:p>
          <a:p>
            <a:r>
              <a:rPr lang="en-US" dirty="0"/>
              <a:t>Templates are available.</a:t>
            </a:r>
          </a:p>
          <a:p>
            <a:r>
              <a:rPr lang="en-US" dirty="0"/>
              <a:t>Annual meetings are held to elect board members.</a:t>
            </a:r>
          </a:p>
          <a:p>
            <a:endParaRPr lang="en-US" b="1" dirty="0"/>
          </a:p>
          <a:p>
            <a:r>
              <a:rPr lang="en-US" b="1" dirty="0"/>
              <a:t>Contact Person(s)</a:t>
            </a:r>
            <a:endParaRPr lang="en-US" dirty="0"/>
          </a:p>
          <a:p>
            <a:r>
              <a:rPr lang="en-US" dirty="0"/>
              <a:t>Appointed by union centrally or by us at a member meeting.</a:t>
            </a:r>
          </a:p>
          <a:p>
            <a:r>
              <a:rPr lang="en-US" dirty="0"/>
              <a:t>A good option if there are few members or as a starting point.</a:t>
            </a:r>
          </a:p>
          <a:p>
            <a:r>
              <a:rPr lang="en-US" dirty="0"/>
              <a:t>Ideally, appoint two contact persons to collaborate and support each other.</a:t>
            </a:r>
          </a:p>
          <a:p>
            <a:r>
              <a:rPr lang="en-US" dirty="0"/>
              <a:t>Both roles have equal authority to negotiate with the employer.</a:t>
            </a:r>
          </a:p>
          <a:p>
            <a:pPr rtl="0" fontAlgn="base"/>
            <a:endParaRPr lang="sv-SE" dirty="0"/>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4</a:t>
            </a:fld>
            <a:endParaRPr lang="sv-SE"/>
          </a:p>
        </p:txBody>
      </p:sp>
    </p:spTree>
    <p:extLst>
      <p:ext uri="{BB962C8B-B14F-4D97-AF65-F5344CB8AC3E}">
        <p14:creationId xmlns:p14="http://schemas.microsoft.com/office/powerpoint/2010/main" val="311662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gör då en förtroendevald som är en del av en akademikerförening eller i form av en kontaktperson/kontaktpersoner? </a:t>
            </a:r>
          </a:p>
          <a:p>
            <a:endParaRPr lang="sv-SE" dirty="0"/>
          </a:p>
          <a:p>
            <a:pPr algn="l"/>
            <a:r>
              <a:rPr lang="sv-SE" b="0" i="0" dirty="0">
                <a:solidFill>
                  <a:srgbClr val="333333"/>
                </a:solidFill>
                <a:effectLst/>
                <a:latin typeface="Helvetica" panose="020B0604020202020204" pitchFamily="34" charset="0"/>
              </a:rPr>
              <a:t>Med kollektivavtal har arbetsgivaren en skyldighet att förhandla med facket innan de fattar beslut om större förändringar på arbetsplatsen. Syftet är att ge oss anställda möjlighet att påverka arbetsplatsen genom att bidra med åsikter, tankar och inspel innan arbetsgivaren fattar beslut.</a:t>
            </a:r>
          </a:p>
          <a:p>
            <a:pPr algn="l"/>
            <a:r>
              <a:rPr lang="sv-SE" b="0" i="0" dirty="0">
                <a:solidFill>
                  <a:srgbClr val="333333"/>
                </a:solidFill>
                <a:effectLst/>
                <a:latin typeface="Helvetica" panose="020B0604020202020204" pitchFamily="34" charset="0"/>
              </a:rPr>
              <a:t>Genom att ha förtroendevalda på arbetsplatsen förhandlar arbetsgivaren med oss direkt och vi vet ju vad som är viktigt på just vår arbetsplats. </a:t>
            </a:r>
          </a:p>
          <a:p>
            <a:pPr algn="l"/>
            <a:endParaRPr lang="sv-SE" b="0" i="0" dirty="0">
              <a:solidFill>
                <a:srgbClr val="333333"/>
              </a:solidFill>
              <a:effectLst/>
              <a:latin typeface="Helvetica" panose="020B0604020202020204" pitchFamily="34" charset="0"/>
            </a:endParaRPr>
          </a:p>
          <a:p>
            <a:pPr algn="l"/>
            <a:r>
              <a:rPr lang="sv-SE" b="0" i="0" dirty="0">
                <a:solidFill>
                  <a:srgbClr val="333333"/>
                </a:solidFill>
                <a:effectLst/>
                <a:latin typeface="SverigesIngenjorer"/>
              </a:rPr>
              <a:t>Om man är förtroendevald i en akademikerförening så håller man ett årsmöte en gång per år (gäller ej kontaktpersoner) . Som förtroendevald deltar man i lönerevisionen tillsammans med arbetsgivaren men</a:t>
            </a:r>
            <a:r>
              <a:rPr lang="sv-SE" sz="1200" b="0" i="0" kern="1200" dirty="0">
                <a:solidFill>
                  <a:schemeClr val="tx1"/>
                </a:solidFill>
                <a:effectLst/>
                <a:latin typeface="+mn-lt"/>
                <a:ea typeface="+mn-ea"/>
                <a:cs typeface="+mn-cs"/>
              </a:rPr>
              <a:t> som förtroendevald har du alltså inte ansvar för medlemmarnas löner. Din roll är att driva lönerevisionen framåt och se till att arbetsgivaren följer kollektivavtalet och det ni kommer överens om. Som förtroendevald deltar man också under lönekartläggningen tillsammans med arbetsgivaren och ser till att arbetsgivaren arbetar emot jämställda löner och gör en handlingsplan för detta. Utöver detta deltar man i olika förhandlingar kring exempelvis </a:t>
            </a:r>
            <a:endParaRPr lang="sv-SE" b="0" i="0" dirty="0">
              <a:solidFill>
                <a:srgbClr val="333333"/>
              </a:solidFill>
              <a:effectLst/>
              <a:latin typeface="SverigesIngenjorer"/>
            </a:endParaRPr>
          </a:p>
          <a:p>
            <a:pPr algn="l">
              <a:buFont typeface="Arial" panose="020B0604020202020204" pitchFamily="34" charset="0"/>
              <a:buNone/>
            </a:pPr>
            <a:r>
              <a:rPr lang="sv-SE" b="0" i="0" dirty="0">
                <a:solidFill>
                  <a:srgbClr val="333333"/>
                </a:solidFill>
                <a:effectLst/>
                <a:latin typeface="Helvetica" panose="020B0604020202020204" pitchFamily="34" charset="0"/>
              </a:rPr>
              <a:t>Lön</a:t>
            </a:r>
          </a:p>
          <a:p>
            <a:pPr algn="l">
              <a:buFont typeface="Arial" panose="020B0604020202020204" pitchFamily="34" charset="0"/>
              <a:buChar char="•"/>
            </a:pPr>
            <a:r>
              <a:rPr lang="sv-SE" b="0" i="0" dirty="0">
                <a:solidFill>
                  <a:srgbClr val="333333"/>
                </a:solidFill>
                <a:effectLst/>
                <a:latin typeface="Helvetica" panose="020B0604020202020204" pitchFamily="34" charset="0"/>
              </a:rPr>
              <a:t>Arbetsmiljö</a:t>
            </a:r>
          </a:p>
          <a:p>
            <a:pPr algn="l">
              <a:buFont typeface="Arial" panose="020B0604020202020204" pitchFamily="34" charset="0"/>
              <a:buChar char="•"/>
            </a:pPr>
            <a:r>
              <a:rPr lang="sv-SE" b="0" i="0" dirty="0">
                <a:solidFill>
                  <a:srgbClr val="333333"/>
                </a:solidFill>
                <a:effectLst/>
                <a:latin typeface="Helvetica" panose="020B0604020202020204" pitchFamily="34" charset="0"/>
              </a:rPr>
              <a:t>Omorganisationer</a:t>
            </a:r>
          </a:p>
          <a:p>
            <a:pPr algn="l">
              <a:buFont typeface="Arial" panose="020B0604020202020204" pitchFamily="34" charset="0"/>
              <a:buChar char="•"/>
            </a:pPr>
            <a:r>
              <a:rPr lang="sv-SE" b="0" i="0" dirty="0">
                <a:solidFill>
                  <a:srgbClr val="333333"/>
                </a:solidFill>
                <a:effectLst/>
                <a:latin typeface="Helvetica" panose="020B0604020202020204" pitchFamily="34" charset="0"/>
              </a:rPr>
              <a:t>Chefstillsättningar</a:t>
            </a:r>
          </a:p>
          <a:p>
            <a:pPr algn="l">
              <a:buFont typeface="Arial" panose="020B0604020202020204" pitchFamily="34" charset="0"/>
              <a:buChar char="•"/>
            </a:pPr>
            <a:r>
              <a:rPr lang="sv-SE" b="0" i="0" dirty="0">
                <a:solidFill>
                  <a:srgbClr val="333333"/>
                </a:solidFill>
                <a:effectLst/>
                <a:latin typeface="Helvetica" panose="020B0604020202020204" pitchFamily="34" charset="0"/>
              </a:rPr>
              <a:t>Uppsägningar</a:t>
            </a:r>
          </a:p>
          <a:p>
            <a:pPr algn="l">
              <a:buFont typeface="Arial" panose="020B0604020202020204" pitchFamily="34" charset="0"/>
              <a:buChar char="•"/>
            </a:pPr>
            <a:r>
              <a:rPr lang="sv-SE" b="0" i="0" dirty="0">
                <a:solidFill>
                  <a:srgbClr val="333333"/>
                </a:solidFill>
                <a:effectLst/>
                <a:latin typeface="Helvetica" panose="020B0604020202020204" pitchFamily="34" charset="0"/>
              </a:rPr>
              <a:t>Kompetensutveckling</a:t>
            </a:r>
          </a:p>
          <a:p>
            <a:pPr algn="l">
              <a:buFont typeface="Arial" panose="020B0604020202020204" pitchFamily="34" charset="0"/>
              <a:buChar char="•"/>
            </a:pPr>
            <a:r>
              <a:rPr lang="sv-SE" b="0" i="0" dirty="0">
                <a:solidFill>
                  <a:srgbClr val="333333"/>
                </a:solidFill>
                <a:effectLst/>
                <a:latin typeface="Helvetica" panose="020B0604020202020204" pitchFamily="34" charset="0"/>
              </a:rPr>
              <a:t>Lokala avtal om arbetstid och </a:t>
            </a:r>
            <a:r>
              <a:rPr lang="sv-SE" b="0" i="0" dirty="0" err="1">
                <a:solidFill>
                  <a:srgbClr val="333333"/>
                </a:solidFill>
                <a:effectLst/>
                <a:latin typeface="Helvetica" panose="020B0604020202020204" pitchFamily="34" charset="0"/>
              </a:rPr>
              <a:t>komptid</a:t>
            </a:r>
            <a:r>
              <a:rPr lang="sv-SE" b="0" i="0" dirty="0">
                <a:solidFill>
                  <a:srgbClr val="333333"/>
                </a:solidFill>
                <a:effectLst/>
                <a:latin typeface="Helvetica" panose="020B0604020202020204" pitchFamily="34" charset="0"/>
              </a:rPr>
              <a:t>, friskvård, lunchsubventioner med mera.</a:t>
            </a:r>
          </a:p>
          <a:p>
            <a:pPr algn="l">
              <a:buFont typeface="Arial" panose="020B0604020202020204" pitchFamily="34" charset="0"/>
              <a:buChar char="•"/>
            </a:pPr>
            <a:endParaRPr lang="sv-SE" b="0" i="0" dirty="0">
              <a:solidFill>
                <a:srgbClr val="333333"/>
              </a:solidFill>
              <a:effectLst/>
              <a:latin typeface="Helvetica" panose="020B0604020202020204" pitchFamily="34" charset="0"/>
            </a:endParaRPr>
          </a:p>
          <a:p>
            <a:pPr algn="l">
              <a:buFont typeface="Arial" panose="020B0604020202020204" pitchFamily="34" charset="0"/>
              <a:buNone/>
            </a:pPr>
            <a:r>
              <a:rPr lang="sv-SE" b="0" i="0" dirty="0">
                <a:solidFill>
                  <a:srgbClr val="333333"/>
                </a:solidFill>
                <a:effectLst/>
                <a:latin typeface="Helvetica" panose="020B0604020202020204" pitchFamily="34" charset="0"/>
              </a:rPr>
              <a:t>Som förtroendevald har du också rätt till mer information än vad en vanlig anställd har när det kommer till verksamheten, framtida planer, ekonomi och budget. </a:t>
            </a:r>
          </a:p>
          <a:p>
            <a:pPr algn="l">
              <a:buFont typeface="Arial" panose="020B0604020202020204" pitchFamily="34" charset="0"/>
              <a:buNone/>
            </a:pPr>
            <a:r>
              <a:rPr lang="sv-SE" b="0" i="0" dirty="0">
                <a:solidFill>
                  <a:srgbClr val="333333"/>
                </a:solidFill>
                <a:effectLst/>
                <a:latin typeface="Helvetica" panose="020B0604020202020204" pitchFamily="34" charset="0"/>
              </a:rPr>
              <a:t>Men framförallt så är du en lokal representant och kan ge råd och stöd till kollegorna som är medlemmar. </a:t>
            </a:r>
          </a:p>
          <a:p>
            <a:pPr algn="l">
              <a:buFont typeface="Arial" panose="020B0604020202020204" pitchFamily="34" charset="0"/>
              <a:buNone/>
            </a:pPr>
            <a:endParaRPr lang="sv-SE" b="0" i="0" dirty="0">
              <a:solidFill>
                <a:srgbClr val="333333"/>
              </a:solidFill>
              <a:effectLst/>
              <a:latin typeface="Helvetica" panose="020B0604020202020204" pitchFamily="34" charset="0"/>
            </a:endParaRPr>
          </a:p>
          <a:p>
            <a:pPr algn="l">
              <a:buFont typeface="Arial" panose="020B0604020202020204" pitchFamily="34" charset="0"/>
              <a:buNone/>
            </a:pPr>
            <a:r>
              <a:rPr lang="en-US" dirty="0"/>
              <a:t>What Does a Union Representative Do?</a:t>
            </a:r>
            <a:endParaRPr lang="sv-SE" b="0" i="0" dirty="0">
              <a:solidFill>
                <a:srgbClr val="333333"/>
              </a:solidFill>
              <a:effectLst/>
              <a:latin typeface="Helvetica" panose="020B0604020202020204" pitchFamily="34" charset="0"/>
            </a:endParaRPr>
          </a:p>
          <a:p>
            <a:pPr algn="l">
              <a:buFont typeface="Arial" panose="020B0604020202020204" pitchFamily="34" charset="0"/>
              <a:buNone/>
            </a:pPr>
            <a:endParaRPr lang="sv-SE" b="0" i="0" dirty="0">
              <a:solidFill>
                <a:srgbClr val="333333"/>
              </a:solidFill>
              <a:effectLst/>
              <a:latin typeface="Helvetica" panose="020B0604020202020204" pitchFamily="34" charset="0"/>
            </a:endParaRPr>
          </a:p>
          <a:p>
            <a:r>
              <a:rPr lang="en-US" dirty="0"/>
              <a:t>Annual meeting</a:t>
            </a:r>
          </a:p>
          <a:p>
            <a:r>
              <a:rPr lang="en-US" dirty="0"/>
              <a:t>Salary review</a:t>
            </a:r>
          </a:p>
          <a:p>
            <a:r>
              <a:rPr lang="en-US" dirty="0"/>
              <a:t>Salary survey</a:t>
            </a:r>
          </a:p>
          <a:p>
            <a:r>
              <a:rPr lang="en-US" dirty="0"/>
              <a:t>Negotiations</a:t>
            </a:r>
          </a:p>
          <a:p>
            <a:r>
              <a:rPr lang="en-US" dirty="0"/>
              <a:t>Information</a:t>
            </a:r>
          </a:p>
          <a:p>
            <a:r>
              <a:rPr lang="en-US" dirty="0"/>
              <a:t>Advice and support to members</a:t>
            </a:r>
          </a:p>
          <a:p>
            <a:endParaRPr lang="en-US" dirty="0"/>
          </a:p>
          <a:p>
            <a:r>
              <a:rPr lang="en-US" dirty="0"/>
              <a:t>With a collective agreement, the employer must negotiate with the union before making major changes.</a:t>
            </a:r>
            <a:br>
              <a:rPr lang="en-US" dirty="0"/>
            </a:br>
            <a:r>
              <a:rPr lang="en-US" dirty="0"/>
              <a:t>This gives employees a chance to influence decisions.</a:t>
            </a:r>
            <a:br>
              <a:rPr lang="en-US" dirty="0"/>
            </a:br>
            <a:r>
              <a:rPr lang="en-US" dirty="0"/>
              <a:t>Union representatives negotiate directly with the employer and understand what matters at your workplace.</a:t>
            </a:r>
            <a:br>
              <a:rPr lang="en-US" dirty="0"/>
            </a:br>
            <a:endParaRPr lang="en-US" dirty="0"/>
          </a:p>
          <a:p>
            <a:r>
              <a:rPr lang="en-US" dirty="0"/>
              <a:t>Responsibilities include:</a:t>
            </a:r>
          </a:p>
          <a:p>
            <a:r>
              <a:rPr lang="en-US" dirty="0"/>
              <a:t>Participating in salary reviews and ensuring the employer follows the agreement</a:t>
            </a:r>
          </a:p>
          <a:p>
            <a:r>
              <a:rPr lang="en-US" dirty="0"/>
              <a:t>Participating in salary surveys to promote equal pay</a:t>
            </a:r>
          </a:p>
          <a:p>
            <a:r>
              <a:rPr lang="en-US" dirty="0"/>
              <a:t>Negotiating on issues like salary, work environment, reorganizations, leadership appointments, layoffs, professional development, and local agreements (e.g., working hours, wellness benefits, lunch subsidies)</a:t>
            </a:r>
          </a:p>
          <a:p>
            <a:r>
              <a:rPr lang="en-US" dirty="0"/>
              <a:t>Access to more information than regular employees</a:t>
            </a:r>
          </a:p>
          <a:p>
            <a:r>
              <a:rPr lang="en-US" dirty="0"/>
              <a:t>Supporting and advising members locally</a:t>
            </a:r>
          </a:p>
          <a:p>
            <a:pPr algn="l">
              <a:buFont typeface="Arial" panose="020B0604020202020204" pitchFamily="34" charset="0"/>
              <a:buNone/>
            </a:pPr>
            <a:endParaRPr lang="sv-SE" b="0" i="0" dirty="0">
              <a:solidFill>
                <a:srgbClr val="333333"/>
              </a:solidFill>
              <a:effectLst/>
              <a:latin typeface="Helvetica" panose="020B0604020202020204" pitchFamily="34" charset="0"/>
            </a:endParaRPr>
          </a:p>
          <a:p>
            <a:pPr algn="l"/>
            <a:endParaRPr lang="sv-SE" b="0" i="0" dirty="0">
              <a:solidFill>
                <a:srgbClr val="333333"/>
              </a:solidFill>
              <a:effectLst/>
              <a:latin typeface="Helvetica"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5</a:t>
            </a:fld>
            <a:endParaRPr lang="sv-SE"/>
          </a:p>
        </p:txBody>
      </p:sp>
    </p:spTree>
    <p:extLst>
      <p:ext uri="{BB962C8B-B14F-4D97-AF65-F5344CB8AC3E}">
        <p14:creationId xmlns:p14="http://schemas.microsoft.com/office/powerpoint/2010/main" val="235230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Fem bra saker med att vara förtroendevald</a:t>
            </a:r>
          </a:p>
          <a:p>
            <a:endParaRPr lang="sv-SE" dirty="0"/>
          </a:p>
          <a:p>
            <a:pPr>
              <a:buFont typeface="Arial" panose="020B0604020202020204" pitchFamily="34" charset="0"/>
              <a:buChar char="•"/>
            </a:pPr>
            <a:r>
              <a:rPr lang="sv-SE" sz="1200" dirty="0"/>
              <a:t>Du får koll! - </a:t>
            </a:r>
            <a:r>
              <a:rPr lang="sv-SE" b="0" i="0" dirty="0">
                <a:solidFill>
                  <a:srgbClr val="4D4D4D"/>
                </a:solidFill>
                <a:effectLst/>
                <a:latin typeface="Lato" panose="020F0502020204030203" pitchFamily="34" charset="0"/>
              </a:rPr>
              <a:t>Du får tidig insyn vad som händer i organisationen och möjlighet att påverka verksamheten och villkoren.</a:t>
            </a:r>
            <a:endParaRPr lang="sv-SE" sz="1200" dirty="0"/>
          </a:p>
          <a:p>
            <a:pPr>
              <a:buFont typeface="Arial" panose="020B0604020202020204" pitchFamily="34" charset="0"/>
              <a:buChar char="•"/>
            </a:pPr>
            <a:r>
              <a:rPr lang="sv-SE" sz="1200" dirty="0"/>
              <a:t>Det är kompetensutvecklande - </a:t>
            </a:r>
            <a:r>
              <a:rPr lang="sv-SE" b="0" i="0" dirty="0">
                <a:solidFill>
                  <a:srgbClr val="4D4D4D"/>
                </a:solidFill>
                <a:effectLst/>
                <a:latin typeface="Lato" panose="020F0502020204030203" pitchFamily="34" charset="0"/>
              </a:rPr>
              <a:t>Du lär dig mer om arbetsplatsen och hur företaget fungerar och du lär dig massor via de utbildningar vi erbjuder</a:t>
            </a:r>
            <a:endParaRPr lang="sv-SE" sz="1200" dirty="0"/>
          </a:p>
          <a:p>
            <a:pPr>
              <a:buFont typeface="Arial" panose="020B0604020202020204" pitchFamily="34" charset="0"/>
              <a:buChar char="•"/>
            </a:pPr>
            <a:r>
              <a:rPr lang="sv-SE" sz="1200" dirty="0"/>
              <a:t>Det är meriterande - </a:t>
            </a:r>
            <a:r>
              <a:rPr lang="sv-SE" b="0" i="0" dirty="0">
                <a:solidFill>
                  <a:srgbClr val="4D4D4D"/>
                </a:solidFill>
                <a:effectLst/>
                <a:latin typeface="Lato" panose="020F0502020204030203" pitchFamily="34" charset="0"/>
              </a:rPr>
              <a:t>Du får erfarenheter och egenskaper som du har nytta av i din framtida karriär och kan sätta på cv:t.</a:t>
            </a:r>
            <a:endParaRPr lang="sv-SE" sz="1200" dirty="0"/>
          </a:p>
          <a:p>
            <a:pPr>
              <a:buFont typeface="Arial" panose="020B0604020202020204" pitchFamily="34" charset="0"/>
              <a:buChar char="•"/>
            </a:pPr>
            <a:r>
              <a:rPr lang="sv-SE" sz="1200" dirty="0"/>
              <a:t>Du får </a:t>
            </a:r>
            <a:r>
              <a:rPr lang="sv-SE" sz="1200" dirty="0" err="1"/>
              <a:t>nätverka</a:t>
            </a:r>
            <a:r>
              <a:rPr lang="sv-SE" sz="1200" dirty="0"/>
              <a:t> - </a:t>
            </a:r>
            <a:r>
              <a:rPr lang="sv-SE" b="0" i="0" dirty="0">
                <a:solidFill>
                  <a:srgbClr val="4D4D4D"/>
                </a:solidFill>
                <a:effectLst/>
                <a:latin typeface="Lato" panose="020F0502020204030203" pitchFamily="34" charset="0"/>
              </a:rPr>
              <a:t>Du träffar många andra och får möjlighet att knyta kontakter och skaffa dig nya nätverk. </a:t>
            </a:r>
            <a:endParaRPr lang="sv-SE" sz="1200" dirty="0"/>
          </a:p>
          <a:p>
            <a:pPr>
              <a:buFont typeface="Arial" panose="020B0604020202020204" pitchFamily="34" charset="0"/>
              <a:buChar char="•"/>
            </a:pPr>
            <a:r>
              <a:rPr lang="sv-SE" sz="1200" dirty="0"/>
              <a:t>Du gör skillnad - </a:t>
            </a:r>
            <a:r>
              <a:rPr lang="sv-SE" b="0" i="0" dirty="0">
                <a:solidFill>
                  <a:srgbClr val="4D4D4D"/>
                </a:solidFill>
                <a:effectLst/>
                <a:latin typeface="Lato" panose="020F0502020204030203" pitchFamily="34" charset="0"/>
              </a:rPr>
              <a:t>Du får förtroendet att föra dina kollegors talan i viktiga frågor,</a:t>
            </a:r>
            <a:br>
              <a:rPr lang="sv-SE" dirty="0"/>
            </a:br>
            <a:r>
              <a:rPr lang="sv-SE" b="0" i="0" dirty="0">
                <a:solidFill>
                  <a:srgbClr val="4D4D4D"/>
                </a:solidFill>
                <a:effectLst/>
                <a:latin typeface="Lato" panose="020F0502020204030203" pitchFamily="34" charset="0"/>
              </a:rPr>
              <a:t>och göra skillnad för alla på jobbet.</a:t>
            </a:r>
            <a:endParaRPr lang="sv-SE" sz="1200" dirty="0"/>
          </a:p>
          <a:p>
            <a:endParaRPr lang="sv-SE" dirty="0"/>
          </a:p>
          <a:p>
            <a:r>
              <a:rPr lang="sv-SE" dirty="0"/>
              <a:t>Och det är framförallt väldigt, väldigt roligt!! Och allt arbete som du gör som förtroendevald sker på betald arbetstid, du har alltså rätt att utföra ditt arbete som förtroendevald på din vanliga arbetstid enligt Förtroendemannalagen så detta är inget extra arbete. </a:t>
            </a:r>
          </a:p>
          <a:p>
            <a:pPr marL="0" indent="0">
              <a:lnSpc>
                <a:spcPct val="90000"/>
              </a:lnSpc>
              <a:spcBef>
                <a:spcPts val="1000"/>
              </a:spcBef>
              <a:buClr>
                <a:schemeClr val="accent1"/>
              </a:buClr>
              <a:buSzPct val="125000"/>
              <a:buFont typeface="Arial" panose="020B0604020202020204" pitchFamily="34" charset="0"/>
              <a:buNone/>
            </a:pPr>
            <a:endParaRPr lang="sv-SE" kern="1200" dirty="0">
              <a:solidFill>
                <a:schemeClr val="tx1"/>
              </a:solidFill>
              <a:latin typeface="+mn-lt"/>
              <a:ea typeface="+mn-ea"/>
              <a:cs typeface="+mn-cs"/>
            </a:endParaRPr>
          </a:p>
          <a:p>
            <a:r>
              <a:rPr lang="en-US" dirty="0"/>
              <a:t>Five Great Things About Being a Union Representative</a:t>
            </a:r>
          </a:p>
          <a:p>
            <a:r>
              <a:rPr lang="en-US" dirty="0"/>
              <a:t>You stay informed</a:t>
            </a:r>
          </a:p>
          <a:p>
            <a:r>
              <a:rPr lang="en-US" dirty="0"/>
              <a:t>It develops your skills</a:t>
            </a:r>
          </a:p>
          <a:p>
            <a:r>
              <a:rPr lang="en-US" dirty="0"/>
              <a:t>It’s a career asset</a:t>
            </a:r>
          </a:p>
          <a:p>
            <a:r>
              <a:rPr lang="en-US" dirty="0"/>
              <a:t>You get to network</a:t>
            </a:r>
          </a:p>
          <a:p>
            <a:r>
              <a:rPr lang="en-US" dirty="0"/>
              <a:t>You make a difference</a:t>
            </a:r>
          </a:p>
          <a:p>
            <a:r>
              <a:rPr lang="en-US" dirty="0"/>
              <a:t>All work is done during paid working hours</a:t>
            </a:r>
          </a:p>
          <a:p>
            <a:r>
              <a:rPr lang="en-US" dirty="0"/>
              <a:t>You gain early insight into organizational changes and can influence conditions.</a:t>
            </a:r>
            <a:br>
              <a:rPr lang="en-US" dirty="0"/>
            </a:br>
            <a:r>
              <a:rPr lang="en-US" dirty="0"/>
              <a:t>You learn a lot through our training programs.</a:t>
            </a:r>
            <a:br>
              <a:rPr lang="en-US" dirty="0"/>
            </a:br>
            <a:r>
              <a:rPr lang="en-US" dirty="0"/>
              <a:t>You gain experience and skills valuable for your career.</a:t>
            </a:r>
            <a:br>
              <a:rPr lang="en-US" dirty="0"/>
            </a:br>
            <a:r>
              <a:rPr lang="en-US" dirty="0"/>
              <a:t>You meet others and build networks.</a:t>
            </a:r>
            <a:br>
              <a:rPr lang="en-US" dirty="0"/>
            </a:br>
            <a:r>
              <a:rPr lang="en-US" dirty="0"/>
              <a:t>You represent your colleagues and make a real impact.</a:t>
            </a:r>
            <a:br>
              <a:rPr lang="en-US" dirty="0"/>
            </a:br>
            <a:endParaRPr lang="en-US" dirty="0"/>
          </a:p>
          <a:p>
            <a:r>
              <a:rPr lang="en-US" dirty="0"/>
              <a:t>And most importantly – it’s fun!</a:t>
            </a:r>
            <a:br>
              <a:rPr lang="en-US" dirty="0"/>
            </a:br>
            <a:r>
              <a:rPr lang="en-US" dirty="0"/>
              <a:t>All work is done during regular working hours according to the Union Representative Act.</a:t>
            </a:r>
          </a:p>
          <a:p>
            <a:pPr marL="0" indent="0">
              <a:lnSpc>
                <a:spcPct val="90000"/>
              </a:lnSpc>
              <a:spcBef>
                <a:spcPts val="1000"/>
              </a:spcBef>
              <a:buClr>
                <a:schemeClr val="accent1"/>
              </a:buClr>
              <a:buSzPct val="125000"/>
              <a:buFont typeface="Arial" panose="020B0604020202020204" pitchFamily="34" charset="0"/>
              <a:buNone/>
            </a:pPr>
            <a:endParaRPr lang="sv-SE" kern="1200" dirty="0">
              <a:solidFill>
                <a:srgbClr val="000000"/>
              </a:solidFill>
              <a:latin typeface="+mn-lt"/>
              <a:ea typeface="+mn-ea"/>
              <a:cs typeface="+mn-cs"/>
            </a:endParaRPr>
          </a:p>
          <a:p>
            <a:pPr marL="285750" indent="-285750">
              <a:lnSpc>
                <a:spcPct val="90000"/>
              </a:lnSpc>
              <a:spcBef>
                <a:spcPts val="1000"/>
              </a:spcBef>
              <a:buClr>
                <a:schemeClr val="accent1"/>
              </a:buClr>
              <a:buSzPct val="125000"/>
              <a:buFont typeface="Arial" panose="020B0604020202020204" pitchFamily="34" charset="0"/>
              <a:buChar char="•"/>
            </a:pPr>
            <a:endParaRPr lang="sv-SE" kern="1200" dirty="0">
              <a:solidFill>
                <a:srgbClr val="000000"/>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6</a:t>
            </a:fld>
            <a:endParaRPr lang="sv-SE"/>
          </a:p>
        </p:txBody>
      </p:sp>
    </p:spTree>
    <p:extLst>
      <p:ext uri="{BB962C8B-B14F-4D97-AF65-F5344CB8AC3E}">
        <p14:creationId xmlns:p14="http://schemas.microsoft.com/office/powerpoint/2010/main" val="92372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vem kan egentligen bli förtroendevald? Vem passar som förtroendevald? </a:t>
            </a:r>
          </a:p>
          <a:p>
            <a:endParaRPr lang="sv-SE" dirty="0"/>
          </a:p>
          <a:p>
            <a:r>
              <a:rPr lang="en-US">
                <a:ea typeface="Calibri"/>
                <a:cs typeface="Calibri"/>
              </a:rPr>
              <a:t>So, who can become a union representative? Who is suited for the role?</a:t>
            </a:r>
            <a:endParaRPr lang="sv-SE"/>
          </a:p>
          <a:p>
            <a:endParaRPr lang="sv-SE" dirty="0"/>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7</a:t>
            </a:fld>
            <a:endParaRPr lang="sv-SE"/>
          </a:p>
        </p:txBody>
      </p:sp>
    </p:spTree>
    <p:extLst>
      <p:ext uri="{BB962C8B-B14F-4D97-AF65-F5344CB8AC3E}">
        <p14:creationId xmlns:p14="http://schemas.microsoft.com/office/powerpoint/2010/main" val="25173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 men som sagt det är inget man behöver kunna för att bli förtroendevald. Allt du behöver kunna hjälper Sveriges Ingenjörer dig med. Det finns utbildningar för allt och du har alltid rätt att få hjälp av Sveriges Ingenjörers ombudsmän som kan stötta dig i ditt arbete.</a:t>
            </a:r>
          </a:p>
          <a:p>
            <a:r>
              <a:rPr lang="sv-SE" dirty="0"/>
              <a:t>Utan man ska tänka lite mer som Pippi ”Det har jag aldrig provat tidigare, så det klarar jag helt säkert”. Som sagt testa på förtroendevalda rollen och se om det är något för dig.    </a:t>
            </a:r>
          </a:p>
          <a:p>
            <a:endParaRPr lang="sv-SE" dirty="0"/>
          </a:p>
          <a:p>
            <a:r>
              <a:rPr lang="en-US" dirty="0"/>
              <a:t>“I have never tried this before, so I am sure I can handle it.” – Pippi Longstocking</a:t>
            </a:r>
            <a:br>
              <a:rPr lang="en-US" dirty="0"/>
            </a:br>
            <a:r>
              <a:rPr lang="en-US" dirty="0"/>
              <a:t>You don’t need prior knowledge to become a union representative.</a:t>
            </a:r>
            <a:br>
              <a:rPr lang="en-US" dirty="0"/>
            </a:br>
            <a:r>
              <a:rPr lang="en-US" dirty="0"/>
              <a:t>Sveriges Ingenjörer will help you with everything.</a:t>
            </a:r>
            <a:br>
              <a:rPr lang="en-US" dirty="0"/>
            </a:br>
            <a:r>
              <a:rPr lang="en-US" dirty="0"/>
              <a:t>There are trainings for everything, and ombudsmen at Sveriges Ingenjörer are always available to support you.</a:t>
            </a:r>
            <a:br>
              <a:rPr lang="en-US" dirty="0"/>
            </a:br>
            <a:r>
              <a:rPr lang="en-US" dirty="0"/>
              <a:t>Think like Pippi – give it a try and see if it’s for you!</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8</a:t>
            </a:fld>
            <a:endParaRPr lang="sv-SE"/>
          </a:p>
        </p:txBody>
      </p:sp>
    </p:spTree>
    <p:extLst>
      <p:ext uri="{BB962C8B-B14F-4D97-AF65-F5344CB8AC3E}">
        <p14:creationId xmlns:p14="http://schemas.microsoft.com/office/powerpoint/2010/main" val="332407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Fackligt arbete handlar om att påverka på sin arbetsplats och säga vad man tycker så lämnar jag över till er. Vad tycker ni? </a:t>
            </a:r>
          </a:p>
          <a:p>
            <a:r>
              <a:rPr lang="sv-SE" dirty="0"/>
              <a:t>Tycker ni att detta verkar vettigt? Tycker ni att vi behöver organisera er på vår arbetsplats? Är det någon som är intresserad? Ha ett till informationsmöte/konstituerande årsmöte? Några mer frågor om förening eller vara kontaktperson?</a:t>
            </a:r>
          </a:p>
          <a:p>
            <a:endParaRPr lang="sv-SE" dirty="0"/>
          </a:p>
          <a:p>
            <a:r>
              <a:rPr lang="sv-SE" dirty="0"/>
              <a:t>Som sagt kan en kontaktperson/kontaktpersoner vara ett första steg för att sedan bilda en akademikerförening. Vi kan också ta hjälp av Sveriges Ingenjörer med mallar för dagordning, stadgar och kallelse för att ha ett konstituerande årsmöte om ni vill ta nästa steg och bilda en akademikerförening direkt.</a:t>
            </a:r>
          </a:p>
          <a:p>
            <a:endParaRPr lang="sv-SE" dirty="0"/>
          </a:p>
          <a:p>
            <a:r>
              <a:rPr lang="en-US" dirty="0"/>
              <a:t>Contact us!</a:t>
            </a:r>
          </a:p>
          <a:p>
            <a:endParaRPr lang="en-US" dirty="0"/>
          </a:p>
          <a:p>
            <a:r>
              <a:rPr lang="en-US" dirty="0"/>
              <a:t>Union work is about making a difference and speaking up at your workplace.</a:t>
            </a:r>
            <a:br>
              <a:rPr lang="en-US" dirty="0"/>
            </a:br>
            <a:r>
              <a:rPr lang="en-US" dirty="0"/>
              <a:t>Now I’ll hand it over to you:</a:t>
            </a:r>
          </a:p>
          <a:p>
            <a:r>
              <a:rPr lang="en-US" dirty="0"/>
              <a:t>Does this sound reasonable?</a:t>
            </a:r>
          </a:p>
          <a:p>
            <a:r>
              <a:rPr lang="en-US" dirty="0"/>
              <a:t>Do you feel the need to organize at our workplace?</a:t>
            </a:r>
          </a:p>
          <a:p>
            <a:endParaRPr lang="en-US" dirty="0"/>
          </a:p>
          <a:p>
            <a:r>
              <a:rPr lang="en-US" dirty="0"/>
              <a:t>Is anyone interested in continuing with another info meeting or a constitutional meeting?</a:t>
            </a:r>
          </a:p>
          <a:p>
            <a:r>
              <a:rPr lang="en-US" dirty="0"/>
              <a:t>Any questions about forming an association or becoming a contact person?</a:t>
            </a:r>
          </a:p>
          <a:p>
            <a:r>
              <a:rPr lang="en-US" dirty="0"/>
              <a:t>A contact persons can be a first step and </a:t>
            </a:r>
            <a:r>
              <a:rPr lang="sv-SE" dirty="0"/>
              <a:t>Sveriges Ingenjörer </a:t>
            </a:r>
            <a:r>
              <a:rPr lang="sv-SE" dirty="0" err="1"/>
              <a:t>can</a:t>
            </a:r>
            <a:r>
              <a:rPr lang="sv-SE" dirty="0"/>
              <a:t> </a:t>
            </a:r>
            <a:r>
              <a:rPr lang="en-US" dirty="0"/>
              <a:t>help us with templates for agenda, statutes, and invitations </a:t>
            </a:r>
            <a:r>
              <a:rPr lang="en-US"/>
              <a:t>if we </a:t>
            </a:r>
            <a:r>
              <a:rPr lang="en-US" dirty="0"/>
              <a:t>want to form an academics association directly.</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9</a:t>
            </a:fld>
            <a:endParaRPr lang="sv-SE"/>
          </a:p>
        </p:txBody>
      </p:sp>
    </p:spTree>
    <p:extLst>
      <p:ext uri="{BB962C8B-B14F-4D97-AF65-F5344CB8AC3E}">
        <p14:creationId xmlns:p14="http://schemas.microsoft.com/office/powerpoint/2010/main" val="1728471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86248"/>
            <a:ext cx="9144000" cy="1901665"/>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179989"/>
            <a:ext cx="9144000" cy="14043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descr="En bild som visar text&#10;&#10;Automatiskt genererad beskrivning">
            <a:extLst>
              <a:ext uri="{FF2B5EF4-FFF2-40B4-BE49-F238E27FC236}">
                <a16:creationId xmlns:a16="http://schemas.microsoft.com/office/drawing/2014/main" id="{4E9EECDC-2FC6-05E2-111C-9264F7C8F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86528"/>
            <a:ext cx="12192000" cy="1871472"/>
          </a:xfrm>
          <a:prstGeom prst="rect">
            <a:avLst/>
          </a:prstGeom>
        </p:spPr>
      </p:pic>
    </p:spTree>
    <p:extLst>
      <p:ext uri="{BB962C8B-B14F-4D97-AF65-F5344CB8AC3E}">
        <p14:creationId xmlns:p14="http://schemas.microsoft.com/office/powerpoint/2010/main" val="9518375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64633" y="484094"/>
            <a:ext cx="5431368" cy="1213454"/>
          </a:xfrm>
        </p:spPr>
        <p:txBody>
          <a:bodyPr/>
          <a:lstStyle>
            <a:lvl1pPr>
              <a:defRPr sz="3600" b="0"/>
            </a:lvl1pPr>
          </a:lstStyle>
          <a:p>
            <a:endParaRPr/>
          </a:p>
        </p:txBody>
      </p:sp>
      <p:sp>
        <p:nvSpPr>
          <p:cNvPr id="3" name="Content Placeholder 2"/>
          <p:cNvSpPr>
            <a:spLocks noGrp="1"/>
          </p:cNvSpPr>
          <p:nvPr>
            <p:ph idx="1"/>
          </p:nvPr>
        </p:nvSpPr>
        <p:spPr>
          <a:xfrm>
            <a:off x="664633" y="1983380"/>
            <a:ext cx="5431368" cy="4142783"/>
          </a:xfrm>
        </p:spPr>
        <p:txBody>
          <a:bodyPr>
            <a:normAutofit/>
          </a:bodyPr>
          <a:lstStyle>
            <a:lvl1pPr marL="0" indent="0">
              <a:buClr>
                <a:schemeClr val="accent1"/>
              </a:buClr>
              <a:buSzPct val="125000"/>
              <a:buFontTx/>
              <a:buNone/>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a:p>
        </p:txBody>
      </p:sp>
      <p:sp>
        <p:nvSpPr>
          <p:cNvPr id="16" name="Platshållare för bild 10"/>
          <p:cNvSpPr>
            <a:spLocks noGrp="1"/>
          </p:cNvSpPr>
          <p:nvPr>
            <p:ph type="pic" sz="quarter" idx="13"/>
          </p:nvPr>
        </p:nvSpPr>
        <p:spPr>
          <a:xfrm>
            <a:off x="6542390" y="219075"/>
            <a:ext cx="5277077" cy="6350000"/>
          </a:xfrm>
          <a:noFill/>
          <a:ln>
            <a:solidFill>
              <a:srgbClr val="FFFFFF"/>
            </a:solidFill>
          </a:ln>
        </p:spPr>
        <p:txBody>
          <a:bodyPr rtlCol="0">
            <a:normAutofit/>
          </a:bodyPr>
          <a:lstStyle>
            <a:lvl1pPr>
              <a:buNone/>
              <a:defRPr>
                <a:solidFill>
                  <a:srgbClr val="A4D5D0"/>
                </a:solidFill>
              </a:defRPr>
            </a:lvl1pPr>
          </a:lstStyle>
          <a:p>
            <a:pPr lvl="0"/>
            <a:endParaRPr lang="sv-SE" noProof="0"/>
          </a:p>
        </p:txBody>
      </p:sp>
    </p:spTree>
    <p:extLst>
      <p:ext uri="{BB962C8B-B14F-4D97-AF65-F5344CB8AC3E}">
        <p14:creationId xmlns:p14="http://schemas.microsoft.com/office/powerpoint/2010/main" val="387290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8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11" name="Content Placeholder 2"/>
          <p:cNvSpPr>
            <a:spLocks noGrp="1"/>
          </p:cNvSpPr>
          <p:nvPr>
            <p:ph sz="half" idx="15"/>
          </p:nvPr>
        </p:nvSpPr>
        <p:spPr>
          <a:xfrm>
            <a:off x="664691" y="1985963"/>
            <a:ext cx="48768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Tree>
    <p:extLst>
      <p:ext uri="{BB962C8B-B14F-4D97-AF65-F5344CB8AC3E}">
        <p14:creationId xmlns:p14="http://schemas.microsoft.com/office/powerpoint/2010/main" val="313137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213759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a:xfrm>
            <a:off x="490974" y="1767840"/>
            <a:ext cx="10181969" cy="3945241"/>
          </a:xfrm>
        </p:spPr>
        <p:txBody>
          <a:bodyPr/>
          <a:lstStyle/>
          <a:p>
            <a:pPr lvl="0"/>
            <a:r>
              <a:rPr lang="sv-SE"/>
              <a:t>Klicka här för att ändra format på bakgrundstexten</a:t>
            </a:r>
          </a:p>
        </p:txBody>
      </p:sp>
      <p:sp>
        <p:nvSpPr>
          <p:cNvPr id="5" name="Platshållare för rubrik 1">
            <a:extLst>
              <a:ext uri="{FF2B5EF4-FFF2-40B4-BE49-F238E27FC236}">
                <a16:creationId xmlns:a16="http://schemas.microsoft.com/office/drawing/2014/main" id="{3D5ED62C-A9EE-764F-A012-6B7213E86E8E}"/>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27099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turkos">
    <p:bg>
      <p:bgPr>
        <a:solidFill>
          <a:srgbClr val="008EA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AFCCED3-201D-5943-8D60-DBCF1B3451AF}"/>
              </a:ext>
            </a:extLst>
          </p:cNvPr>
          <p:cNvSpPr/>
          <p:nvPr userDrawn="1"/>
        </p:nvSpPr>
        <p:spPr>
          <a:xfrm>
            <a:off x="10584457" y="205909"/>
            <a:ext cx="1425012" cy="142906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02BF509F-E933-3E4E-B49E-B491A8AFFC00}"/>
              </a:ext>
            </a:extLst>
          </p:cNvPr>
          <p:cNvSpPr>
            <a:spLocks noGrp="1"/>
          </p:cNvSpPr>
          <p:nvPr>
            <p:ph type="ctrTitle"/>
          </p:nvPr>
        </p:nvSpPr>
        <p:spPr>
          <a:xfrm>
            <a:off x="1524000" y="1198604"/>
            <a:ext cx="9144000" cy="1889309"/>
          </a:xfrm>
        </p:spPr>
        <p:txBody>
          <a:bodyPr anchor="b"/>
          <a:lstStyle>
            <a:lvl1pPr algn="ctr">
              <a:defRPr sz="6000">
                <a:solidFill>
                  <a:schemeClr val="bg1"/>
                </a:solidFill>
              </a:defRPr>
            </a:lvl1pPr>
          </a:lstStyle>
          <a:p>
            <a:r>
              <a:rPr lang="sv-SE"/>
              <a:t>Klicka här för att ändra mall för rubrikformat</a:t>
            </a:r>
          </a:p>
        </p:txBody>
      </p:sp>
      <p:sp>
        <p:nvSpPr>
          <p:cNvPr id="12" name="Underrubrik 2">
            <a:extLst>
              <a:ext uri="{FF2B5EF4-FFF2-40B4-BE49-F238E27FC236}">
                <a16:creationId xmlns:a16="http://schemas.microsoft.com/office/drawing/2014/main" id="{0FC62F7D-4BFB-1B4A-9B5C-3B354533ED12}"/>
              </a:ext>
            </a:extLst>
          </p:cNvPr>
          <p:cNvSpPr>
            <a:spLocks noGrp="1"/>
          </p:cNvSpPr>
          <p:nvPr>
            <p:ph type="subTitle" idx="1"/>
          </p:nvPr>
        </p:nvSpPr>
        <p:spPr>
          <a:xfrm>
            <a:off x="1524000" y="3179989"/>
            <a:ext cx="9144000" cy="1416725"/>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2" name="Bildobjekt 1" descr="En bild som visar text&#10;&#10;Automatiskt genererad beskrivning">
            <a:extLst>
              <a:ext uri="{FF2B5EF4-FFF2-40B4-BE49-F238E27FC236}">
                <a16:creationId xmlns:a16="http://schemas.microsoft.com/office/drawing/2014/main" id="{31F237C2-D854-E65C-17CB-EA5A95CFF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86528"/>
            <a:ext cx="12192000" cy="1871472"/>
          </a:xfrm>
          <a:prstGeom prst="rect">
            <a:avLst/>
          </a:prstGeom>
        </p:spPr>
      </p:pic>
    </p:spTree>
    <p:extLst>
      <p:ext uri="{BB962C8B-B14F-4D97-AF65-F5344CB8AC3E}">
        <p14:creationId xmlns:p14="http://schemas.microsoft.com/office/powerpoint/2010/main" val="29300025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602923"/>
            <a:ext cx="10515600" cy="25730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202949"/>
            <a:ext cx="10515600" cy="1306898"/>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11485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turkos">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BDDD5F-7C3F-0A4E-A7D6-39461B341925}"/>
              </a:ext>
            </a:extLst>
          </p:cNvPr>
          <p:cNvSpPr/>
          <p:nvPr userDrawn="1"/>
        </p:nvSpPr>
        <p:spPr>
          <a:xfrm>
            <a:off x="10614454" y="172995"/>
            <a:ext cx="1396314" cy="1433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3EE1135F-B0CE-F04A-9852-3154A04385A9}"/>
              </a:ext>
            </a:extLst>
          </p:cNvPr>
          <p:cNvSpPr>
            <a:spLocks noGrp="1"/>
          </p:cNvSpPr>
          <p:nvPr>
            <p:ph type="title"/>
          </p:nvPr>
        </p:nvSpPr>
        <p:spPr>
          <a:xfrm>
            <a:off x="831850" y="1626369"/>
            <a:ext cx="10515600" cy="2573037"/>
          </a:xfrm>
        </p:spPr>
        <p:txBody>
          <a:bodyPr anchor="b">
            <a:normAutofit/>
          </a:bodyPr>
          <a:lstStyle>
            <a:lvl1pPr>
              <a:defRPr sz="5400">
                <a:solidFill>
                  <a:schemeClr val="bg1"/>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C173AFC1-D6D3-5A4D-B576-BCE35432F0A7}"/>
              </a:ext>
            </a:extLst>
          </p:cNvPr>
          <p:cNvSpPr>
            <a:spLocks noGrp="1"/>
          </p:cNvSpPr>
          <p:nvPr>
            <p:ph type="body" idx="1"/>
          </p:nvPr>
        </p:nvSpPr>
        <p:spPr>
          <a:xfrm>
            <a:off x="831850" y="4226395"/>
            <a:ext cx="10515600" cy="1330344"/>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88980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494268" y="1785284"/>
            <a:ext cx="5181600" cy="3943163"/>
          </a:xfrm>
        </p:spPr>
        <p:txBody>
          <a:body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5866666" y="1785284"/>
            <a:ext cx="5181600" cy="3943163"/>
          </a:xfrm>
        </p:spPr>
        <p:txBody>
          <a:bodyPr/>
          <a:lstStyle/>
          <a:p>
            <a:pPr lvl="0"/>
            <a:r>
              <a:rPr lang="sv-SE"/>
              <a:t>Klicka här för att ändra format på bakgrundstexten</a:t>
            </a:r>
          </a:p>
        </p:txBody>
      </p:sp>
      <p:sp>
        <p:nvSpPr>
          <p:cNvPr id="6" name="Platshållare för rubrik 1">
            <a:extLst>
              <a:ext uri="{FF2B5EF4-FFF2-40B4-BE49-F238E27FC236}">
                <a16:creationId xmlns:a16="http://schemas.microsoft.com/office/drawing/2014/main" id="{570F9DBE-2B34-9B7D-E81D-1C7FC718CBCE}"/>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245052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494268" y="1781031"/>
            <a:ext cx="5157787" cy="54564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494268" y="2326677"/>
            <a:ext cx="5157787" cy="3421691"/>
          </a:xfrm>
        </p:spPr>
        <p:txBody>
          <a:bodyPr/>
          <a:lstStyle/>
          <a:p>
            <a:pPr lvl="0"/>
            <a:r>
              <a:rPr lang="sv-SE"/>
              <a:t>Klicka här för att ändra format på bakgrundstexten</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5893842" y="1781031"/>
            <a:ext cx="5183188" cy="54564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5897018" y="2326677"/>
            <a:ext cx="5183188" cy="3421691"/>
          </a:xfrm>
        </p:spPr>
        <p:txBody>
          <a:bodyPr/>
          <a:lstStyle/>
          <a:p>
            <a:pPr lvl="0"/>
            <a:r>
              <a:rPr lang="sv-SE"/>
              <a:t>Klicka här för att ändra format på bakgrundstexten</a:t>
            </a:r>
          </a:p>
        </p:txBody>
      </p:sp>
      <p:sp>
        <p:nvSpPr>
          <p:cNvPr id="7" name="Platshållare för rubrik 1">
            <a:extLst>
              <a:ext uri="{FF2B5EF4-FFF2-40B4-BE49-F238E27FC236}">
                <a16:creationId xmlns:a16="http://schemas.microsoft.com/office/drawing/2014/main" id="{FC54FA03-F179-2971-7922-725E750CEA50}"/>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243234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rubrik 1">
            <a:extLst>
              <a:ext uri="{FF2B5EF4-FFF2-40B4-BE49-F238E27FC236}">
                <a16:creationId xmlns:a16="http://schemas.microsoft.com/office/drawing/2014/main" id="{C92C4EEE-6622-E13D-94EC-A07E9FFF0735}"/>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39302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72D2E05-3333-6640-9D27-4FEAED940B66}"/>
              </a:ext>
            </a:extLst>
          </p:cNvPr>
          <p:cNvSpPr/>
          <p:nvPr userDrawn="1"/>
        </p:nvSpPr>
        <p:spPr>
          <a:xfrm>
            <a:off x="10353040" y="0"/>
            <a:ext cx="1838960" cy="174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165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494268" y="432485"/>
            <a:ext cx="10181970" cy="1078263"/>
          </a:xfrm>
          <a:prstGeom prst="rect">
            <a:avLst/>
          </a:prstGeom>
        </p:spPr>
        <p:txBody>
          <a:bodyPr vert="horz" lIns="91440" tIns="45720" rIns="91440" bIns="45720" rtlCol="0" anchor="ctr">
            <a:normAutofit/>
          </a:bodyPr>
          <a:lstStyle/>
          <a:p>
            <a:endParaRPr lang="sv-SE"/>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494269" y="1772052"/>
            <a:ext cx="8116331" cy="3919853"/>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A9BE3-C898-D54A-8521-78871F44CAEC}" type="datetime1">
              <a:rPr lang="sv-SE" smtClean="0"/>
              <a:t>2025-09-25</a:t>
            </a:fld>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5537-616B-48E2-857C-1E9E41687098}" type="slidenum">
              <a:rPr lang="sv-SE" smtClean="0"/>
              <a:t>‹#›</a:t>
            </a:fld>
            <a:endParaRPr lang="sv-SE"/>
          </a:p>
        </p:txBody>
      </p:sp>
      <p:sp>
        <p:nvSpPr>
          <p:cNvPr id="7" name="Rektangel 6">
            <a:extLst>
              <a:ext uri="{FF2B5EF4-FFF2-40B4-BE49-F238E27FC236}">
                <a16:creationId xmlns:a16="http://schemas.microsoft.com/office/drawing/2014/main" id="{2C3437F2-BB4A-4C2F-BEF8-A99DED132F7F}"/>
              </a:ext>
            </a:extLst>
          </p:cNvPr>
          <p:cNvSpPr/>
          <p:nvPr/>
        </p:nvSpPr>
        <p:spPr>
          <a:xfrm>
            <a:off x="1" y="5940586"/>
            <a:ext cx="12192000" cy="91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bildnummer 5">
            <a:extLst>
              <a:ext uri="{FF2B5EF4-FFF2-40B4-BE49-F238E27FC236}">
                <a16:creationId xmlns:a16="http://schemas.microsoft.com/office/drawing/2014/main" id="{8503923E-57B6-A444-953B-1EFE478A6441}"/>
              </a:ext>
            </a:extLst>
          </p:cNvPr>
          <p:cNvSpPr txBox="1">
            <a:spLocks/>
          </p:cNvSpPr>
          <p:nvPr userDrawn="1"/>
        </p:nvSpPr>
        <p:spPr>
          <a:xfrm>
            <a:off x="10952258" y="6400800"/>
            <a:ext cx="1112246" cy="36512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15C5537-616B-48E2-857C-1E9E41687098}" type="slidenum">
              <a:rPr lang="sv-SE" sz="1200" smtClean="0">
                <a:solidFill>
                  <a:schemeClr val="bg1"/>
                </a:solidFill>
              </a:rPr>
              <a:pPr algn="r"/>
              <a:t>‹#›</a:t>
            </a:fld>
            <a:endParaRPr lang="sv-SE" sz="1200">
              <a:solidFill>
                <a:schemeClr val="bg1"/>
              </a:solidFill>
            </a:endParaRPr>
          </a:p>
        </p:txBody>
      </p:sp>
      <p:pic>
        <p:nvPicPr>
          <p:cNvPr id="9" name="Bildobjekt 8">
            <a:extLst>
              <a:ext uri="{FF2B5EF4-FFF2-40B4-BE49-F238E27FC236}">
                <a16:creationId xmlns:a16="http://schemas.microsoft.com/office/drawing/2014/main" id="{8B80BC10-31BF-5546-A8B9-DF5F5364EF73}"/>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8889" t="39366" r="40318" b="38413"/>
          <a:stretch/>
        </p:blipFill>
        <p:spPr>
          <a:xfrm>
            <a:off x="134403" y="6020477"/>
            <a:ext cx="712506" cy="761456"/>
          </a:xfrm>
          <a:prstGeom prst="rect">
            <a:avLst/>
          </a:prstGeom>
        </p:spPr>
      </p:pic>
      <p:sp>
        <p:nvSpPr>
          <p:cNvPr id="5" name="textruta 4">
            <a:extLst>
              <a:ext uri="{FF2B5EF4-FFF2-40B4-BE49-F238E27FC236}">
                <a16:creationId xmlns:a16="http://schemas.microsoft.com/office/drawing/2014/main" id="{90B994CD-E1E0-D449-8E11-8CC7A191C43E}"/>
              </a:ext>
            </a:extLst>
          </p:cNvPr>
          <p:cNvSpPr txBox="1"/>
          <p:nvPr userDrawn="1"/>
        </p:nvSpPr>
        <p:spPr>
          <a:xfrm>
            <a:off x="998924" y="6269158"/>
            <a:ext cx="5097076" cy="261610"/>
          </a:xfrm>
          <a:prstGeom prst="rect">
            <a:avLst/>
          </a:prstGeom>
          <a:noFill/>
        </p:spPr>
        <p:txBody>
          <a:bodyPr wrap="square" rtlCol="0">
            <a:spAutoFit/>
          </a:bodyPr>
          <a:lstStyle/>
          <a:p>
            <a:r>
              <a:rPr lang="sv-SE" sz="1100" b="1" i="0">
                <a:solidFill>
                  <a:schemeClr val="bg1"/>
                </a:solidFill>
                <a:latin typeface="Arial" panose="020B0604020202020204" pitchFamily="34" charset="0"/>
                <a:cs typeface="Arial" panose="020B0604020202020204" pitchFamily="34" charset="0"/>
              </a:rPr>
              <a:t>SACO SAMLAR SVERIGES AKADEMIKERFÖRBUND</a:t>
            </a:r>
          </a:p>
        </p:txBody>
      </p:sp>
      <p:pic>
        <p:nvPicPr>
          <p:cNvPr id="13" name="Bildobjekt 12">
            <a:extLst>
              <a:ext uri="{FF2B5EF4-FFF2-40B4-BE49-F238E27FC236}">
                <a16:creationId xmlns:a16="http://schemas.microsoft.com/office/drawing/2014/main" id="{8CA75474-4EC8-BB4F-A8AB-B8C8D10A6762}"/>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4912" t="77777" r="45000" b="18169"/>
          <a:stretch/>
        </p:blipFill>
        <p:spPr>
          <a:xfrm>
            <a:off x="917666" y="6249107"/>
            <a:ext cx="4887686" cy="278014"/>
          </a:xfrm>
          <a:prstGeom prst="rect">
            <a:avLst/>
          </a:prstGeom>
        </p:spPr>
      </p:pic>
    </p:spTree>
    <p:extLst>
      <p:ext uri="{BB962C8B-B14F-4D97-AF65-F5344CB8AC3E}">
        <p14:creationId xmlns:p14="http://schemas.microsoft.com/office/powerpoint/2010/main" val="1620198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2" r:id="rId3"/>
    <p:sldLayoutId id="2147483687" r:id="rId4"/>
    <p:sldLayoutId id="2147483693" r:id="rId5"/>
    <p:sldLayoutId id="2147483688" r:id="rId6"/>
    <p:sldLayoutId id="2147483689" r:id="rId7"/>
    <p:sldLayoutId id="2147483690" r:id="rId8"/>
    <p:sldLayoutId id="2147483691" r:id="rId9"/>
    <p:sldLayoutId id="2147483695" r:id="rId10"/>
    <p:sldLayoutId id="2147483696" r:id="rId11"/>
    <p:sldLayoutId id="2147483698" r:id="rId12"/>
    <p:sldLayoutId id="2147483699" r:id="rId13"/>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ideo" Target="https://www.youtube.com/embed/2Lh-K6IRAds?feature=oembed" TargetMode="External"/><Relationship Id="rId5" Type="http://schemas.openxmlformats.org/officeDocument/2006/relationships/image" Target="../media/image11.jpeg"/><Relationship Id="rId4" Type="http://schemas.microsoft.com/office/2018/10/relationships/comments" Target="../comments/modernComment_178_AD32DBB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Forening@sverigesingenjorer.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3CF0809-0223-C4C7-A2CB-9ED8306AC0AD}"/>
              </a:ext>
            </a:extLst>
          </p:cNvPr>
          <p:cNvSpPr/>
          <p:nvPr/>
        </p:nvSpPr>
        <p:spPr>
          <a:xfrm>
            <a:off x="1" y="3165764"/>
            <a:ext cx="12192000" cy="1988121"/>
          </a:xfrm>
          <a:prstGeom prst="rect">
            <a:avLst/>
          </a:prstGeom>
          <a:solidFill>
            <a:srgbClr val="0091A4">
              <a:alpha val="55000"/>
            </a:srgbClr>
          </a:solidFill>
          <a:ln w="0">
            <a:solidFill>
              <a:srgbClr val="0091A4">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181624FA-689E-5344-8384-91461651631C}"/>
              </a:ext>
            </a:extLst>
          </p:cNvPr>
          <p:cNvSpPr>
            <a:spLocks noGrp="1"/>
          </p:cNvSpPr>
          <p:nvPr>
            <p:ph type="ctrTitle"/>
          </p:nvPr>
        </p:nvSpPr>
        <p:spPr>
          <a:xfrm>
            <a:off x="1164609" y="1281908"/>
            <a:ext cx="9862782" cy="3643383"/>
          </a:xfrm>
        </p:spPr>
        <p:txBody>
          <a:bodyPr>
            <a:normAutofit fontScale="90000"/>
          </a:bodyPr>
          <a:lstStyle/>
          <a:p>
            <a:r>
              <a:rPr lang="sv-SE" dirty="0">
                <a:cs typeface="Calibri"/>
              </a:rPr>
              <a:t>Medlemsmöte</a:t>
            </a:r>
            <a:br>
              <a:rPr lang="sv-SE" dirty="0">
                <a:cs typeface="Calibri"/>
              </a:rPr>
            </a:br>
            <a:r>
              <a:rPr lang="sv-SE" sz="3300" b="0" dirty="0">
                <a:cs typeface="Calibri"/>
              </a:rPr>
              <a:t>- Om att påverka på sin arbetsplats och göra den bättre</a:t>
            </a:r>
            <a:br>
              <a:rPr lang="sv-SE" dirty="0">
                <a:cs typeface="Calibri"/>
              </a:rPr>
            </a:br>
            <a:br>
              <a:rPr lang="sv-SE" sz="4400" dirty="0">
                <a:cs typeface="Calibri"/>
              </a:rPr>
            </a:br>
            <a:br>
              <a:rPr lang="sv-SE" sz="3300" dirty="0">
                <a:cs typeface="Calibri"/>
              </a:rPr>
            </a:br>
            <a:r>
              <a:rPr lang="sv-SE" sz="4700" i="1" dirty="0" err="1">
                <a:solidFill>
                  <a:schemeClr val="bg1"/>
                </a:solidFill>
                <a:cs typeface="Calibri"/>
              </a:rPr>
              <a:t>Member</a:t>
            </a:r>
            <a:r>
              <a:rPr lang="sv-SE" sz="4700" i="1" dirty="0">
                <a:solidFill>
                  <a:schemeClr val="bg1"/>
                </a:solidFill>
                <a:cs typeface="Calibri"/>
              </a:rPr>
              <a:t> meeting</a:t>
            </a:r>
            <a:br>
              <a:rPr lang="sv-SE" sz="4700" i="1" dirty="0">
                <a:solidFill>
                  <a:schemeClr val="bg1"/>
                </a:solidFill>
                <a:cs typeface="Calibri"/>
              </a:rPr>
            </a:br>
            <a:r>
              <a:rPr lang="sv-SE" sz="2400" b="0" i="1" dirty="0">
                <a:solidFill>
                  <a:schemeClr val="bg1"/>
                </a:solidFill>
                <a:cs typeface="Calibri"/>
              </a:rPr>
              <a:t>- </a:t>
            </a:r>
            <a:r>
              <a:rPr lang="en-US" sz="2400" b="0" i="1" dirty="0">
                <a:solidFill>
                  <a:schemeClr val="bg1"/>
                </a:solidFill>
                <a:effectLst/>
              </a:rPr>
              <a:t>On making an impact </a:t>
            </a:r>
            <a:r>
              <a:rPr lang="en-US" sz="2400" b="0" i="1" dirty="0">
                <a:solidFill>
                  <a:schemeClr val="bg1"/>
                </a:solidFill>
              </a:rPr>
              <a:t>in your</a:t>
            </a:r>
            <a:r>
              <a:rPr lang="en-US" sz="2400" b="0" i="1" dirty="0">
                <a:solidFill>
                  <a:schemeClr val="bg1"/>
                </a:solidFill>
                <a:effectLst/>
              </a:rPr>
              <a:t> workplace and </a:t>
            </a:r>
            <a:r>
              <a:rPr lang="en-US" sz="2400" b="0" i="1" dirty="0">
                <a:solidFill>
                  <a:schemeClr val="bg1"/>
                </a:solidFill>
              </a:rPr>
              <a:t>making it better</a:t>
            </a:r>
            <a:br>
              <a:rPr lang="sv-SE" sz="2400" b="0" dirty="0">
                <a:cs typeface="Calibri" charset="0"/>
              </a:rPr>
            </a:br>
            <a:endParaRPr lang="sv-SE" sz="2400" b="0" dirty="0"/>
          </a:p>
        </p:txBody>
      </p:sp>
    </p:spTree>
    <p:extLst>
      <p:ext uri="{BB962C8B-B14F-4D97-AF65-F5344CB8AC3E}">
        <p14:creationId xmlns:p14="http://schemas.microsoft.com/office/powerpoint/2010/main" val="326081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64743CA-A928-7339-D7BE-1303DA79B35E}"/>
              </a:ext>
            </a:extLst>
          </p:cNvPr>
          <p:cNvSpPr>
            <a:spLocks noGrp="1"/>
          </p:cNvSpPr>
          <p:nvPr>
            <p:ph type="title"/>
          </p:nvPr>
        </p:nvSpPr>
        <p:spPr>
          <a:xfrm>
            <a:off x="664633" y="484094"/>
            <a:ext cx="5431368" cy="1213454"/>
          </a:xfrm>
        </p:spPr>
        <p:txBody>
          <a:bodyPr anchor="ctr">
            <a:normAutofit/>
          </a:bodyPr>
          <a:lstStyle/>
          <a:p>
            <a:r>
              <a:rPr lang="sv-SE" b="1" dirty="0"/>
              <a:t>SACO</a:t>
            </a:r>
          </a:p>
        </p:txBody>
      </p:sp>
      <p:pic>
        <p:nvPicPr>
          <p:cNvPr id="2" name="Picture 1">
            <a:extLst>
              <a:ext uri="{FF2B5EF4-FFF2-40B4-BE49-F238E27FC236}">
                <a16:creationId xmlns:a16="http://schemas.microsoft.com/office/drawing/2014/main" id="{3FE23C54-1A9A-D60D-0A48-B6A05524EDCA}"/>
              </a:ext>
            </a:extLst>
          </p:cNvPr>
          <p:cNvPicPr>
            <a:picLocks noChangeAspect="1"/>
          </p:cNvPicPr>
          <p:nvPr/>
        </p:nvPicPr>
        <p:blipFill>
          <a:blip r:embed="rId3"/>
          <a:stretch>
            <a:fillRect/>
          </a:stretch>
        </p:blipFill>
        <p:spPr>
          <a:xfrm>
            <a:off x="3459754" y="258010"/>
            <a:ext cx="5277077" cy="5343874"/>
          </a:xfrm>
          <a:prstGeom prst="rect">
            <a:avLst/>
          </a:prstGeom>
          <a:noFill/>
          <a:ln>
            <a:solidFill>
              <a:srgbClr val="FFFFFF"/>
            </a:solidFill>
          </a:ln>
        </p:spPr>
      </p:pic>
    </p:spTree>
    <p:extLst>
      <p:ext uri="{BB962C8B-B14F-4D97-AF65-F5344CB8AC3E}">
        <p14:creationId xmlns:p14="http://schemas.microsoft.com/office/powerpoint/2010/main" val="287336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6BE2D-E849-3E83-2BD6-BEA68D0833EB}"/>
            </a:ext>
          </a:extLst>
        </p:cNvPr>
        <p:cNvGrpSpPr/>
        <p:nvPr/>
      </p:nvGrpSpPr>
      <p:grpSpPr>
        <a:xfrm>
          <a:off x="0" y="0"/>
          <a:ext cx="0" cy="0"/>
          <a:chOff x="0" y="0"/>
          <a:chExt cx="0" cy="0"/>
        </a:xfrm>
      </p:grpSpPr>
      <p:pic>
        <p:nvPicPr>
          <p:cNvPr id="15" name="Bildobjekt 14" descr="En bild som visar skärmbild, text, Grafik, Teckensnitt&#10;&#10;AI-genererat innehåll kan vara felaktigt.">
            <a:extLst>
              <a:ext uri="{FF2B5EF4-FFF2-40B4-BE49-F238E27FC236}">
                <a16:creationId xmlns:a16="http://schemas.microsoft.com/office/drawing/2014/main" id="{4F9A8166-FB00-818B-FE00-8ADF7DBF2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340" y="275733"/>
            <a:ext cx="7913568" cy="5594540"/>
          </a:xfrm>
          <a:prstGeom prst="rect">
            <a:avLst/>
          </a:prstGeom>
        </p:spPr>
      </p:pic>
      <p:sp>
        <p:nvSpPr>
          <p:cNvPr id="8" name="Rectangle 2">
            <a:extLst>
              <a:ext uri="{FF2B5EF4-FFF2-40B4-BE49-F238E27FC236}">
                <a16:creationId xmlns:a16="http://schemas.microsoft.com/office/drawing/2014/main" id="{5B2D09B2-0622-AB6C-6629-E92A23F1C57E}"/>
              </a:ext>
            </a:extLst>
          </p:cNvPr>
          <p:cNvSpPr txBox="1">
            <a:spLocks noChangeArrowheads="1"/>
          </p:cNvSpPr>
          <p:nvPr/>
        </p:nvSpPr>
        <p:spPr>
          <a:xfrm>
            <a:off x="964302" y="230750"/>
            <a:ext cx="10677238" cy="1247573"/>
          </a:xfrm>
          <a:prstGeom prst="rect">
            <a:avLst/>
          </a:prstGeom>
        </p:spPr>
        <p:txBody>
          <a:bodyPr>
            <a:noAutofit/>
          </a:bodyPr>
          <a:lstStyle>
            <a:lvl1pPr algn="l" rtl="0" eaLnBrk="0" fontAlgn="base" hangingPunct="0">
              <a:lnSpc>
                <a:spcPts val="3800"/>
              </a:lnSpc>
              <a:spcBef>
                <a:spcPct val="0"/>
              </a:spcBef>
              <a:spcAft>
                <a:spcPct val="0"/>
              </a:spcAft>
              <a:defRPr sz="3600" kern="1200">
                <a:solidFill>
                  <a:schemeClr val="accent1"/>
                </a:solidFill>
                <a:latin typeface="Calibri"/>
                <a:ea typeface="ＭＳ Ｐゴシック" charset="-128"/>
                <a:cs typeface="Calibri"/>
              </a:defRPr>
            </a:lvl1pPr>
            <a:lvl2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2pPr>
            <a:lvl3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3pPr>
            <a:lvl4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4pPr>
            <a:lvl5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5pPr>
            <a:lvl6pPr marL="457200" algn="l" rtl="0" fontAlgn="base">
              <a:lnSpc>
                <a:spcPts val="3800"/>
              </a:lnSpc>
              <a:spcBef>
                <a:spcPct val="0"/>
              </a:spcBef>
              <a:spcAft>
                <a:spcPct val="0"/>
              </a:spcAft>
              <a:defRPr sz="3600">
                <a:solidFill>
                  <a:schemeClr val="accent1"/>
                </a:solidFill>
                <a:latin typeface="Calibri" charset="0"/>
                <a:ea typeface="ＭＳ Ｐゴシック" charset="-128"/>
              </a:defRPr>
            </a:lvl6pPr>
            <a:lvl7pPr marL="914400" algn="l" rtl="0" fontAlgn="base">
              <a:lnSpc>
                <a:spcPts val="3800"/>
              </a:lnSpc>
              <a:spcBef>
                <a:spcPct val="0"/>
              </a:spcBef>
              <a:spcAft>
                <a:spcPct val="0"/>
              </a:spcAft>
              <a:defRPr sz="3600">
                <a:solidFill>
                  <a:schemeClr val="accent1"/>
                </a:solidFill>
                <a:latin typeface="Calibri" charset="0"/>
                <a:ea typeface="ＭＳ Ｐゴシック" charset="-128"/>
              </a:defRPr>
            </a:lvl7pPr>
            <a:lvl8pPr marL="1371600" algn="l" rtl="0" fontAlgn="base">
              <a:lnSpc>
                <a:spcPts val="3800"/>
              </a:lnSpc>
              <a:spcBef>
                <a:spcPct val="0"/>
              </a:spcBef>
              <a:spcAft>
                <a:spcPct val="0"/>
              </a:spcAft>
              <a:defRPr sz="3600">
                <a:solidFill>
                  <a:schemeClr val="accent1"/>
                </a:solidFill>
                <a:latin typeface="Calibri" charset="0"/>
                <a:ea typeface="ＭＳ Ｐゴシック" charset="-128"/>
              </a:defRPr>
            </a:lvl8pPr>
            <a:lvl9pPr marL="1828800" algn="l" rtl="0" fontAlgn="base">
              <a:lnSpc>
                <a:spcPts val="3800"/>
              </a:lnSpc>
              <a:spcBef>
                <a:spcPct val="0"/>
              </a:spcBef>
              <a:spcAft>
                <a:spcPct val="0"/>
              </a:spcAft>
              <a:defRPr sz="3600">
                <a:solidFill>
                  <a:schemeClr val="accent1"/>
                </a:solidFill>
                <a:latin typeface="Calibri" charset="0"/>
                <a:ea typeface="ＭＳ Ｐゴシック" charset="-128"/>
              </a:defRPr>
            </a:lvl9pPr>
          </a:lstStyle>
          <a:p>
            <a:pPr algn="ctr" eaLnBrk="1" hangingPunct="1"/>
            <a:r>
              <a:rPr lang="sv-SE" sz="3200" b="1" dirty="0">
                <a:solidFill>
                  <a:schemeClr val="tx1"/>
                </a:solidFill>
                <a:latin typeface="+mj-lt"/>
              </a:rPr>
              <a:t>Svenska modellen</a:t>
            </a:r>
            <a:br>
              <a:rPr lang="sv-SE" sz="2800" dirty="0">
                <a:solidFill>
                  <a:schemeClr val="tx1"/>
                </a:solidFill>
                <a:latin typeface="+mn-lt"/>
              </a:rPr>
            </a:br>
            <a:r>
              <a:rPr lang="sv-SE" sz="2800" i="1" dirty="0">
                <a:solidFill>
                  <a:schemeClr val="tx1"/>
                </a:solidFill>
                <a:latin typeface="+mn-lt"/>
              </a:rPr>
              <a:t>The Swedish </a:t>
            </a:r>
            <a:r>
              <a:rPr lang="sv-SE" sz="2800" i="1" dirty="0" err="1">
                <a:solidFill>
                  <a:schemeClr val="tx1"/>
                </a:solidFill>
                <a:latin typeface="+mn-lt"/>
              </a:rPr>
              <a:t>model</a:t>
            </a:r>
            <a:r>
              <a:rPr lang="sv-SE" sz="2800" i="1" dirty="0">
                <a:solidFill>
                  <a:schemeClr val="tx1"/>
                </a:solidFill>
                <a:latin typeface="+mn-lt"/>
              </a:rPr>
              <a:t> </a:t>
            </a:r>
          </a:p>
        </p:txBody>
      </p:sp>
      <p:pic>
        <p:nvPicPr>
          <p:cNvPr id="11" name="Bildobjekt 10">
            <a:extLst>
              <a:ext uri="{FF2B5EF4-FFF2-40B4-BE49-F238E27FC236}">
                <a16:creationId xmlns:a16="http://schemas.microsoft.com/office/drawing/2014/main" id="{7A5483A0-34F5-4500-FE55-4BBA1BA9E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759" y="965938"/>
            <a:ext cx="443286" cy="444104"/>
          </a:xfrm>
          <a:prstGeom prst="rect">
            <a:avLst/>
          </a:prstGeom>
        </p:spPr>
      </p:pic>
      <p:sp>
        <p:nvSpPr>
          <p:cNvPr id="17" name="textruta 16">
            <a:extLst>
              <a:ext uri="{FF2B5EF4-FFF2-40B4-BE49-F238E27FC236}">
                <a16:creationId xmlns:a16="http://schemas.microsoft.com/office/drawing/2014/main" id="{1938FF21-FD2E-421B-6C21-96D9783B00CB}"/>
              </a:ext>
            </a:extLst>
          </p:cNvPr>
          <p:cNvSpPr txBox="1"/>
          <p:nvPr/>
        </p:nvSpPr>
        <p:spPr bwMode="auto">
          <a:xfrm>
            <a:off x="3716532" y="2875770"/>
            <a:ext cx="1088364" cy="197233"/>
          </a:xfrm>
          <a:prstGeom prst="rect">
            <a:avLst/>
          </a:prstGeom>
          <a:solidFill>
            <a:schemeClr val="bg1"/>
          </a:solidFill>
          <a:ln w="9525">
            <a:solidFill>
              <a:schemeClr val="bg1"/>
            </a:solidFill>
            <a:miter lim="800000"/>
            <a:headEnd/>
            <a:tailEnd/>
          </a:ln>
        </p:spPr>
        <p:txBody>
          <a:bodyPr wrap="square" rtlCol="0" anchor="ctr">
            <a:spAutoFit/>
          </a:bodyPr>
          <a:lstStyle/>
          <a:p>
            <a:pPr algn="r">
              <a:lnSpc>
                <a:spcPts val="825"/>
              </a:lnSpc>
            </a:pPr>
            <a:endParaRPr lang="sv-SE" sz="825">
              <a:solidFill>
                <a:srgbClr val="FFFFFF"/>
              </a:solidFill>
              <a:latin typeface="Calibri" charset="0"/>
            </a:endParaRPr>
          </a:p>
        </p:txBody>
      </p:sp>
      <p:pic>
        <p:nvPicPr>
          <p:cNvPr id="5" name="Bildobjekt 4" descr="En bild som visar ritning, mat&#10;&#10;Automatiskt genererad beskrivning">
            <a:extLst>
              <a:ext uri="{FF2B5EF4-FFF2-40B4-BE49-F238E27FC236}">
                <a16:creationId xmlns:a16="http://schemas.microsoft.com/office/drawing/2014/main" id="{A14BF704-5519-3A65-4830-8EEC9ABD0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052" y="1702028"/>
            <a:ext cx="614363" cy="621506"/>
          </a:xfrm>
          <a:prstGeom prst="rect">
            <a:avLst/>
          </a:prstGeom>
        </p:spPr>
      </p:pic>
      <p:sp>
        <p:nvSpPr>
          <p:cNvPr id="4" name="Rektangel 3">
            <a:extLst>
              <a:ext uri="{FF2B5EF4-FFF2-40B4-BE49-F238E27FC236}">
                <a16:creationId xmlns:a16="http://schemas.microsoft.com/office/drawing/2014/main" id="{2350F074-702E-542A-4EB7-18CE1931CBD5}"/>
              </a:ext>
            </a:extLst>
          </p:cNvPr>
          <p:cNvSpPr/>
          <p:nvPr/>
        </p:nvSpPr>
        <p:spPr>
          <a:xfrm>
            <a:off x="702704" y="3223813"/>
            <a:ext cx="2184235" cy="11540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a:solidFill>
                  <a:schemeClr val="tx1"/>
                </a:solidFill>
              </a:rPr>
              <a:t>Akademikerförening /</a:t>
            </a:r>
          </a:p>
          <a:p>
            <a:pPr algn="ctr"/>
            <a:r>
              <a:rPr lang="sv-SE" sz="1200" b="1" dirty="0">
                <a:solidFill>
                  <a:schemeClr val="tx1"/>
                </a:solidFill>
              </a:rPr>
              <a:t>Kontaktperson</a:t>
            </a:r>
            <a:br>
              <a:rPr lang="sv-SE" sz="1200" b="1" dirty="0">
                <a:solidFill>
                  <a:schemeClr val="tx1"/>
                </a:solidFill>
              </a:rPr>
            </a:br>
            <a:endParaRPr lang="sv-SE" sz="1200" b="1" dirty="0">
              <a:solidFill>
                <a:schemeClr val="tx1"/>
              </a:solidFill>
            </a:endParaRPr>
          </a:p>
          <a:p>
            <a:pPr algn="ctr"/>
            <a:r>
              <a:rPr lang="sv-SE" sz="1200" b="1" i="1" dirty="0" err="1">
                <a:solidFill>
                  <a:schemeClr val="tx1"/>
                </a:solidFill>
              </a:rPr>
              <a:t>Academics</a:t>
            </a:r>
            <a:r>
              <a:rPr lang="sv-SE" sz="1200" b="1" i="1" dirty="0">
                <a:solidFill>
                  <a:schemeClr val="tx1"/>
                </a:solidFill>
              </a:rPr>
              <a:t> association at </a:t>
            </a:r>
            <a:r>
              <a:rPr lang="sv-SE" sz="1200" b="1" i="1" dirty="0" err="1">
                <a:solidFill>
                  <a:schemeClr val="tx1"/>
                </a:solidFill>
              </a:rPr>
              <a:t>your</a:t>
            </a:r>
            <a:r>
              <a:rPr lang="sv-SE" sz="1200" b="1" i="1" dirty="0">
                <a:solidFill>
                  <a:schemeClr val="tx1"/>
                </a:solidFill>
              </a:rPr>
              <a:t> </a:t>
            </a:r>
            <a:r>
              <a:rPr lang="sv-SE" sz="1200" b="1" i="1" dirty="0" err="1">
                <a:solidFill>
                  <a:schemeClr val="tx1"/>
                </a:solidFill>
              </a:rPr>
              <a:t>workplace</a:t>
            </a:r>
            <a:r>
              <a:rPr lang="sv-SE" sz="1200" b="1" i="1" dirty="0">
                <a:solidFill>
                  <a:schemeClr val="tx1"/>
                </a:solidFill>
              </a:rPr>
              <a:t>/ </a:t>
            </a:r>
            <a:br>
              <a:rPr lang="sv-SE" sz="1200" b="1" i="1" dirty="0">
                <a:solidFill>
                  <a:schemeClr val="tx1"/>
                </a:solidFill>
              </a:rPr>
            </a:br>
            <a:r>
              <a:rPr lang="sv-SE" sz="1200" b="1" i="1" dirty="0" err="1">
                <a:solidFill>
                  <a:schemeClr val="tx1"/>
                </a:solidFill>
              </a:rPr>
              <a:t>contact</a:t>
            </a:r>
            <a:r>
              <a:rPr lang="sv-SE" sz="1200" b="1" i="1" dirty="0">
                <a:solidFill>
                  <a:schemeClr val="tx1"/>
                </a:solidFill>
              </a:rPr>
              <a:t> person</a:t>
            </a:r>
          </a:p>
        </p:txBody>
      </p:sp>
      <p:sp>
        <p:nvSpPr>
          <p:cNvPr id="6" name="Rektangel: rundade hörn 5">
            <a:extLst>
              <a:ext uri="{FF2B5EF4-FFF2-40B4-BE49-F238E27FC236}">
                <a16:creationId xmlns:a16="http://schemas.microsoft.com/office/drawing/2014/main" id="{6369DCD5-0C69-2328-C529-AE070A583398}"/>
              </a:ext>
            </a:extLst>
          </p:cNvPr>
          <p:cNvSpPr/>
          <p:nvPr/>
        </p:nvSpPr>
        <p:spPr>
          <a:xfrm>
            <a:off x="2350457" y="982434"/>
            <a:ext cx="2038762" cy="1298306"/>
          </a:xfrm>
          <a:prstGeom prst="roundRect">
            <a:avLst/>
          </a:prstGeom>
          <a:gradFill>
            <a:gsLst>
              <a:gs pos="0">
                <a:schemeClr val="accent1">
                  <a:satMod val="103000"/>
                  <a:lumMod val="102000"/>
                  <a:tint val="94000"/>
                  <a:alpha val="3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sv-SE" sz="1100" b="1" dirty="0">
                <a:solidFill>
                  <a:schemeClr val="tx1"/>
                </a:solidFill>
              </a:rPr>
              <a:t>Sveriges Ingenjörer och andra akademikerförbund inom Saco</a:t>
            </a:r>
          </a:p>
          <a:p>
            <a:pPr algn="ctr"/>
            <a:r>
              <a:rPr lang="sv-SE" sz="1100" b="1" i="1" dirty="0" err="1">
                <a:solidFill>
                  <a:schemeClr val="tx1"/>
                </a:solidFill>
              </a:rPr>
              <a:t>Engineers</a:t>
            </a:r>
            <a:r>
              <a:rPr lang="sv-SE" sz="1100" b="1" i="1" dirty="0">
                <a:solidFill>
                  <a:schemeClr val="tx1"/>
                </a:solidFill>
              </a:rPr>
              <a:t> </a:t>
            </a:r>
            <a:r>
              <a:rPr lang="sv-SE" sz="1100" b="1" i="1" dirty="0" err="1">
                <a:solidFill>
                  <a:schemeClr val="tx1"/>
                </a:solidFill>
              </a:rPr>
              <a:t>of</a:t>
            </a:r>
            <a:r>
              <a:rPr lang="sv-SE" sz="1100" b="1" i="1" dirty="0">
                <a:solidFill>
                  <a:schemeClr val="tx1"/>
                </a:solidFill>
              </a:rPr>
              <a:t> Sweden and </a:t>
            </a:r>
            <a:r>
              <a:rPr lang="sv-SE" sz="1100" b="1" i="1" dirty="0" err="1">
                <a:solidFill>
                  <a:schemeClr val="tx1"/>
                </a:solidFill>
              </a:rPr>
              <a:t>other</a:t>
            </a:r>
            <a:r>
              <a:rPr lang="sv-SE" sz="1100" b="1" i="1" dirty="0">
                <a:solidFill>
                  <a:schemeClr val="tx1"/>
                </a:solidFill>
              </a:rPr>
              <a:t> </a:t>
            </a:r>
            <a:r>
              <a:rPr lang="sv-SE" sz="1100" b="1" i="1" dirty="0" err="1">
                <a:solidFill>
                  <a:schemeClr val="tx1"/>
                </a:solidFill>
              </a:rPr>
              <a:t>academics</a:t>
            </a:r>
            <a:r>
              <a:rPr lang="sv-SE" sz="1100" b="1" i="1" dirty="0">
                <a:solidFill>
                  <a:schemeClr val="tx1"/>
                </a:solidFill>
              </a:rPr>
              <a:t>’ associations </a:t>
            </a:r>
            <a:r>
              <a:rPr lang="sv-SE" sz="1100" b="1" i="1" dirty="0" err="1">
                <a:solidFill>
                  <a:schemeClr val="tx1"/>
                </a:solidFill>
              </a:rPr>
              <a:t>within</a:t>
            </a:r>
            <a:r>
              <a:rPr lang="sv-SE" sz="1100" b="1" i="1" dirty="0">
                <a:solidFill>
                  <a:schemeClr val="tx1"/>
                </a:solidFill>
              </a:rPr>
              <a:t> Saco</a:t>
            </a:r>
            <a:endParaRPr lang="sv-SE" sz="1100" b="1" i="1" dirty="0">
              <a:solidFill>
                <a:schemeClr val="tx1"/>
              </a:solidFill>
              <a:cs typeface="Arial"/>
            </a:endParaRPr>
          </a:p>
        </p:txBody>
      </p:sp>
      <p:sp>
        <p:nvSpPr>
          <p:cNvPr id="7" name="Rektangel: rundade hörn 6">
            <a:extLst>
              <a:ext uri="{FF2B5EF4-FFF2-40B4-BE49-F238E27FC236}">
                <a16:creationId xmlns:a16="http://schemas.microsoft.com/office/drawing/2014/main" id="{89216026-6648-6F88-86EB-92872C31C55A}"/>
              </a:ext>
            </a:extLst>
          </p:cNvPr>
          <p:cNvSpPr/>
          <p:nvPr/>
        </p:nvSpPr>
        <p:spPr>
          <a:xfrm>
            <a:off x="8707137" y="982435"/>
            <a:ext cx="2268811" cy="1298306"/>
          </a:xfrm>
          <a:prstGeom prst="roundRect">
            <a:avLst/>
          </a:prstGeom>
          <a:gradFill>
            <a:gsLst>
              <a:gs pos="0">
                <a:schemeClr val="accent1">
                  <a:satMod val="103000"/>
                  <a:lumMod val="102000"/>
                  <a:tint val="94000"/>
                  <a:alpha val="3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sv-SE" sz="1200" b="1" dirty="0">
                <a:solidFill>
                  <a:schemeClr val="tx1"/>
                </a:solidFill>
              </a:rPr>
              <a:t>Arbetsgivarorganisationer </a:t>
            </a:r>
            <a:r>
              <a:rPr lang="sv-SE" sz="1200" b="1" i="1" dirty="0" err="1">
                <a:solidFill>
                  <a:schemeClr val="tx1"/>
                </a:solidFill>
              </a:rPr>
              <a:t>Employers</a:t>
            </a:r>
            <a:r>
              <a:rPr lang="sv-SE" sz="1200" b="1" i="1" dirty="0">
                <a:solidFill>
                  <a:schemeClr val="tx1"/>
                </a:solidFill>
              </a:rPr>
              <a:t>’ associations: </a:t>
            </a:r>
            <a:br>
              <a:rPr lang="sv-SE" sz="1100" b="1" i="1" dirty="0">
                <a:solidFill>
                  <a:schemeClr val="tx1"/>
                </a:solidFill>
              </a:rPr>
            </a:br>
            <a:br>
              <a:rPr lang="sv-SE" sz="1100" b="1" i="1" dirty="0">
                <a:solidFill>
                  <a:schemeClr val="tx1"/>
                </a:solidFill>
              </a:rPr>
            </a:br>
            <a:r>
              <a:rPr lang="sv-SE" sz="1100" dirty="0">
                <a:solidFill>
                  <a:schemeClr val="tx1"/>
                </a:solidFill>
              </a:rPr>
              <a:t>IKEM, Almega, Industriarbetsgivarna, Teknikföretagen etc.</a:t>
            </a:r>
          </a:p>
        </p:txBody>
      </p:sp>
      <p:sp>
        <p:nvSpPr>
          <p:cNvPr id="3" name="Rektangel 2">
            <a:extLst>
              <a:ext uri="{FF2B5EF4-FFF2-40B4-BE49-F238E27FC236}">
                <a16:creationId xmlns:a16="http://schemas.microsoft.com/office/drawing/2014/main" id="{B05C3DC5-5EB3-2360-FC80-902B4370E564}"/>
              </a:ext>
            </a:extLst>
          </p:cNvPr>
          <p:cNvSpPr/>
          <p:nvPr/>
        </p:nvSpPr>
        <p:spPr>
          <a:xfrm>
            <a:off x="10099473" y="3143009"/>
            <a:ext cx="1469072" cy="57198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400" b="1" dirty="0">
                <a:latin typeface="Calibri" panose="020F0502020204030204" pitchFamily="34" charset="0"/>
                <a:cs typeface="Calibri" panose="020F0502020204030204" pitchFamily="34" charset="0"/>
              </a:rPr>
              <a:t>Arbetsgivare</a:t>
            </a:r>
          </a:p>
          <a:p>
            <a:pPr algn="ctr"/>
            <a:r>
              <a:rPr lang="sv-SE" sz="1400" b="1" i="1" dirty="0" err="1">
                <a:latin typeface="Calibri" panose="020F0502020204030204" pitchFamily="34" charset="0"/>
                <a:cs typeface="Calibri" panose="020F0502020204030204" pitchFamily="34" charset="0"/>
              </a:rPr>
              <a:t>Employer</a:t>
            </a:r>
            <a:endParaRPr lang="sv-SE" sz="1400" b="1" i="1" dirty="0">
              <a:latin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A1F5509C-BBDF-5F19-E18E-5E0BD4A0275C}"/>
              </a:ext>
            </a:extLst>
          </p:cNvPr>
          <p:cNvSpPr txBox="1"/>
          <p:nvPr/>
        </p:nvSpPr>
        <p:spPr>
          <a:xfrm>
            <a:off x="5585146" y="4053961"/>
            <a:ext cx="2045914" cy="461665"/>
          </a:xfrm>
          <a:prstGeom prst="rect">
            <a:avLst/>
          </a:prstGeom>
          <a:noFill/>
        </p:spPr>
        <p:txBody>
          <a:bodyPr wrap="square" rtlCol="0">
            <a:spAutoFit/>
          </a:bodyPr>
          <a:lstStyle/>
          <a:p>
            <a:pPr algn="l"/>
            <a:r>
              <a:rPr lang="sv-SE" sz="1200" b="1" i="0" dirty="0">
                <a:latin typeface="Arial" panose="020B0604020202020204" pitchFamily="34" charset="0"/>
                <a:cs typeface="Arial" panose="020B0604020202020204" pitchFamily="34" charset="0"/>
              </a:rPr>
              <a:t>Medlemmar</a:t>
            </a:r>
            <a:r>
              <a:rPr lang="sv-SE" sz="1200" b="1" dirty="0">
                <a:latin typeface="Arial" panose="020B0604020202020204" pitchFamily="34" charset="0"/>
                <a:cs typeface="Arial" panose="020B0604020202020204" pitchFamily="34" charset="0"/>
              </a:rPr>
              <a:t> </a:t>
            </a:r>
            <a:r>
              <a:rPr lang="sv-SE" sz="1200" b="1" i="0" dirty="0">
                <a:latin typeface="Arial" panose="020B0604020202020204" pitchFamily="34" charset="0"/>
                <a:cs typeface="Arial" panose="020B0604020202020204" pitchFamily="34" charset="0"/>
              </a:rPr>
              <a:t>/ anställda</a:t>
            </a:r>
          </a:p>
          <a:p>
            <a:pPr algn="l"/>
            <a:r>
              <a:rPr lang="sv-SE" sz="1200" b="1" i="1" dirty="0" err="1">
                <a:latin typeface="Arial" panose="020B0604020202020204" pitchFamily="34" charset="0"/>
                <a:cs typeface="Arial" panose="020B0604020202020204" pitchFamily="34" charset="0"/>
              </a:rPr>
              <a:t>Members</a:t>
            </a:r>
            <a:r>
              <a:rPr lang="sv-SE" sz="1200" b="1" i="1" dirty="0">
                <a:latin typeface="Arial" panose="020B0604020202020204" pitchFamily="34" charset="0"/>
                <a:cs typeface="Arial" panose="020B0604020202020204" pitchFamily="34" charset="0"/>
              </a:rPr>
              <a:t> / </a:t>
            </a:r>
            <a:r>
              <a:rPr lang="sv-SE" sz="1200" b="1" i="1" dirty="0" err="1">
                <a:latin typeface="Arial" panose="020B0604020202020204" pitchFamily="34" charset="0"/>
                <a:cs typeface="Arial" panose="020B0604020202020204" pitchFamily="34" charset="0"/>
              </a:rPr>
              <a:t>employees</a:t>
            </a:r>
            <a:r>
              <a:rPr lang="sv-SE" sz="1200" b="1" i="1" dirty="0">
                <a:latin typeface="Arial" panose="020B0604020202020204" pitchFamily="34" charset="0"/>
                <a:cs typeface="Arial" panose="020B0604020202020204" pitchFamily="34" charset="0"/>
              </a:rPr>
              <a:t> </a:t>
            </a:r>
          </a:p>
        </p:txBody>
      </p:sp>
      <p:sp>
        <p:nvSpPr>
          <p:cNvPr id="18" name="Rektangel 17">
            <a:extLst>
              <a:ext uri="{FF2B5EF4-FFF2-40B4-BE49-F238E27FC236}">
                <a16:creationId xmlns:a16="http://schemas.microsoft.com/office/drawing/2014/main" id="{59652993-E612-B2C1-F2EC-A59985122636}"/>
              </a:ext>
            </a:extLst>
          </p:cNvPr>
          <p:cNvSpPr/>
          <p:nvPr/>
        </p:nvSpPr>
        <p:spPr>
          <a:xfrm>
            <a:off x="5352597" y="2912021"/>
            <a:ext cx="2184235" cy="11540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solidFill>
                  <a:schemeClr val="tx1"/>
                </a:solidFill>
              </a:rPr>
              <a:t>Lokala kollektivavtal</a:t>
            </a:r>
          </a:p>
          <a:p>
            <a:pPr algn="ctr"/>
            <a:r>
              <a:rPr lang="sv-SE" sz="1600" b="1" i="1" dirty="0" err="1">
                <a:solidFill>
                  <a:schemeClr val="tx1"/>
                </a:solidFill>
              </a:rPr>
              <a:t>Local</a:t>
            </a:r>
            <a:r>
              <a:rPr lang="sv-SE" sz="1600" b="1" i="1" dirty="0">
                <a:solidFill>
                  <a:schemeClr val="tx1"/>
                </a:solidFill>
              </a:rPr>
              <a:t> </a:t>
            </a:r>
            <a:r>
              <a:rPr lang="sv-SE" sz="1600" b="1" i="1" dirty="0" err="1">
                <a:solidFill>
                  <a:schemeClr val="tx1"/>
                </a:solidFill>
              </a:rPr>
              <a:t>collective</a:t>
            </a:r>
            <a:r>
              <a:rPr lang="sv-SE" sz="1600" b="1" i="1" dirty="0">
                <a:solidFill>
                  <a:schemeClr val="tx1"/>
                </a:solidFill>
              </a:rPr>
              <a:t> </a:t>
            </a:r>
            <a:r>
              <a:rPr lang="sv-SE" sz="1600" b="1" i="1" dirty="0" err="1">
                <a:solidFill>
                  <a:schemeClr val="tx1"/>
                </a:solidFill>
              </a:rPr>
              <a:t>agreements</a:t>
            </a:r>
            <a:endParaRPr lang="sv-SE" sz="1600" b="1" i="1" dirty="0">
              <a:solidFill>
                <a:schemeClr val="tx1"/>
              </a:solidFill>
            </a:endParaRPr>
          </a:p>
        </p:txBody>
      </p:sp>
      <p:sp>
        <p:nvSpPr>
          <p:cNvPr id="19" name="Rektangel 18">
            <a:extLst>
              <a:ext uri="{FF2B5EF4-FFF2-40B4-BE49-F238E27FC236}">
                <a16:creationId xmlns:a16="http://schemas.microsoft.com/office/drawing/2014/main" id="{4089E5CB-490D-C4D9-ED6B-C14A4E9681F5}"/>
              </a:ext>
            </a:extLst>
          </p:cNvPr>
          <p:cNvSpPr/>
          <p:nvPr/>
        </p:nvSpPr>
        <p:spPr>
          <a:xfrm>
            <a:off x="5272705" y="1308416"/>
            <a:ext cx="2184235" cy="11540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solidFill>
                  <a:schemeClr val="tx1"/>
                </a:solidFill>
              </a:rPr>
              <a:t>Centrala kollektivavtal</a:t>
            </a:r>
          </a:p>
          <a:p>
            <a:pPr algn="ctr"/>
            <a:r>
              <a:rPr lang="sv-SE" sz="1600" b="1" i="1" dirty="0">
                <a:solidFill>
                  <a:schemeClr val="tx1"/>
                </a:solidFill>
              </a:rPr>
              <a:t>Central </a:t>
            </a:r>
            <a:r>
              <a:rPr lang="sv-SE" sz="1600" b="1" i="1" dirty="0" err="1">
                <a:solidFill>
                  <a:schemeClr val="tx1"/>
                </a:solidFill>
              </a:rPr>
              <a:t>collective</a:t>
            </a:r>
            <a:r>
              <a:rPr lang="sv-SE" sz="1600" b="1" i="1" dirty="0">
                <a:solidFill>
                  <a:schemeClr val="tx1"/>
                </a:solidFill>
              </a:rPr>
              <a:t> </a:t>
            </a:r>
            <a:r>
              <a:rPr lang="sv-SE" sz="1600" b="1" i="1" dirty="0" err="1">
                <a:solidFill>
                  <a:schemeClr val="tx1"/>
                </a:solidFill>
              </a:rPr>
              <a:t>agreements</a:t>
            </a:r>
            <a:endParaRPr lang="sv-SE" sz="1600" b="1" i="1" dirty="0">
              <a:solidFill>
                <a:schemeClr val="tx1"/>
              </a:solidFill>
            </a:endParaRPr>
          </a:p>
        </p:txBody>
      </p:sp>
    </p:spTree>
    <p:extLst>
      <p:ext uri="{BB962C8B-B14F-4D97-AF65-F5344CB8AC3E}">
        <p14:creationId xmlns:p14="http://schemas.microsoft.com/office/powerpoint/2010/main" val="364552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740821-A5CA-4A3E-886E-EA6836E87609}"/>
              </a:ext>
            </a:extLst>
          </p:cNvPr>
          <p:cNvSpPr>
            <a:spLocks noGrp="1"/>
          </p:cNvSpPr>
          <p:nvPr>
            <p:ph type="title"/>
          </p:nvPr>
        </p:nvSpPr>
        <p:spPr>
          <a:xfrm>
            <a:off x="1080000" y="314224"/>
            <a:ext cx="10181970" cy="1363574"/>
          </a:xfrm>
        </p:spPr>
        <p:txBody>
          <a:bodyPr>
            <a:normAutofit/>
          </a:bodyPr>
          <a:lstStyle/>
          <a:p>
            <a:r>
              <a:rPr lang="sv-SE" sz="3600" dirty="0"/>
              <a:t>Två alternativ för förtroendevalda</a:t>
            </a:r>
            <a:br>
              <a:rPr lang="sv-SE" b="0" dirty="0"/>
            </a:br>
            <a:r>
              <a:rPr lang="sv-SE" sz="2200" b="0" i="1" dirty="0" err="1"/>
              <a:t>Two</a:t>
            </a:r>
            <a:r>
              <a:rPr lang="sv-SE" sz="2200" b="0" i="1" dirty="0"/>
              <a:t> alternatives for </a:t>
            </a:r>
            <a:r>
              <a:rPr lang="sv-SE" sz="2200" b="0" i="1" dirty="0" err="1"/>
              <a:t>local</a:t>
            </a:r>
            <a:r>
              <a:rPr lang="sv-SE" sz="2200" b="0" i="1" dirty="0"/>
              <a:t> union representatives</a:t>
            </a:r>
          </a:p>
        </p:txBody>
      </p:sp>
      <p:sp>
        <p:nvSpPr>
          <p:cNvPr id="3" name="Platshållare för innehåll 2">
            <a:extLst>
              <a:ext uri="{FF2B5EF4-FFF2-40B4-BE49-F238E27FC236}">
                <a16:creationId xmlns:a16="http://schemas.microsoft.com/office/drawing/2014/main" id="{5FA37C4A-ACDD-4C01-AD31-BD947772426C}"/>
              </a:ext>
            </a:extLst>
          </p:cNvPr>
          <p:cNvSpPr>
            <a:spLocks noGrp="1"/>
          </p:cNvSpPr>
          <p:nvPr>
            <p:ph sz="half" idx="1"/>
          </p:nvPr>
        </p:nvSpPr>
        <p:spPr>
          <a:xfrm>
            <a:off x="6597945" y="4392552"/>
            <a:ext cx="4542635" cy="1150998"/>
          </a:xfrm>
        </p:spPr>
        <p:txBody>
          <a:bodyPr>
            <a:normAutofit/>
          </a:bodyPr>
          <a:lstStyle/>
          <a:p>
            <a:pPr marL="0" indent="0">
              <a:buNone/>
            </a:pPr>
            <a:r>
              <a:rPr lang="sv-SE" sz="3200" dirty="0"/>
              <a:t>Kontaktperson</a:t>
            </a:r>
            <a:br>
              <a:rPr lang="sv-SE" sz="3200" dirty="0"/>
            </a:br>
            <a:r>
              <a:rPr lang="sv-SE" sz="2000" i="1" dirty="0"/>
              <a:t>Contact person</a:t>
            </a:r>
          </a:p>
        </p:txBody>
      </p:sp>
      <p:sp>
        <p:nvSpPr>
          <p:cNvPr id="4" name="Platshållare för innehåll 3">
            <a:extLst>
              <a:ext uri="{FF2B5EF4-FFF2-40B4-BE49-F238E27FC236}">
                <a16:creationId xmlns:a16="http://schemas.microsoft.com/office/drawing/2014/main" id="{C3E9841E-E103-4B59-B84B-1EB3C1D37124}"/>
              </a:ext>
            </a:extLst>
          </p:cNvPr>
          <p:cNvSpPr>
            <a:spLocks noGrp="1"/>
          </p:cNvSpPr>
          <p:nvPr>
            <p:ph sz="half" idx="15"/>
          </p:nvPr>
        </p:nvSpPr>
        <p:spPr>
          <a:xfrm>
            <a:off x="985703" y="4392552"/>
            <a:ext cx="4876800" cy="1228725"/>
          </a:xfrm>
        </p:spPr>
        <p:txBody>
          <a:bodyPr vert="horz" lIns="91440" tIns="45720" rIns="91440" bIns="45720" rtlCol="0" anchor="t">
            <a:normAutofit/>
          </a:bodyPr>
          <a:lstStyle/>
          <a:p>
            <a:pPr marL="0" indent="0">
              <a:buNone/>
            </a:pPr>
            <a:r>
              <a:rPr lang="sv-SE" sz="3200" dirty="0"/>
              <a:t>Akademikerförening</a:t>
            </a:r>
            <a:br>
              <a:rPr lang="sv-SE" sz="3200" dirty="0"/>
            </a:br>
            <a:r>
              <a:rPr lang="en-US" sz="2000" i="1" dirty="0">
                <a:solidFill>
                  <a:srgbClr val="202124"/>
                </a:solidFill>
                <a:latin typeface="Arial"/>
                <a:ea typeface="ＭＳ Ｐゴシック"/>
              </a:rPr>
              <a:t>Association for Academics</a:t>
            </a:r>
            <a:endParaRPr lang="sv-SE" sz="3200" i="1" dirty="0">
              <a:cs typeface="Arial"/>
            </a:endParaRPr>
          </a:p>
        </p:txBody>
      </p:sp>
      <p:pic>
        <p:nvPicPr>
          <p:cNvPr id="6" name="Platshållare för bild 7">
            <a:extLst>
              <a:ext uri="{FF2B5EF4-FFF2-40B4-BE49-F238E27FC236}">
                <a16:creationId xmlns:a16="http://schemas.microsoft.com/office/drawing/2014/main" id="{7A70D82D-8514-CB51-EDA3-B9F64AD1E52A}"/>
              </a:ext>
            </a:extLst>
          </p:cNvPr>
          <p:cNvPicPr>
            <a:picLocks noChangeAspect="1"/>
          </p:cNvPicPr>
          <p:nvPr/>
        </p:nvPicPr>
        <p:blipFill rotWithShape="1">
          <a:blip r:embed="rId3"/>
          <a:srcRect l="11864" r="8505" b="-849"/>
          <a:stretch/>
        </p:blipFill>
        <p:spPr>
          <a:xfrm>
            <a:off x="1468058" y="1772261"/>
            <a:ext cx="2690686" cy="2273050"/>
          </a:xfrm>
          <a:prstGeom prst="rect">
            <a:avLst/>
          </a:prstGeom>
        </p:spPr>
      </p:pic>
      <p:pic>
        <p:nvPicPr>
          <p:cNvPr id="7" name="Bildobjekt 6" descr="Medlemmar.Original.11 kopiera.gif">
            <a:extLst>
              <a:ext uri="{FF2B5EF4-FFF2-40B4-BE49-F238E27FC236}">
                <a16:creationId xmlns:a16="http://schemas.microsoft.com/office/drawing/2014/main" id="{727A66BE-3840-7239-ED93-7075F219515B}"/>
              </a:ext>
            </a:extLst>
          </p:cNvPr>
          <p:cNvPicPr>
            <a:picLocks noChangeAspect="1"/>
          </p:cNvPicPr>
          <p:nvPr/>
        </p:nvPicPr>
        <p:blipFill>
          <a:blip r:embed="rId4" cstate="print"/>
          <a:stretch>
            <a:fillRect/>
          </a:stretch>
        </p:blipFill>
        <p:spPr>
          <a:xfrm>
            <a:off x="7237327" y="1916146"/>
            <a:ext cx="735495" cy="2337047"/>
          </a:xfrm>
          <a:prstGeom prst="rect">
            <a:avLst/>
          </a:prstGeom>
        </p:spPr>
      </p:pic>
    </p:spTree>
    <p:extLst>
      <p:ext uri="{BB962C8B-B14F-4D97-AF65-F5344CB8AC3E}">
        <p14:creationId xmlns:p14="http://schemas.microsoft.com/office/powerpoint/2010/main" val="6560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CF2BB-61D0-4458-865E-5033D6B05B3C}"/>
              </a:ext>
            </a:extLst>
          </p:cNvPr>
          <p:cNvSpPr>
            <a:spLocks noGrp="1"/>
          </p:cNvSpPr>
          <p:nvPr>
            <p:ph type="title"/>
          </p:nvPr>
        </p:nvSpPr>
        <p:spPr>
          <a:xfrm>
            <a:off x="1080000" y="398115"/>
            <a:ext cx="7707416" cy="1195794"/>
          </a:xfrm>
        </p:spPr>
        <p:txBody>
          <a:bodyPr>
            <a:normAutofit/>
          </a:bodyPr>
          <a:lstStyle/>
          <a:p>
            <a:r>
              <a:rPr lang="sv-SE" b="1" dirty="0"/>
              <a:t>Vad gör en förtroendevald?</a:t>
            </a:r>
            <a:br>
              <a:rPr lang="sv-SE" dirty="0"/>
            </a:br>
            <a:r>
              <a:rPr lang="sv-SE" sz="2200" i="1" dirty="0" err="1"/>
              <a:t>What</a:t>
            </a:r>
            <a:r>
              <a:rPr lang="sv-SE" sz="2200" i="1" dirty="0"/>
              <a:t> </a:t>
            </a:r>
            <a:r>
              <a:rPr lang="sv-SE" sz="2200" i="1" dirty="0" err="1"/>
              <a:t>does</a:t>
            </a:r>
            <a:r>
              <a:rPr lang="sv-SE" sz="2200" i="1" dirty="0"/>
              <a:t> a </a:t>
            </a:r>
            <a:r>
              <a:rPr lang="sv-SE" sz="2200" i="1" dirty="0" err="1"/>
              <a:t>local</a:t>
            </a:r>
            <a:r>
              <a:rPr lang="sv-SE" sz="2200" i="1" dirty="0"/>
              <a:t> union representative do?</a:t>
            </a:r>
          </a:p>
        </p:txBody>
      </p:sp>
      <p:sp>
        <p:nvSpPr>
          <p:cNvPr id="3" name="Platshållare för innehåll 2">
            <a:extLst>
              <a:ext uri="{FF2B5EF4-FFF2-40B4-BE49-F238E27FC236}">
                <a16:creationId xmlns:a16="http://schemas.microsoft.com/office/drawing/2014/main" id="{4F8AE0D4-8646-49C3-BE96-67EB9FB848D8}"/>
              </a:ext>
            </a:extLst>
          </p:cNvPr>
          <p:cNvSpPr>
            <a:spLocks noGrp="1"/>
          </p:cNvSpPr>
          <p:nvPr>
            <p:ph idx="1"/>
          </p:nvPr>
        </p:nvSpPr>
        <p:spPr>
          <a:xfrm>
            <a:off x="4792330" y="1864244"/>
            <a:ext cx="3697447" cy="3429338"/>
          </a:xfrm>
        </p:spPr>
        <p:txBody>
          <a:bodyPr>
            <a:noAutofit/>
          </a:bodyPr>
          <a:lstStyle/>
          <a:p>
            <a:pPr marL="285750" indent="-285750">
              <a:buFont typeface="Arial" panose="020B0604020202020204" pitchFamily="34" charset="0"/>
              <a:buChar char="•"/>
            </a:pPr>
            <a:r>
              <a:rPr lang="sv-SE" sz="2400" dirty="0"/>
              <a:t>Årsmöte</a:t>
            </a:r>
          </a:p>
          <a:p>
            <a:pPr marL="285750" indent="-285750">
              <a:buFont typeface="Arial" panose="020B0604020202020204" pitchFamily="34" charset="0"/>
              <a:buChar char="•"/>
            </a:pPr>
            <a:r>
              <a:rPr lang="sv-SE" sz="2400" dirty="0"/>
              <a:t>Lönerevision</a:t>
            </a:r>
          </a:p>
          <a:p>
            <a:pPr marL="285750" indent="-285750">
              <a:buFont typeface="Arial" panose="020B0604020202020204" pitchFamily="34" charset="0"/>
              <a:buChar char="•"/>
            </a:pPr>
            <a:r>
              <a:rPr lang="sv-SE" sz="2400" dirty="0"/>
              <a:t>Lönekartläggning</a:t>
            </a:r>
          </a:p>
          <a:p>
            <a:pPr marL="285750" indent="-285750">
              <a:buFont typeface="Arial" panose="020B0604020202020204" pitchFamily="34" charset="0"/>
              <a:buChar char="•"/>
            </a:pPr>
            <a:r>
              <a:rPr lang="sv-SE" sz="2400" dirty="0"/>
              <a:t>Förhandlingar </a:t>
            </a:r>
          </a:p>
          <a:p>
            <a:pPr marL="285750" indent="-285750">
              <a:buFont typeface="Arial" panose="020B0604020202020204" pitchFamily="34" charset="0"/>
              <a:buChar char="•"/>
            </a:pPr>
            <a:r>
              <a:rPr lang="sv-SE" sz="2400" dirty="0"/>
              <a:t>Information</a:t>
            </a:r>
          </a:p>
          <a:p>
            <a:pPr marL="285750" indent="-285750">
              <a:buFont typeface="Arial" panose="020B0604020202020204" pitchFamily="34" charset="0"/>
              <a:buChar char="•"/>
            </a:pPr>
            <a:r>
              <a:rPr lang="sv-SE" sz="2400" dirty="0"/>
              <a:t>Råd och stöd till medlemmarna</a:t>
            </a:r>
          </a:p>
        </p:txBody>
      </p:sp>
      <p:pic>
        <p:nvPicPr>
          <p:cNvPr id="6" name="Bildobjekt 5" descr="Livslon-Original.2 kopiera.gif">
            <a:extLst>
              <a:ext uri="{FF2B5EF4-FFF2-40B4-BE49-F238E27FC236}">
                <a16:creationId xmlns:a16="http://schemas.microsoft.com/office/drawing/2014/main" id="{B8018931-D3C1-499B-AF02-4529CFC3B494}"/>
              </a:ext>
            </a:extLst>
          </p:cNvPr>
          <p:cNvPicPr>
            <a:picLocks noChangeAspect="1"/>
          </p:cNvPicPr>
          <p:nvPr/>
        </p:nvPicPr>
        <p:blipFill>
          <a:blip r:embed="rId3" cstate="print"/>
          <a:stretch>
            <a:fillRect/>
          </a:stretch>
        </p:blipFill>
        <p:spPr>
          <a:xfrm>
            <a:off x="1636080" y="1693067"/>
            <a:ext cx="2434833" cy="3207572"/>
          </a:xfrm>
          <a:prstGeom prst="rect">
            <a:avLst/>
          </a:prstGeom>
        </p:spPr>
      </p:pic>
      <p:sp>
        <p:nvSpPr>
          <p:cNvPr id="4" name="Rektangel 3">
            <a:extLst>
              <a:ext uri="{FF2B5EF4-FFF2-40B4-BE49-F238E27FC236}">
                <a16:creationId xmlns:a16="http://schemas.microsoft.com/office/drawing/2014/main" id="{2C02F832-053B-2562-6759-3F9862B569D3}"/>
              </a:ext>
            </a:extLst>
          </p:cNvPr>
          <p:cNvSpPr/>
          <p:nvPr/>
        </p:nvSpPr>
        <p:spPr>
          <a:xfrm>
            <a:off x="8081127" y="1623797"/>
            <a:ext cx="3504934" cy="3488529"/>
          </a:xfrm>
          <a:prstGeom prst="rect">
            <a:avLst/>
          </a:prstGeom>
          <a:solidFill>
            <a:srgbClr val="0091A4">
              <a:alpha val="55000"/>
            </a:srgbClr>
          </a:solidFill>
          <a:ln w="0">
            <a:solidFill>
              <a:srgbClr val="0091A4">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Platshållare för innehåll 3">
            <a:extLst>
              <a:ext uri="{FF2B5EF4-FFF2-40B4-BE49-F238E27FC236}">
                <a16:creationId xmlns:a16="http://schemas.microsoft.com/office/drawing/2014/main" id="{C3422FD0-70B6-2772-6AB2-EB022E5141D7}"/>
              </a:ext>
            </a:extLst>
          </p:cNvPr>
          <p:cNvSpPr txBox="1">
            <a:spLocks/>
          </p:cNvSpPr>
          <p:nvPr/>
        </p:nvSpPr>
        <p:spPr>
          <a:xfrm>
            <a:off x="8207109" y="1880907"/>
            <a:ext cx="3378952" cy="32430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SzPct val="125000"/>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dirty="0">
                <a:solidFill>
                  <a:schemeClr val="bg1"/>
                </a:solidFill>
                <a:cs typeface="Arial" panose="020B0604020202020204" pitchFamily="34" charset="0"/>
              </a:rPr>
              <a:t>Annual Meeting</a:t>
            </a:r>
          </a:p>
          <a:p>
            <a:pPr>
              <a:buFont typeface="Arial" panose="020B0604020202020204" pitchFamily="34" charset="0"/>
              <a:buChar char="•"/>
            </a:pPr>
            <a:r>
              <a:rPr lang="en-US" sz="2400" dirty="0">
                <a:solidFill>
                  <a:schemeClr val="bg1"/>
                </a:solidFill>
                <a:cs typeface="Arial" panose="020B0604020202020204" pitchFamily="34" charset="0"/>
              </a:rPr>
              <a:t>Salary review </a:t>
            </a:r>
          </a:p>
          <a:p>
            <a:pPr>
              <a:buFont typeface="Arial" panose="020B0604020202020204" pitchFamily="34" charset="0"/>
              <a:buChar char="•"/>
            </a:pPr>
            <a:r>
              <a:rPr lang="en-US" sz="2400" dirty="0">
                <a:solidFill>
                  <a:schemeClr val="bg1"/>
                </a:solidFill>
                <a:cs typeface="Arial" panose="020B0604020202020204" pitchFamily="34" charset="0"/>
              </a:rPr>
              <a:t>Salary survey</a:t>
            </a:r>
            <a:endParaRPr lang="sv-SE" sz="2400" dirty="0">
              <a:solidFill>
                <a:schemeClr val="bg1"/>
              </a:solidFill>
            </a:endParaRPr>
          </a:p>
          <a:p>
            <a:pPr>
              <a:buFont typeface="Arial" panose="020B0604020202020204" pitchFamily="34" charset="0"/>
              <a:buChar char="•"/>
            </a:pPr>
            <a:r>
              <a:rPr lang="en-US" sz="2400" dirty="0">
                <a:solidFill>
                  <a:schemeClr val="bg1"/>
                </a:solidFill>
                <a:cs typeface="Arial" panose="020B0604020202020204" pitchFamily="34" charset="0"/>
              </a:rPr>
              <a:t>Negotiations</a:t>
            </a:r>
            <a:endParaRPr lang="sv-SE" sz="2400" dirty="0">
              <a:solidFill>
                <a:schemeClr val="bg1"/>
              </a:solidFill>
            </a:endParaRPr>
          </a:p>
          <a:p>
            <a:pPr>
              <a:buFont typeface="Arial" panose="020B0604020202020204" pitchFamily="34" charset="0"/>
              <a:buChar char="•"/>
            </a:pPr>
            <a:r>
              <a:rPr lang="sv-SE" sz="2400" dirty="0">
                <a:solidFill>
                  <a:schemeClr val="bg1"/>
                </a:solidFill>
              </a:rPr>
              <a:t>Information</a:t>
            </a:r>
          </a:p>
          <a:p>
            <a:pPr>
              <a:buFont typeface="Arial" panose="020B0604020202020204" pitchFamily="34" charset="0"/>
              <a:buChar char="•"/>
            </a:pPr>
            <a:r>
              <a:rPr lang="en-US" sz="2400" dirty="0">
                <a:solidFill>
                  <a:schemeClr val="bg1"/>
                </a:solidFill>
                <a:cs typeface="Arial"/>
              </a:rPr>
              <a:t>Advise and support members</a:t>
            </a:r>
            <a:endParaRPr lang="sv-SE" sz="2400" dirty="0">
              <a:solidFill>
                <a:schemeClr val="bg1"/>
              </a:solidFill>
              <a:cs typeface="Arial"/>
            </a:endParaRPr>
          </a:p>
        </p:txBody>
      </p:sp>
    </p:spTree>
    <p:extLst>
      <p:ext uri="{BB962C8B-B14F-4D97-AF65-F5344CB8AC3E}">
        <p14:creationId xmlns:p14="http://schemas.microsoft.com/office/powerpoint/2010/main" val="353734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F20948-7CE5-C791-0251-B764B1F57DD8}"/>
              </a:ext>
            </a:extLst>
          </p:cNvPr>
          <p:cNvSpPr/>
          <p:nvPr/>
        </p:nvSpPr>
        <p:spPr>
          <a:xfrm>
            <a:off x="6642100" y="1776846"/>
            <a:ext cx="4648200" cy="3805517"/>
          </a:xfrm>
          <a:prstGeom prst="rect">
            <a:avLst/>
          </a:prstGeom>
          <a:solidFill>
            <a:srgbClr val="0091A4">
              <a:alpha val="55000"/>
            </a:srgbClr>
          </a:solidFill>
          <a:ln w="0">
            <a:solidFill>
              <a:srgbClr val="0091A4">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70B29036-6A74-4595-96AA-1616D1AF33C1}"/>
              </a:ext>
            </a:extLst>
          </p:cNvPr>
          <p:cNvSpPr>
            <a:spLocks noGrp="1"/>
          </p:cNvSpPr>
          <p:nvPr>
            <p:ph type="title"/>
          </p:nvPr>
        </p:nvSpPr>
        <p:spPr>
          <a:xfrm>
            <a:off x="1080000" y="381336"/>
            <a:ext cx="9741798" cy="1229350"/>
          </a:xfrm>
        </p:spPr>
        <p:txBody>
          <a:bodyPr>
            <a:normAutofit/>
          </a:bodyPr>
          <a:lstStyle/>
          <a:p>
            <a:r>
              <a:rPr lang="sv-SE" sz="3600" dirty="0"/>
              <a:t>Fem bra saker med att vara förtroendevald</a:t>
            </a:r>
            <a:br>
              <a:rPr lang="sv-SE" sz="3200" b="0" dirty="0"/>
            </a:br>
            <a:r>
              <a:rPr lang="en-US" sz="2200" b="0" i="1" dirty="0">
                <a:solidFill>
                  <a:srgbClr val="242424"/>
                </a:solidFill>
                <a:effectLst/>
              </a:rPr>
              <a:t>Five great things about being a union representative</a:t>
            </a:r>
            <a:endParaRPr lang="sv-SE" sz="2200" b="0" i="1" dirty="0"/>
          </a:p>
        </p:txBody>
      </p:sp>
      <p:sp>
        <p:nvSpPr>
          <p:cNvPr id="4" name="Platshållare för innehåll 3">
            <a:extLst>
              <a:ext uri="{FF2B5EF4-FFF2-40B4-BE49-F238E27FC236}">
                <a16:creationId xmlns:a16="http://schemas.microsoft.com/office/drawing/2014/main" id="{D9E2F5D6-8765-4B0D-AF6F-0EAE8536C7E0}"/>
              </a:ext>
            </a:extLst>
          </p:cNvPr>
          <p:cNvSpPr>
            <a:spLocks noGrp="1"/>
          </p:cNvSpPr>
          <p:nvPr>
            <p:ph sz="half" idx="15"/>
          </p:nvPr>
        </p:nvSpPr>
        <p:spPr>
          <a:xfrm>
            <a:off x="2022518" y="1642783"/>
            <a:ext cx="8143458" cy="3243008"/>
          </a:xfrm>
        </p:spPr>
        <p:txBody>
          <a:bodyPr>
            <a:noAutofit/>
          </a:bodyPr>
          <a:lstStyle/>
          <a:p>
            <a:pPr>
              <a:buFont typeface="Arial" panose="020B0604020202020204" pitchFamily="34" charset="0"/>
              <a:buChar char="•"/>
            </a:pPr>
            <a:endParaRPr lang="sv-SE" sz="2400" dirty="0"/>
          </a:p>
          <a:p>
            <a:pPr>
              <a:buFont typeface="Arial" panose="020B0604020202020204" pitchFamily="34" charset="0"/>
              <a:buChar char="•"/>
            </a:pPr>
            <a:r>
              <a:rPr lang="sv-SE" sz="2400" dirty="0"/>
              <a:t>Du får koll!</a:t>
            </a:r>
          </a:p>
          <a:p>
            <a:pPr>
              <a:buFont typeface="Arial" panose="020B0604020202020204" pitchFamily="34" charset="0"/>
              <a:buChar char="•"/>
            </a:pPr>
            <a:r>
              <a:rPr lang="sv-SE" sz="2400" dirty="0"/>
              <a:t>Det är kompetensutvecklande</a:t>
            </a:r>
          </a:p>
          <a:p>
            <a:pPr>
              <a:buFont typeface="Arial" panose="020B0604020202020204" pitchFamily="34" charset="0"/>
              <a:buChar char="•"/>
            </a:pPr>
            <a:r>
              <a:rPr lang="sv-SE" sz="2400" dirty="0"/>
              <a:t>Det är meriterande</a:t>
            </a:r>
          </a:p>
          <a:p>
            <a:pPr>
              <a:buFont typeface="Arial" panose="020B0604020202020204" pitchFamily="34" charset="0"/>
              <a:buChar char="•"/>
            </a:pPr>
            <a:r>
              <a:rPr lang="sv-SE" sz="2400" dirty="0"/>
              <a:t>Du får </a:t>
            </a:r>
            <a:r>
              <a:rPr lang="sv-SE" sz="2400" dirty="0" err="1"/>
              <a:t>nätverka</a:t>
            </a:r>
            <a:endParaRPr lang="sv-SE" sz="2400" dirty="0"/>
          </a:p>
          <a:p>
            <a:pPr>
              <a:buFont typeface="Arial" panose="020B0604020202020204" pitchFamily="34" charset="0"/>
              <a:buChar char="•"/>
            </a:pPr>
            <a:r>
              <a:rPr lang="sv-SE" sz="2400" dirty="0"/>
              <a:t>Du gör skillnad</a:t>
            </a:r>
          </a:p>
          <a:p>
            <a:pPr marL="0" indent="0">
              <a:lnSpc>
                <a:spcPct val="150000"/>
              </a:lnSpc>
              <a:buNone/>
            </a:pPr>
            <a:endParaRPr lang="sv-SE" dirty="0"/>
          </a:p>
          <a:p>
            <a:pPr marL="0" indent="0">
              <a:lnSpc>
                <a:spcPct val="150000"/>
              </a:lnSpc>
              <a:buNone/>
            </a:pPr>
            <a:r>
              <a:rPr lang="sv-SE" sz="2000" dirty="0"/>
              <a:t>Arbetet sker alltid på betald arbetstid!</a:t>
            </a:r>
          </a:p>
          <a:p>
            <a:pPr marL="0" indent="0">
              <a:lnSpc>
                <a:spcPct val="150000"/>
              </a:lnSpc>
              <a:buNone/>
            </a:pPr>
            <a:endParaRPr lang="sv-SE" dirty="0"/>
          </a:p>
        </p:txBody>
      </p:sp>
      <p:sp>
        <p:nvSpPr>
          <p:cNvPr id="3" name="Platshållare för innehåll 3">
            <a:extLst>
              <a:ext uri="{FF2B5EF4-FFF2-40B4-BE49-F238E27FC236}">
                <a16:creationId xmlns:a16="http://schemas.microsoft.com/office/drawing/2014/main" id="{375F8E5F-D889-A7D4-4B81-0E7E8928F1ED}"/>
              </a:ext>
            </a:extLst>
          </p:cNvPr>
          <p:cNvSpPr txBox="1">
            <a:spLocks/>
          </p:cNvSpPr>
          <p:nvPr/>
        </p:nvSpPr>
        <p:spPr>
          <a:xfrm>
            <a:off x="6772318" y="1642783"/>
            <a:ext cx="4327482" cy="32430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SzPct val="125000"/>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5000"/>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sv-SE" sz="2400" dirty="0"/>
          </a:p>
          <a:p>
            <a:pPr>
              <a:buFont typeface="Arial" panose="020B0604020202020204" pitchFamily="34" charset="0"/>
              <a:buChar char="•"/>
            </a:pPr>
            <a:r>
              <a:rPr lang="sv-SE" sz="2400" dirty="0" err="1">
                <a:solidFill>
                  <a:schemeClr val="bg1"/>
                </a:solidFill>
              </a:rPr>
              <a:t>First</a:t>
            </a:r>
            <a:r>
              <a:rPr lang="sv-SE" sz="2400" dirty="0">
                <a:solidFill>
                  <a:schemeClr val="bg1"/>
                </a:solidFill>
              </a:rPr>
              <a:t>-hand information</a:t>
            </a:r>
            <a:endParaRPr lang="sv-SE" sz="2400" dirty="0">
              <a:solidFill>
                <a:schemeClr val="bg1"/>
              </a:solidFill>
              <a:cs typeface="Arial"/>
            </a:endParaRPr>
          </a:p>
          <a:p>
            <a:pPr>
              <a:buFont typeface="Arial" panose="020B0604020202020204" pitchFamily="34" charset="0"/>
              <a:buChar char="•"/>
            </a:pPr>
            <a:r>
              <a:rPr lang="sv-SE" sz="2400" dirty="0" err="1">
                <a:solidFill>
                  <a:schemeClr val="bg1"/>
                </a:solidFill>
              </a:rPr>
              <a:t>Education</a:t>
            </a:r>
            <a:r>
              <a:rPr lang="sv-SE" sz="2400" dirty="0">
                <a:solidFill>
                  <a:schemeClr val="bg1"/>
                </a:solidFill>
              </a:rPr>
              <a:t> – </a:t>
            </a:r>
            <a:r>
              <a:rPr lang="sv-SE" sz="2400" dirty="0" err="1">
                <a:solidFill>
                  <a:schemeClr val="bg1"/>
                </a:solidFill>
              </a:rPr>
              <a:t>you</a:t>
            </a:r>
            <a:r>
              <a:rPr lang="sv-SE" sz="2400" dirty="0">
                <a:solidFill>
                  <a:schemeClr val="bg1"/>
                </a:solidFill>
              </a:rPr>
              <a:t> </a:t>
            </a:r>
            <a:r>
              <a:rPr lang="sv-SE" sz="2400" dirty="0" err="1">
                <a:solidFill>
                  <a:schemeClr val="bg1"/>
                </a:solidFill>
              </a:rPr>
              <a:t>learn</a:t>
            </a:r>
            <a:r>
              <a:rPr lang="sv-SE" sz="2400" dirty="0">
                <a:solidFill>
                  <a:schemeClr val="bg1"/>
                </a:solidFill>
              </a:rPr>
              <a:t> a </a:t>
            </a:r>
            <a:r>
              <a:rPr lang="sv-SE" sz="2400" dirty="0" err="1">
                <a:solidFill>
                  <a:schemeClr val="bg1"/>
                </a:solidFill>
              </a:rPr>
              <a:t>lot</a:t>
            </a:r>
            <a:endParaRPr lang="sv-SE" sz="2400" dirty="0">
              <a:solidFill>
                <a:schemeClr val="bg1"/>
              </a:solidFill>
            </a:endParaRPr>
          </a:p>
          <a:p>
            <a:pPr>
              <a:buFont typeface="Arial" panose="020B0604020202020204" pitchFamily="34" charset="0"/>
              <a:buChar char="•"/>
            </a:pPr>
            <a:r>
              <a:rPr lang="sv-SE" sz="2400" dirty="0" err="1">
                <a:solidFill>
                  <a:schemeClr val="bg1"/>
                </a:solidFill>
              </a:rPr>
              <a:t>Skills</a:t>
            </a:r>
            <a:r>
              <a:rPr lang="sv-SE" sz="2400" dirty="0">
                <a:solidFill>
                  <a:schemeClr val="bg1"/>
                </a:solidFill>
              </a:rPr>
              <a:t> </a:t>
            </a:r>
            <a:r>
              <a:rPr lang="sv-SE" sz="2400" dirty="0" err="1">
                <a:solidFill>
                  <a:schemeClr val="bg1"/>
                </a:solidFill>
              </a:rPr>
              <a:t>development</a:t>
            </a:r>
            <a:endParaRPr lang="sv-SE" sz="2400" dirty="0">
              <a:solidFill>
                <a:schemeClr val="bg1"/>
              </a:solidFill>
            </a:endParaRPr>
          </a:p>
          <a:p>
            <a:pPr>
              <a:buFont typeface="Arial" panose="020B0604020202020204" pitchFamily="34" charset="0"/>
              <a:buChar char="•"/>
            </a:pPr>
            <a:r>
              <a:rPr lang="sv-SE" sz="2400" dirty="0" err="1">
                <a:solidFill>
                  <a:schemeClr val="bg1"/>
                </a:solidFill>
              </a:rPr>
              <a:t>Networking</a:t>
            </a:r>
            <a:endParaRPr lang="sv-SE" sz="2400" dirty="0">
              <a:solidFill>
                <a:schemeClr val="bg1"/>
              </a:solidFill>
            </a:endParaRPr>
          </a:p>
          <a:p>
            <a:pPr>
              <a:buFont typeface="Arial" panose="020B0604020202020204" pitchFamily="34" charset="0"/>
              <a:buChar char="•"/>
            </a:pPr>
            <a:r>
              <a:rPr lang="sv-SE" sz="2400" dirty="0" err="1">
                <a:solidFill>
                  <a:schemeClr val="bg1"/>
                </a:solidFill>
              </a:rPr>
              <a:t>You</a:t>
            </a:r>
            <a:r>
              <a:rPr lang="sv-SE" sz="2400" dirty="0">
                <a:solidFill>
                  <a:schemeClr val="bg1"/>
                </a:solidFill>
              </a:rPr>
              <a:t> </a:t>
            </a:r>
            <a:r>
              <a:rPr lang="sv-SE" sz="2400" dirty="0" err="1">
                <a:solidFill>
                  <a:schemeClr val="bg1"/>
                </a:solidFill>
              </a:rPr>
              <a:t>can</a:t>
            </a:r>
            <a:r>
              <a:rPr lang="sv-SE" sz="2400" dirty="0">
                <a:solidFill>
                  <a:schemeClr val="bg1"/>
                </a:solidFill>
              </a:rPr>
              <a:t> make a </a:t>
            </a:r>
            <a:r>
              <a:rPr lang="sv-SE" sz="2400" dirty="0" err="1">
                <a:solidFill>
                  <a:schemeClr val="bg1"/>
                </a:solidFill>
              </a:rPr>
              <a:t>difference</a:t>
            </a:r>
            <a:endParaRPr lang="sv-SE" sz="2400" dirty="0">
              <a:solidFill>
                <a:schemeClr val="bg1"/>
              </a:solidFill>
            </a:endParaRPr>
          </a:p>
          <a:p>
            <a:pPr marL="0" indent="0">
              <a:lnSpc>
                <a:spcPct val="150000"/>
              </a:lnSpc>
              <a:buFont typeface="Arial"/>
              <a:buNone/>
            </a:pPr>
            <a:endParaRPr lang="sv-SE" dirty="0"/>
          </a:p>
          <a:p>
            <a:pPr marL="0" indent="0">
              <a:lnSpc>
                <a:spcPct val="150000"/>
              </a:lnSpc>
              <a:buFont typeface="Arial"/>
              <a:buNone/>
            </a:pPr>
            <a:r>
              <a:rPr lang="en-US" sz="2000" dirty="0">
                <a:solidFill>
                  <a:schemeClr val="bg1"/>
                </a:solidFill>
                <a:latin typeface="Segoe UI" panose="020B0502040204020203" pitchFamily="34" charset="0"/>
              </a:rPr>
              <a:t>A</a:t>
            </a:r>
            <a:r>
              <a:rPr lang="en-US" sz="2000" i="0" dirty="0">
                <a:solidFill>
                  <a:schemeClr val="bg1"/>
                </a:solidFill>
                <a:effectLst/>
                <a:latin typeface="Segoe UI" panose="020B0502040204020203" pitchFamily="34" charset="0"/>
              </a:rPr>
              <a:t>lways during paid working hours!</a:t>
            </a:r>
            <a:endParaRPr lang="sv-SE" sz="2000" dirty="0">
              <a:solidFill>
                <a:schemeClr val="bg1"/>
              </a:solidFill>
            </a:endParaRPr>
          </a:p>
          <a:p>
            <a:pPr marL="0" indent="0">
              <a:lnSpc>
                <a:spcPct val="150000"/>
              </a:lnSpc>
              <a:buFont typeface="Arial"/>
              <a:buNone/>
            </a:pPr>
            <a:endParaRPr lang="sv-SE" dirty="0"/>
          </a:p>
        </p:txBody>
      </p:sp>
    </p:spTree>
    <p:extLst>
      <p:ext uri="{BB962C8B-B14F-4D97-AF65-F5344CB8AC3E}">
        <p14:creationId xmlns:p14="http://schemas.microsoft.com/office/powerpoint/2010/main" val="391495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title="Som förtroendevald får du uppskattning">
            <a:hlinkClick r:id="" action="ppaction://media"/>
            <a:extLst>
              <a:ext uri="{FF2B5EF4-FFF2-40B4-BE49-F238E27FC236}">
                <a16:creationId xmlns:a16="http://schemas.microsoft.com/office/drawing/2014/main" id="{B86F6C6A-D0EB-E321-3F0C-2247A46C6E22}"/>
              </a:ext>
            </a:extLst>
          </p:cNvPr>
          <p:cNvPicPr>
            <a:picLocks noRot="1" noChangeAspect="1"/>
          </p:cNvPicPr>
          <p:nvPr>
            <a:videoFile r:link="rId1"/>
          </p:nvPr>
        </p:nvPicPr>
        <p:blipFill>
          <a:blip r:embed="rId5"/>
          <a:stretch>
            <a:fillRect/>
          </a:stretch>
        </p:blipFill>
        <p:spPr>
          <a:xfrm>
            <a:off x="-101827" y="0"/>
            <a:ext cx="12293827" cy="6858000"/>
          </a:xfrm>
          <a:prstGeom prst="rect">
            <a:avLst/>
          </a:prstGeom>
        </p:spPr>
      </p:pic>
      <p:sp>
        <p:nvSpPr>
          <p:cNvPr id="2" name="Rubrik 1"/>
          <p:cNvSpPr>
            <a:spLocks noGrp="1"/>
          </p:cNvSpPr>
          <p:nvPr>
            <p:ph type="title"/>
          </p:nvPr>
        </p:nvSpPr>
        <p:spPr>
          <a:xfrm>
            <a:off x="289222" y="322800"/>
            <a:ext cx="7516901" cy="1551740"/>
          </a:xfrm>
        </p:spPr>
        <p:txBody>
          <a:bodyPr>
            <a:noAutofit/>
          </a:bodyPr>
          <a:lstStyle/>
          <a:p>
            <a:r>
              <a:rPr lang="sv-SE" sz="2800" b="1" dirty="0"/>
              <a:t>Lokala frågor behöver lokala företrädare</a:t>
            </a:r>
            <a:br>
              <a:rPr lang="sv-SE" sz="2800" dirty="0"/>
            </a:br>
            <a:r>
              <a:rPr lang="en-US" sz="2200" i="1" dirty="0">
                <a:solidFill>
                  <a:srgbClr val="242424"/>
                </a:solidFill>
                <a:effectLst/>
              </a:rPr>
              <a:t>Local issues </a:t>
            </a:r>
            <a:r>
              <a:rPr lang="en-US" sz="2200" i="1" dirty="0">
                <a:solidFill>
                  <a:srgbClr val="242424"/>
                </a:solidFill>
              </a:rPr>
              <a:t>require local representatives</a:t>
            </a:r>
            <a:br>
              <a:rPr lang="sv-SE" sz="2800" i="1" dirty="0">
                <a:cs typeface="Arial"/>
              </a:rPr>
            </a:br>
            <a:endParaRPr lang="sv-SE" sz="2800" dirty="0">
              <a:cs typeface="Arial"/>
            </a:endParaRPr>
          </a:p>
        </p:txBody>
      </p:sp>
    </p:spTree>
    <p:extLst>
      <p:ext uri="{BB962C8B-B14F-4D97-AF65-F5344CB8AC3E}">
        <p14:creationId xmlns:p14="http://schemas.microsoft.com/office/powerpoint/2010/main" val="2905791417"/>
      </p:ext>
    </p:extLst>
  </p:cSld>
  <p:clrMapOvr>
    <a:masterClrMapping/>
  </p:clrMapOvr>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FCE5B04B-70E6-F69A-EA19-F444590CA8A8}"/>
              </a:ext>
            </a:extLst>
          </p:cNvPr>
          <p:cNvPicPr>
            <a:picLocks noGrp="1" noChangeAspect="1"/>
          </p:cNvPicPr>
          <p:nvPr>
            <p:ph sz="quarter" idx="4"/>
          </p:nvPr>
        </p:nvPicPr>
        <p:blipFill>
          <a:blip r:embed="rId3"/>
          <a:stretch>
            <a:fillRect/>
          </a:stretch>
        </p:blipFill>
        <p:spPr>
          <a:xfrm>
            <a:off x="3817838" y="2077893"/>
            <a:ext cx="3426745" cy="3421063"/>
          </a:xfrm>
        </p:spPr>
      </p:pic>
      <p:sp>
        <p:nvSpPr>
          <p:cNvPr id="6" name="Rubrik 5">
            <a:extLst>
              <a:ext uri="{FF2B5EF4-FFF2-40B4-BE49-F238E27FC236}">
                <a16:creationId xmlns:a16="http://schemas.microsoft.com/office/drawing/2014/main" id="{76C31F49-43FA-599D-6130-69EC0CFFC330}"/>
              </a:ext>
            </a:extLst>
          </p:cNvPr>
          <p:cNvSpPr>
            <a:spLocks noGrp="1"/>
          </p:cNvSpPr>
          <p:nvPr>
            <p:ph type="title"/>
          </p:nvPr>
        </p:nvSpPr>
        <p:spPr>
          <a:xfrm>
            <a:off x="1080000" y="448448"/>
            <a:ext cx="11210052" cy="1101723"/>
          </a:xfrm>
        </p:spPr>
        <p:txBody>
          <a:bodyPr>
            <a:normAutofit/>
          </a:bodyPr>
          <a:lstStyle/>
          <a:p>
            <a:r>
              <a:rPr lang="sv-SE" sz="3600" dirty="0"/>
              <a:t>Men, jag kan inget om fackligt arbete…</a:t>
            </a:r>
            <a:br>
              <a:rPr lang="sv-SE" dirty="0"/>
            </a:br>
            <a:r>
              <a:rPr lang="sv-SE" sz="2200" b="0" i="1" dirty="0" err="1"/>
              <a:t>But</a:t>
            </a:r>
            <a:r>
              <a:rPr lang="sv-SE" sz="2200" b="0" i="1" dirty="0"/>
              <a:t> I </a:t>
            </a:r>
            <a:r>
              <a:rPr lang="sv-SE" sz="2200" b="0" i="1" dirty="0" err="1"/>
              <a:t>don’t</a:t>
            </a:r>
            <a:r>
              <a:rPr lang="sv-SE" sz="2200" b="0" i="1" dirty="0"/>
              <a:t> </a:t>
            </a:r>
            <a:r>
              <a:rPr lang="sv-SE" sz="2200" b="0" i="1" dirty="0" err="1"/>
              <a:t>know</a:t>
            </a:r>
            <a:r>
              <a:rPr lang="sv-SE" sz="2200" b="0" i="1" dirty="0"/>
              <a:t> </a:t>
            </a:r>
            <a:r>
              <a:rPr lang="sv-SE" sz="2200" b="0" i="1" dirty="0" err="1"/>
              <a:t>anything</a:t>
            </a:r>
            <a:r>
              <a:rPr lang="sv-SE" sz="2200" b="0" i="1" dirty="0"/>
              <a:t> </a:t>
            </a:r>
            <a:r>
              <a:rPr lang="sv-SE" sz="2200" b="0" i="1" dirty="0" err="1"/>
              <a:t>about</a:t>
            </a:r>
            <a:r>
              <a:rPr lang="sv-SE" sz="2200" b="0" i="1" dirty="0"/>
              <a:t> union </a:t>
            </a:r>
            <a:r>
              <a:rPr lang="sv-SE" sz="2200" b="0" i="1" dirty="0" err="1"/>
              <a:t>work</a:t>
            </a:r>
            <a:r>
              <a:rPr lang="sv-SE" sz="2200" b="0" i="1" dirty="0"/>
              <a:t>…</a:t>
            </a:r>
          </a:p>
        </p:txBody>
      </p:sp>
      <p:sp>
        <p:nvSpPr>
          <p:cNvPr id="11" name="Tankebubbla: moln 10">
            <a:extLst>
              <a:ext uri="{FF2B5EF4-FFF2-40B4-BE49-F238E27FC236}">
                <a16:creationId xmlns:a16="http://schemas.microsoft.com/office/drawing/2014/main" id="{47145386-AD2D-5536-D70E-49B24A097F42}"/>
              </a:ext>
            </a:extLst>
          </p:cNvPr>
          <p:cNvSpPr/>
          <p:nvPr/>
        </p:nvSpPr>
        <p:spPr>
          <a:xfrm>
            <a:off x="7980219" y="1219712"/>
            <a:ext cx="2763071" cy="1856509"/>
          </a:xfrm>
          <a:prstGeom prst="cloudCallout">
            <a:avLst>
              <a:gd name="adj1" fmla="val -55431"/>
              <a:gd name="adj2" fmla="val 43097"/>
            </a:avLst>
          </a:prstGeom>
          <a:solidFill>
            <a:schemeClr val="accent1">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872D40D8-D571-2117-3972-EDB118866290}"/>
              </a:ext>
            </a:extLst>
          </p:cNvPr>
          <p:cNvSpPr txBox="1"/>
          <p:nvPr/>
        </p:nvSpPr>
        <p:spPr>
          <a:xfrm>
            <a:off x="8527472" y="1516044"/>
            <a:ext cx="1925783" cy="1754326"/>
          </a:xfrm>
          <a:prstGeom prst="rect">
            <a:avLst/>
          </a:prstGeom>
          <a:noFill/>
        </p:spPr>
        <p:txBody>
          <a:bodyPr wrap="square" rtlCol="0">
            <a:spAutoFit/>
          </a:bodyPr>
          <a:lstStyle/>
          <a:p>
            <a:r>
              <a:rPr lang="sv-SE" dirty="0">
                <a:solidFill>
                  <a:schemeClr val="bg1"/>
                </a:solidFill>
                <a:ea typeface="+mn-lt"/>
                <a:cs typeface="+mn-lt"/>
              </a:rPr>
              <a:t>“I </a:t>
            </a:r>
            <a:r>
              <a:rPr lang="sv-SE" dirty="0" err="1">
                <a:solidFill>
                  <a:schemeClr val="bg1"/>
                </a:solidFill>
                <a:ea typeface="+mn-lt"/>
                <a:cs typeface="+mn-lt"/>
              </a:rPr>
              <a:t>have</a:t>
            </a:r>
            <a:r>
              <a:rPr lang="sv-SE" dirty="0">
                <a:solidFill>
                  <a:schemeClr val="bg1"/>
                </a:solidFill>
                <a:ea typeface="+mn-lt"/>
                <a:cs typeface="+mn-lt"/>
              </a:rPr>
              <a:t> never </a:t>
            </a:r>
            <a:r>
              <a:rPr lang="sv-SE" dirty="0" err="1">
                <a:solidFill>
                  <a:schemeClr val="bg1"/>
                </a:solidFill>
                <a:ea typeface="+mn-lt"/>
                <a:cs typeface="+mn-lt"/>
              </a:rPr>
              <a:t>tried</a:t>
            </a:r>
            <a:r>
              <a:rPr lang="sv-SE" dirty="0">
                <a:solidFill>
                  <a:schemeClr val="bg1"/>
                </a:solidFill>
                <a:ea typeface="+mn-lt"/>
                <a:cs typeface="+mn-lt"/>
              </a:rPr>
              <a:t> </a:t>
            </a:r>
            <a:r>
              <a:rPr lang="sv-SE" dirty="0" err="1">
                <a:solidFill>
                  <a:schemeClr val="bg1"/>
                </a:solidFill>
                <a:ea typeface="+mn-lt"/>
                <a:cs typeface="+mn-lt"/>
              </a:rPr>
              <a:t>this</a:t>
            </a:r>
            <a:r>
              <a:rPr lang="sv-SE" dirty="0">
                <a:solidFill>
                  <a:schemeClr val="bg1"/>
                </a:solidFill>
                <a:ea typeface="+mn-lt"/>
                <a:cs typeface="+mn-lt"/>
              </a:rPr>
              <a:t> </a:t>
            </a:r>
            <a:r>
              <a:rPr lang="sv-SE" dirty="0" err="1">
                <a:solidFill>
                  <a:schemeClr val="bg1"/>
                </a:solidFill>
                <a:ea typeface="+mn-lt"/>
                <a:cs typeface="+mn-lt"/>
              </a:rPr>
              <a:t>before</a:t>
            </a:r>
            <a:r>
              <a:rPr lang="sv-SE" dirty="0">
                <a:solidFill>
                  <a:schemeClr val="bg1"/>
                </a:solidFill>
                <a:ea typeface="+mn-lt"/>
                <a:cs typeface="+mn-lt"/>
              </a:rPr>
              <a:t>, so I </a:t>
            </a:r>
            <a:r>
              <a:rPr lang="sv-SE" dirty="0" err="1">
                <a:solidFill>
                  <a:schemeClr val="bg1"/>
                </a:solidFill>
                <a:ea typeface="+mn-lt"/>
                <a:cs typeface="+mn-lt"/>
              </a:rPr>
              <a:t>am</a:t>
            </a:r>
            <a:r>
              <a:rPr lang="sv-SE" dirty="0">
                <a:solidFill>
                  <a:schemeClr val="bg1"/>
                </a:solidFill>
                <a:ea typeface="+mn-lt"/>
                <a:cs typeface="+mn-lt"/>
              </a:rPr>
              <a:t> sure I </a:t>
            </a:r>
            <a:r>
              <a:rPr lang="sv-SE" dirty="0" err="1">
                <a:solidFill>
                  <a:schemeClr val="bg1"/>
                </a:solidFill>
                <a:ea typeface="+mn-lt"/>
                <a:cs typeface="+mn-lt"/>
              </a:rPr>
              <a:t>can</a:t>
            </a:r>
            <a:r>
              <a:rPr lang="sv-SE" dirty="0">
                <a:solidFill>
                  <a:schemeClr val="bg1"/>
                </a:solidFill>
                <a:ea typeface="+mn-lt"/>
                <a:cs typeface="+mn-lt"/>
              </a:rPr>
              <a:t> </a:t>
            </a:r>
            <a:r>
              <a:rPr lang="sv-SE" dirty="0" err="1">
                <a:solidFill>
                  <a:schemeClr val="bg1"/>
                </a:solidFill>
                <a:ea typeface="+mn-lt"/>
                <a:cs typeface="+mn-lt"/>
              </a:rPr>
              <a:t>handle</a:t>
            </a:r>
            <a:r>
              <a:rPr lang="sv-SE" dirty="0">
                <a:solidFill>
                  <a:schemeClr val="bg1"/>
                </a:solidFill>
                <a:ea typeface="+mn-lt"/>
                <a:cs typeface="+mn-lt"/>
              </a:rPr>
              <a:t> it.”</a:t>
            </a:r>
            <a:br>
              <a:rPr lang="sv-SE" dirty="0">
                <a:solidFill>
                  <a:schemeClr val="bg1"/>
                </a:solidFill>
                <a:ea typeface="+mn-lt"/>
                <a:cs typeface="+mn-lt"/>
              </a:rPr>
            </a:br>
            <a:br>
              <a:rPr lang="sv-SE" dirty="0">
                <a:ea typeface="+mn-lt"/>
                <a:cs typeface="+mn-lt"/>
              </a:rPr>
            </a:br>
            <a:endParaRPr lang="sv-SE" b="1" i="0" dirty="0">
              <a:solidFill>
                <a:schemeClr val="bg1"/>
              </a:solidFill>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2FFA976A-D760-EBC1-643C-5464FCF76DFC}"/>
              </a:ext>
            </a:extLst>
          </p:cNvPr>
          <p:cNvSpPr txBox="1"/>
          <p:nvPr/>
        </p:nvSpPr>
        <p:spPr>
          <a:xfrm>
            <a:off x="9296855" y="3177891"/>
            <a:ext cx="1841744" cy="430887"/>
          </a:xfrm>
          <a:prstGeom prst="rect">
            <a:avLst/>
          </a:prstGeom>
          <a:noFill/>
        </p:spPr>
        <p:txBody>
          <a:bodyPr wrap="square" rtlCol="0">
            <a:spAutoFit/>
          </a:bodyPr>
          <a:lstStyle/>
          <a:p>
            <a:r>
              <a:rPr lang="sv-SE" sz="1100" dirty="0">
                <a:cs typeface="Arial"/>
              </a:rPr>
              <a:t>Pippi </a:t>
            </a:r>
            <a:r>
              <a:rPr lang="sv-SE" sz="1100" dirty="0" err="1">
                <a:cs typeface="Arial"/>
              </a:rPr>
              <a:t>Longstocking</a:t>
            </a:r>
            <a:endParaRPr lang="sv-SE" sz="1100" dirty="0">
              <a:cs typeface="Arial"/>
            </a:endParaRPr>
          </a:p>
          <a:p>
            <a:pPr algn="l"/>
            <a:endParaRPr lang="sv-SE" sz="11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26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CF1662-E649-F957-BAE1-97A538260BF9}"/>
              </a:ext>
            </a:extLst>
          </p:cNvPr>
          <p:cNvSpPr>
            <a:spLocks noGrp="1"/>
          </p:cNvSpPr>
          <p:nvPr>
            <p:ph type="title"/>
          </p:nvPr>
        </p:nvSpPr>
        <p:spPr/>
        <p:txBody>
          <a:bodyPr>
            <a:normAutofit fontScale="90000"/>
          </a:bodyPr>
          <a:lstStyle/>
          <a:p>
            <a:r>
              <a:rPr lang="en-GB" dirty="0" err="1"/>
              <a:t>Intresserad</a:t>
            </a:r>
            <a:r>
              <a:rPr lang="en-GB" dirty="0"/>
              <a:t> </a:t>
            </a:r>
            <a:r>
              <a:rPr lang="en-GB" dirty="0" err="1"/>
              <a:t>av</a:t>
            </a:r>
            <a:r>
              <a:rPr lang="en-GB" dirty="0"/>
              <a:t> </a:t>
            </a:r>
            <a:r>
              <a:rPr lang="en-GB" dirty="0" err="1"/>
              <a:t>att</a:t>
            </a:r>
            <a:r>
              <a:rPr lang="en-GB" dirty="0"/>
              <a:t> </a:t>
            </a:r>
            <a:r>
              <a:rPr lang="en-GB" dirty="0" err="1"/>
              <a:t>få</a:t>
            </a:r>
            <a:r>
              <a:rPr lang="en-GB" dirty="0"/>
              <a:t> </a:t>
            </a:r>
            <a:r>
              <a:rPr lang="en-GB" dirty="0" err="1"/>
              <a:t>veta</a:t>
            </a:r>
            <a:r>
              <a:rPr lang="en-GB" dirty="0"/>
              <a:t> </a:t>
            </a:r>
            <a:r>
              <a:rPr lang="en-GB" dirty="0" err="1"/>
              <a:t>mer</a:t>
            </a:r>
            <a:r>
              <a:rPr lang="en-GB" dirty="0"/>
              <a:t>?</a:t>
            </a:r>
            <a:br>
              <a:rPr lang="en-GB" dirty="0"/>
            </a:br>
            <a:r>
              <a:rPr lang="en-GB" sz="2400" b="0" i="1" dirty="0"/>
              <a:t>Interested in learning more?</a:t>
            </a:r>
          </a:p>
        </p:txBody>
      </p:sp>
      <p:sp>
        <p:nvSpPr>
          <p:cNvPr id="3" name="Platshållare för bild 2">
            <a:extLst>
              <a:ext uri="{FF2B5EF4-FFF2-40B4-BE49-F238E27FC236}">
                <a16:creationId xmlns:a16="http://schemas.microsoft.com/office/drawing/2014/main" id="{5106203C-8037-CA15-96DC-1668AF7E1C11}"/>
              </a:ext>
            </a:extLst>
          </p:cNvPr>
          <p:cNvSpPr>
            <a:spLocks noGrp="1"/>
          </p:cNvSpPr>
          <p:nvPr>
            <p:ph type="pic" sz="quarter" idx="13"/>
          </p:nvPr>
        </p:nvSpPr>
        <p:spPr/>
        <p:txBody>
          <a:bodyPr/>
          <a:lstStyle/>
          <a:p>
            <a:r>
              <a:rPr lang="en-GB" sz="2200" dirty="0"/>
              <a:t>Mer info </a:t>
            </a:r>
            <a:r>
              <a:rPr lang="en-GB" sz="2200" dirty="0" err="1"/>
              <a:t>på</a:t>
            </a:r>
            <a:r>
              <a:rPr lang="en-GB" sz="2200" dirty="0"/>
              <a:t> / more information at: </a:t>
            </a:r>
            <a:br>
              <a:rPr lang="en-GB" dirty="0"/>
            </a:br>
            <a:br>
              <a:rPr lang="en-GB" dirty="0"/>
            </a:br>
            <a:r>
              <a:rPr lang="en-GB" b="1" dirty="0"/>
              <a:t>sverigesingenjorer.se/starta-en-akademikerforening</a:t>
            </a:r>
          </a:p>
          <a:p>
            <a:endParaRPr lang="en-GB" b="1" dirty="0">
              <a:cs typeface="Arial"/>
            </a:endParaRPr>
          </a:p>
          <a:p>
            <a:r>
              <a:rPr lang="en-GB" b="1" dirty="0">
                <a:cs typeface="Arial"/>
              </a:rPr>
              <a:t>Eller ta </a:t>
            </a:r>
            <a:r>
              <a:rPr lang="en-GB" b="1" dirty="0" err="1">
                <a:cs typeface="Arial"/>
              </a:rPr>
              <a:t>kontakt</a:t>
            </a:r>
            <a:r>
              <a:rPr lang="en-GB" b="1" dirty="0">
                <a:cs typeface="Arial"/>
              </a:rPr>
              <a:t> /or take contact med </a:t>
            </a:r>
            <a:r>
              <a:rPr lang="en-GB" b="1" dirty="0" err="1">
                <a:cs typeface="Arial"/>
              </a:rPr>
              <a:t>föreningsutvecklarna</a:t>
            </a:r>
            <a:r>
              <a:rPr lang="en-GB" b="1" dirty="0">
                <a:cs typeface="Arial"/>
              </a:rPr>
              <a:t>/ Association Developer: </a:t>
            </a:r>
          </a:p>
          <a:p>
            <a:r>
              <a:rPr lang="en-GB" b="1" dirty="0">
                <a:cs typeface="Arial" panose="020B0604020202020204"/>
                <a:hlinkClick r:id="rId3"/>
              </a:rPr>
              <a:t>forening@sverigesingenjorer.se</a:t>
            </a:r>
            <a:r>
              <a:rPr lang="en-GB" b="1" dirty="0">
                <a:cs typeface="Arial"/>
              </a:rPr>
              <a:t> </a:t>
            </a:r>
          </a:p>
          <a:p>
            <a:endParaRPr lang="en-GB" dirty="0">
              <a:cs typeface="Arial" panose="020B0604020202020204"/>
            </a:endParaRPr>
          </a:p>
        </p:txBody>
      </p:sp>
    </p:spTree>
    <p:extLst>
      <p:ext uri="{BB962C8B-B14F-4D97-AF65-F5344CB8AC3E}">
        <p14:creationId xmlns:p14="http://schemas.microsoft.com/office/powerpoint/2010/main" val="197205732"/>
      </p:ext>
    </p:extLst>
  </p:cSld>
  <p:clrMapOvr>
    <a:masterClrMapping/>
  </p:clrMapOvr>
</p:sld>
</file>

<file path=ppt/theme/theme1.xml><?xml version="1.0" encoding="utf-8"?>
<a:theme xmlns:a="http://schemas.openxmlformats.org/drawingml/2006/main" name="Saco_FU">
  <a:themeElements>
    <a:clrScheme name="Egen 2">
      <a:dk1>
        <a:srgbClr val="000000"/>
      </a:dk1>
      <a:lt1>
        <a:srgbClr val="FFFFFF"/>
      </a:lt1>
      <a:dk2>
        <a:srgbClr val="008EA0"/>
      </a:dk2>
      <a:lt2>
        <a:srgbClr val="CCE7EC"/>
      </a:lt2>
      <a:accent1>
        <a:srgbClr val="008EA1"/>
      </a:accent1>
      <a:accent2>
        <a:srgbClr val="C13C8C"/>
      </a:accent2>
      <a:accent3>
        <a:srgbClr val="E27648"/>
      </a:accent3>
      <a:accent4>
        <a:srgbClr val="FFDE34"/>
      </a:accent4>
      <a:accent5>
        <a:srgbClr val="383F82"/>
      </a:accent5>
      <a:accent6>
        <a:srgbClr val="414141"/>
      </a:accent6>
      <a:hlink>
        <a:srgbClr val="008EA1"/>
      </a:hlink>
      <a:folHlink>
        <a:srgbClr val="C13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b="1" i="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comall med förbundsbård SV" id="{CBAFC86A-8200-469F-A4C8-49D13A2EFA8F}" vid="{6C665D09-9C67-432F-A7E6-6CAB5CEE16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1234b8-a07f-4315-b19a-b24e42894ecf">
      <UserInfo>
        <DisplayName>Therése Björnman</DisplayName>
        <AccountId>124</AccountId>
        <AccountType/>
      </UserInfo>
      <UserInfo>
        <DisplayName>Marie From</DisplayName>
        <AccountId>258</AccountId>
        <AccountType/>
      </UserInfo>
    </SharedWithUsers>
    <lcf76f155ced4ddcb4097134ff3c332f xmlns="338166e3-3174-4fc2-9c17-16a589e3932d">
      <Terms xmlns="http://schemas.microsoft.com/office/infopath/2007/PartnerControls"/>
    </lcf76f155ced4ddcb4097134ff3c332f>
    <TaxCatchAll xmlns="cfd811cb-b435-46d2-b6f4-6ff4bff6b6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7" ma:contentTypeDescription="Skapa ett nytt dokument." ma:contentTypeScope="" ma:versionID="d07dad98990249b1332fda924efc58b7">
  <xsd:schema xmlns:xsd="http://www.w3.org/2001/XMLSchema" xmlns:xs="http://www.w3.org/2001/XMLSchema" xmlns:p="http://schemas.microsoft.com/office/2006/metadata/properties" xmlns:ns2="338166e3-3174-4fc2-9c17-16a589e3932d" xmlns:ns3="dd1234b8-a07f-4315-b19a-b24e42894ecf" xmlns:ns4="cfd811cb-b435-46d2-b6f4-6ff4bff6b625" targetNamespace="http://schemas.microsoft.com/office/2006/metadata/properties" ma:root="true" ma:fieldsID="a5cbca3cac4c2a3a311156ca5c3b7d0c" ns2:_="" ns3:_="" ns4:_="">
    <xsd:import namespace="338166e3-3174-4fc2-9c17-16a589e3932d"/>
    <xsd:import namespace="dd1234b8-a07f-4315-b19a-b24e42894ecf"/>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0a4b347-b518-4d00-a91c-fb38cd58a1a2}" ma:internalName="TaxCatchAll" ma:showField="CatchAllData" ma:web="dd1234b8-a07f-4315-b19a-b24e42894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E38CC4-A7BF-42B0-91F7-A4B2C34201AD}">
  <ds:schemaRefs>
    <ds:schemaRef ds:uri="5cc85178-8d1c-468e-8ffc-de7a1d3b2bee"/>
    <ds:schemaRef ds:uri="9ed1c7e7-029f-44b9-b8d8-88f13e564b7a"/>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CDDC298-F0A2-4F5F-B828-D2837276A41E}">
  <ds:schemaRefs>
    <ds:schemaRef ds:uri="http://schemas.microsoft.com/sharepoint/v3/contenttype/forms"/>
  </ds:schemaRefs>
</ds:datastoreItem>
</file>

<file path=customXml/itemProps3.xml><?xml version="1.0" encoding="utf-8"?>
<ds:datastoreItem xmlns:ds="http://schemas.openxmlformats.org/officeDocument/2006/customXml" ds:itemID="{74D9844A-2AE9-4ACA-A8A8-4A6F5D86EC5F}"/>
</file>

<file path=docProps/app.xml><?xml version="1.0" encoding="utf-8"?>
<Properties xmlns="http://schemas.openxmlformats.org/officeDocument/2006/extended-properties" xmlns:vt="http://schemas.openxmlformats.org/officeDocument/2006/docPropsVTypes">
  <Template>sacomall-med-forbundsbard-sv (1)</Template>
  <TotalTime>613</TotalTime>
  <Words>2273</Words>
  <Application>Microsoft Office PowerPoint</Application>
  <PresentationFormat>Widescreen</PresentationFormat>
  <Paragraphs>183</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Saco_FU</vt:lpstr>
      <vt:lpstr>Medlemsmöte - Om att påverka på sin arbetsplats och göra den bättre   Member meeting - On making an impact in your workplace and making it better </vt:lpstr>
      <vt:lpstr>SACO</vt:lpstr>
      <vt:lpstr>PowerPoint Presentation</vt:lpstr>
      <vt:lpstr>Två alternativ för förtroendevalda Two alternatives for local union representatives</vt:lpstr>
      <vt:lpstr>Vad gör en förtroendevald? What does a local union representative do?</vt:lpstr>
      <vt:lpstr>Fem bra saker med att vara förtroendevald Five great things about being a union representative</vt:lpstr>
      <vt:lpstr>Lokala frågor behöver lokala företrädare Local issues require local representatives </vt:lpstr>
      <vt:lpstr>Men, jag kan inget om fackligt arbete… But I don’t know anything about union work…</vt:lpstr>
      <vt:lpstr>Intresserad av att få veta mer? Interested in learning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Medlemsmöte på XX AB</dc:title>
  <dc:creator>Jessica Lillthors</dc:creator>
  <cp:lastModifiedBy>Karin Lindström</cp:lastModifiedBy>
  <cp:revision>138</cp:revision>
  <dcterms:created xsi:type="dcterms:W3CDTF">2023-04-12T07:51:37Z</dcterms:created>
  <dcterms:modified xsi:type="dcterms:W3CDTF">2025-09-25T13:44:45Z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y fmtid="{D5CDD505-2E9C-101B-9397-08002B2CF9AE}" pid="3" name="Order">
    <vt:r8>57200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