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handoutMasterIdLst>
    <p:handoutMasterId r:id="rId14"/>
  </p:handoutMasterIdLst>
  <p:sldIdLst>
    <p:sldId id="264" r:id="rId5"/>
    <p:sldId id="277" r:id="rId6"/>
    <p:sldId id="268" r:id="rId7"/>
    <p:sldId id="281" r:id="rId8"/>
    <p:sldId id="279" r:id="rId9"/>
    <p:sldId id="280" r:id="rId10"/>
    <p:sldId id="282" r:id="rId11"/>
    <p:sldId id="532" r:id="rId12"/>
  </p:sldIdLst>
  <p:sldSz cx="12192000" cy="6858000"/>
  <p:notesSz cx="6858000" cy="9144000"/>
  <p:embeddedFontLst>
    <p:embeddedFont>
      <p:font typeface="ＭＳ Ｐゴシック" panose="020B0600070205080204" pitchFamily="34" charset="-128"/>
      <p:regular r:id="rId15"/>
    </p:embeddedFont>
    <p:embeddedFont>
      <p:font typeface="Helvetica" panose="020B060402020202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Sveriges Ingenjorer Medium" panose="00000600000000000000" pitchFamily="50" charset="0"/>
      <p:regular r:id="rId2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BFD"/>
    <a:srgbClr val="B2D0F4"/>
    <a:srgbClr val="E36190"/>
    <a:srgbClr val="627784"/>
    <a:srgbClr val="7B878E"/>
    <a:srgbClr val="B1C3C9"/>
    <a:srgbClr val="E36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3" d="100"/>
          <a:sy n="73" d="100"/>
        </p:scale>
        <p:origin x="7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Lindström" userId="S::karin.lindstrom@sverigesingenjorer.se::7d0ae223-63a9-4818-9594-c72a18bffeeb" providerId="AD" clId="Web-{803C1FA1-5AFC-0433-EDBE-952C099176A0}"/>
    <pc:docChg chg="delSld">
      <pc:chgData name="Karin Lindström" userId="S::karin.lindstrom@sverigesingenjorer.se::7d0ae223-63a9-4818-9594-c72a18bffeeb" providerId="AD" clId="Web-{803C1FA1-5AFC-0433-EDBE-952C099176A0}" dt="2026-04-16T08:09:43.116" v="2"/>
      <pc:docMkLst>
        <pc:docMk/>
      </pc:docMkLst>
      <pc:sldChg chg="del">
        <pc:chgData name="Karin Lindström" userId="S::karin.lindstrom@sverigesingenjorer.se::7d0ae223-63a9-4818-9594-c72a18bffeeb" providerId="AD" clId="Web-{803C1FA1-5AFC-0433-EDBE-952C099176A0}" dt="2026-04-16T08:09:43.100" v="1"/>
        <pc:sldMkLst>
          <pc:docMk/>
          <pc:sldMk cId="4162853010" sldId="530"/>
        </pc:sldMkLst>
      </pc:sldChg>
      <pc:sldChg chg="del">
        <pc:chgData name="Karin Lindström" userId="S::karin.lindstrom@sverigesingenjorer.se::7d0ae223-63a9-4818-9594-c72a18bffeeb" providerId="AD" clId="Web-{803C1FA1-5AFC-0433-EDBE-952C099176A0}" dt="2026-04-16T08:09:43.116" v="2"/>
        <pc:sldMkLst>
          <pc:docMk/>
          <pc:sldMk cId="3485200601" sldId="531"/>
        </pc:sldMkLst>
      </pc:sldChg>
      <pc:sldChg chg="del">
        <pc:chgData name="Karin Lindström" userId="S::karin.lindstrom@sverigesingenjorer.se::7d0ae223-63a9-4818-9594-c72a18bffeeb" providerId="AD" clId="Web-{803C1FA1-5AFC-0433-EDBE-952C099176A0}" dt="2026-04-16T08:09:43.100" v="0"/>
        <pc:sldMkLst>
          <pc:docMk/>
          <pc:sldMk cId="2714739965" sldId="5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4C8E9C-E9AA-9B42-9642-FC76C3EC0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0F1B776-7C41-F046-8A6C-5C74D426C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E094-2018-8242-B5B9-0DAE34586326}" type="datetimeFigureOut">
              <a:rPr lang="sv-SE" smtClean="0"/>
              <a:t>2026-04-17</a:t>
            </a:fld>
            <a:endParaRPr lang="sv-SE"/>
          </a:p>
        </p:txBody>
      </p:sp>
      <p:sp>
        <p:nvSpPr>
          <p:cNvPr id="4" name="Platshållare för sidfot 3">
            <a:extLst>
              <a:ext uri="{FF2B5EF4-FFF2-40B4-BE49-F238E27FC236}">
                <a16:creationId xmlns:a16="http://schemas.microsoft.com/office/drawing/2014/main" id="{B2F5F1CB-F725-284E-84BB-56B95B6C55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1206E71-2A0B-C044-AF5E-D653066FCA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C6FB3-2158-A649-91E2-0D21B747B041}" type="slidenum">
              <a:rPr lang="sv-SE" smtClean="0"/>
              <a:t>‹#›</a:t>
            </a:fld>
            <a:endParaRPr lang="sv-SE"/>
          </a:p>
        </p:txBody>
      </p:sp>
    </p:spTree>
    <p:extLst>
      <p:ext uri="{BB962C8B-B14F-4D97-AF65-F5344CB8AC3E}">
        <p14:creationId xmlns:p14="http://schemas.microsoft.com/office/powerpoint/2010/main" val="248126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2026-04-17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Kul att så många är med och deltar på detta möte! Jag har bjudit in alla Saco medlemmar på XX till detta medlemsmöte där vi ska prata om hur vi kan påverka på vår arbetsplats och göra den bättre genom att organisera oss. </a:t>
            </a:r>
          </a:p>
          <a:p>
            <a:endParaRPr lang="sv-SE"/>
          </a:p>
          <a:p>
            <a:r>
              <a:rPr lang="en-US"/>
              <a:t>Welcome! I'm glad so many of you are participating in this meeting. I’ve invited all Saco members at XX to talk about how we can make a difference in our workplace and improve it by organizing ourselves.</a:t>
            </a:r>
            <a:endParaRPr lang="sv-SE"/>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1</a:t>
            </a:fld>
            <a:endParaRPr lang="sv-SE"/>
          </a:p>
        </p:txBody>
      </p:sp>
    </p:spTree>
    <p:extLst>
      <p:ext uri="{BB962C8B-B14F-4D97-AF65-F5344CB8AC3E}">
        <p14:creationId xmlns:p14="http://schemas.microsoft.com/office/powerpoint/2010/main" val="403361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rgbClr val="212424"/>
                </a:solidFill>
                <a:latin typeface="proxima-nova"/>
              </a:rPr>
              <a:t>Precis som jag nämnde i inledningen är vi ju alla medlemmar i ett Saco förbund som blivit inbjudna till detta medlemsmöte. Saco består utav 21 självständiga fackförbund som tillsammans samlar över 980 000 akademiker och är en partipolitiskt obunden facklig centralorganisation. Det är dessa vi ser på denna bild framför oss och på privat sektor så samarbetar vi tillsammans för att bli starkare. </a:t>
            </a:r>
            <a:r>
              <a:rPr lang="sv-SE" b="0" i="0">
                <a:solidFill>
                  <a:srgbClr val="212424"/>
                </a:solidFill>
                <a:effectLst/>
                <a:latin typeface="proxima-nova"/>
              </a:rPr>
              <a:t>Vårt stora gemensamma mål är att utveckla och förbättra löner, arbetsmiljö och rättigheter för Sveriges akademiker. Vi ser en framtid där akademiker fortsatt bidrar till ökad jämställdhet, utveckling och välstånd och där Saco fortsatt arbetar för att akademikers kunnande fullt ut respekteras och att deras kunskap tas tillvara.</a:t>
            </a:r>
          </a:p>
          <a:p>
            <a:endParaRPr lang="sv-SE"/>
          </a:p>
          <a:p>
            <a:r>
              <a:rPr lang="en-US"/>
              <a:t>As mentioned earlier, we are all members of a Saco union invited to this meeting. Saco consists of 21 independent unions, representing more than 980,000 academics, and is politically independent.</a:t>
            </a:r>
            <a:br>
              <a:rPr lang="en-US"/>
            </a:br>
            <a:r>
              <a:rPr lang="en-US"/>
              <a:t>Our shared goal is to improve salaries, work environments, and rights for Sweden’s academics. We envision a future where academic expertise is respected and utilized, contributing to equality, development, and prosperity.</a:t>
            </a:r>
            <a:endParaRPr lang="sv-SE"/>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402575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212121"/>
                </a:solidFill>
                <a:effectLst/>
                <a:latin typeface="+mn-lt"/>
              </a:rPr>
              <a:t>Bakgrunden till att vi i Sverige faktiskt kan organisera oss på vår arbetsplats och göra den bättre är att vi i Sverige sedan </a:t>
            </a:r>
            <a:r>
              <a:rPr lang="sv-SE">
                <a:solidFill>
                  <a:srgbClr val="212121"/>
                </a:solidFill>
              </a:rPr>
              <a:t>början av 1900-talet har</a:t>
            </a:r>
            <a:r>
              <a:rPr lang="sv-SE" b="0" i="0">
                <a:solidFill>
                  <a:srgbClr val="212121"/>
                </a:solidFill>
                <a:effectLst/>
                <a:latin typeface="+mn-lt"/>
              </a:rPr>
              <a:t> ett unikt sätt att styra över löner och anställningsvillkor. Det gör vi genom "den svenska modellen”. Detta innebär att det är arbetsgivarnas organisationer och fackföreningarna som gemensamt förhandlar om löner och anställningsvillkor. Tanken är att staten inte ska blanda sig i de här frågorna genom lagar. (semester eller lön är ett bra exempel). Så jämförelsevis med andra länder inom Europa har vi väldigt få arbetsrättsliga lagar utan istället har vi valt att det är arbetsmarknadernas parter som själva ska bestämma hur arbetsmarknaden ska fungera genom så kallade centrala kollektivavtal.</a:t>
            </a:r>
          </a:p>
          <a:p>
            <a:endParaRPr lang="sv-SE" b="0" i="0">
              <a:solidFill>
                <a:srgbClr val="212121"/>
              </a:solidFill>
              <a:effectLst/>
              <a:latin typeface="+mn-lt"/>
            </a:endParaRPr>
          </a:p>
          <a:p>
            <a:r>
              <a:rPr lang="sv-SE" b="0" i="0">
                <a:solidFill>
                  <a:srgbClr val="212121"/>
                </a:solidFill>
                <a:effectLst/>
                <a:latin typeface="+mn-lt"/>
              </a:rPr>
              <a:t>Och som vi ser på denna bild finns det ju en nivå till som gör att vi som medlemmar kan påverka villkoren direkt på vår arbetsplats genom att </a:t>
            </a:r>
            <a:r>
              <a:rPr lang="sv-SE">
                <a:latin typeface="+mn-lt"/>
              </a:rPr>
              <a:t>organisera oss som kontaktperson eller akademikerförening och bli fackligt förtroendevalda.</a:t>
            </a:r>
          </a:p>
          <a:p>
            <a:endParaRPr lang="sv-SE">
              <a:latin typeface="+mn-lt"/>
            </a:endParaRPr>
          </a:p>
          <a:p>
            <a:r>
              <a:rPr lang="sv-SE">
                <a:latin typeface="+mn-lt"/>
              </a:rPr>
              <a:t>Fackförbund som förhandlar med arbetsorganisationen-centrala kollektivavtal och akademikerförening som förhandlar med arbetsgivare-lokala kollektivavtal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atin typeface="+mn-lt"/>
            </a:endParaRPr>
          </a:p>
          <a:p>
            <a:pPr>
              <a:defRPr/>
            </a:pPr>
            <a:r>
              <a:rPr lang="sv-SE">
                <a:latin typeface="+mn-lt"/>
              </a:rPr>
              <a:t>Exempel på lokala kollektivavtal kan vara</a:t>
            </a:r>
            <a:r>
              <a:rPr lang="sv-SE"/>
              <a:t> lönekriterier, beredskapsavtal eller arbetstidsförkortning. </a:t>
            </a:r>
          </a:p>
          <a:p>
            <a:pPr>
              <a:defRPr/>
            </a:pPr>
            <a:endParaRPr lang="sv-SE" sz="1200">
              <a:latin typeface="+mn-lt"/>
              <a:ea typeface="Calibri"/>
              <a:cs typeface="Calibri"/>
            </a:endParaRPr>
          </a:p>
          <a:p>
            <a:pPr>
              <a:defRPr/>
            </a:pPr>
            <a:endParaRPr lang="sv-SE" sz="1200">
              <a:latin typeface="+mn-lt"/>
              <a:ea typeface="Calibri"/>
              <a:cs typeface="Calibri"/>
            </a:endParaRPr>
          </a:p>
          <a:p>
            <a:pPr>
              <a:defRPr/>
            </a:pPr>
            <a:r>
              <a:rPr lang="en-US"/>
              <a:t>The reason why we can organize ourselves at work in Sweden is thanks to the "Swedish model," established in the early 1900s.</a:t>
            </a:r>
            <a:br>
              <a:rPr lang="en-US"/>
            </a:br>
            <a:r>
              <a:rPr lang="en-US"/>
              <a:t>This means that employers’ organizations and unions negotiate wages and employment conditions without government interference.</a:t>
            </a:r>
            <a:br>
              <a:rPr lang="en-US"/>
            </a:br>
            <a:r>
              <a:rPr lang="en-US"/>
              <a:t>Compared to other European countries, Sweden has fewer labor laws, relying instead on central collective agreements negotiated by labor market parties.</a:t>
            </a:r>
            <a:br>
              <a:rPr lang="en-US"/>
            </a:br>
            <a:endParaRPr lang="en-US"/>
          </a:p>
          <a:p>
            <a:pPr>
              <a:defRPr/>
            </a:pPr>
            <a:r>
              <a:rPr lang="en-US"/>
              <a:t>As shown in the image, we as members can influence conditions directly at our workplace by becoming contact persons or forming an academics association.</a:t>
            </a:r>
            <a:br>
              <a:rPr lang="en-US"/>
            </a:br>
            <a:endParaRPr lang="en-US"/>
          </a:p>
          <a:p>
            <a:pPr>
              <a:defRPr/>
            </a:pPr>
            <a:r>
              <a:rPr lang="en-US"/>
              <a:t>Examples of local agreements: salary criteria, on-call agreements, or reduced working hours.</a:t>
            </a:r>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3</a:t>
            </a:fld>
            <a:endParaRPr lang="sv-SE"/>
          </a:p>
        </p:txBody>
      </p:sp>
    </p:spTree>
    <p:extLst>
      <p:ext uri="{BB962C8B-B14F-4D97-AF65-F5344CB8AC3E}">
        <p14:creationId xmlns:p14="http://schemas.microsoft.com/office/powerpoint/2010/main" val="26908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u="none" strike="noStrike" kern="1200">
                <a:solidFill>
                  <a:schemeClr val="tx1"/>
                </a:solidFill>
                <a:effectLst/>
                <a:latin typeface="+mn-lt"/>
                <a:ea typeface="ＭＳ Ｐゴシック" charset="-128"/>
                <a:cs typeface="+mn-cs"/>
              </a:rPr>
              <a:t>Hur kan vi då organisera sig på vår arbetsplats? Finns två alternativ: </a:t>
            </a:r>
          </a:p>
          <a:p>
            <a:pPr rtl="0" fontAlgn="base"/>
            <a:endParaRPr lang="sv-SE" sz="1200" b="1" i="0" u="none" strike="noStrike" kern="1200">
              <a:solidFill>
                <a:schemeClr val="tx1"/>
              </a:solidFill>
              <a:effectLst/>
              <a:latin typeface="+mn-lt"/>
              <a:ea typeface="ＭＳ Ｐゴシック" charset="-128"/>
              <a:cs typeface="+mn-cs"/>
            </a:endParaRPr>
          </a:p>
          <a:p>
            <a:pPr rtl="0" fontAlgn="base"/>
            <a:r>
              <a:rPr lang="sv-SE" sz="1200" b="1" i="0" u="none" strike="noStrike" kern="1200">
                <a:solidFill>
                  <a:schemeClr val="tx1"/>
                </a:solidFill>
                <a:effectLst/>
                <a:latin typeface="+mn-lt"/>
                <a:ea typeface="ＭＳ Ｐゴシック" charset="-128"/>
                <a:cs typeface="+mn-cs"/>
              </a:rPr>
              <a:t>Akademikerförening</a:t>
            </a:r>
            <a:r>
              <a:rPr lang="en-US" sz="1200" b="0" i="0" kern="1200">
                <a:solidFill>
                  <a:schemeClr val="tx1"/>
                </a:solidFill>
                <a:effectLst/>
                <a:latin typeface="+mn-lt"/>
                <a:ea typeface="ＭＳ Ｐゴシック" charset="-128"/>
                <a:cs typeface="+mn-cs"/>
              </a:rPr>
              <a:t>​</a:t>
            </a:r>
          </a:p>
          <a:p>
            <a:r>
              <a:rPr lang="sv-SE" sz="1200" b="0" i="0" u="none" strike="noStrike" kern="1200">
                <a:solidFill>
                  <a:schemeClr val="tx1"/>
                </a:solidFill>
                <a:effectLst/>
                <a:latin typeface="+mn-lt"/>
                <a:ea typeface="ＭＳ Ｐゴシック"/>
                <a:cs typeface="+mn-cs"/>
              </a:rPr>
              <a:t>Föreningens styrelse måste bestå av minst 3 medlemmar (ordförande, vice ordförande och sekreterare) gärna fler (ledamöter) och utses av oss, vid ett första konstituerande årsmöte. Under mötet får alla medlemmar även rösta om en Akademikerförening ska bildas och om föreningens stadgar kan antas.</a:t>
            </a:r>
            <a:r>
              <a:rPr lang="sv-SE">
                <a:ea typeface="ＭＳ Ｐゴシック"/>
              </a:rPr>
              <a:t> Det finns mallar för detta. Därefter har vi årsmöte varje år för att utse styrelsens representanter för kommande år.</a:t>
            </a:r>
            <a:endParaRPr lang="en-US" sz="1200" b="0" i="0" kern="1200">
              <a:solidFill>
                <a:schemeClr val="tx1"/>
              </a:solidFill>
              <a:effectLst/>
              <a:latin typeface="+mn-lt"/>
              <a:ea typeface="ＭＳ Ｐゴシック"/>
              <a:cs typeface="Calibri"/>
            </a:endParaRPr>
          </a:p>
          <a:p>
            <a:pPr rtl="0" fontAlgn="base"/>
            <a:r>
              <a:rPr lang="sv-SE" sz="1200" b="0" i="0" kern="1200">
                <a:solidFill>
                  <a:schemeClr val="tx1"/>
                </a:solidFill>
                <a:effectLst/>
                <a:latin typeface="+mn-lt"/>
                <a:ea typeface="ＭＳ Ｐゴシック" charset="-128"/>
                <a:cs typeface="+mn-cs"/>
              </a:rPr>
              <a:t>​</a:t>
            </a:r>
          </a:p>
          <a:p>
            <a:pPr rtl="0" fontAlgn="base"/>
            <a:r>
              <a:rPr lang="sv-SE" sz="1200" b="1" i="0" u="none" strike="noStrike" kern="1200">
                <a:solidFill>
                  <a:schemeClr val="tx1"/>
                </a:solidFill>
                <a:effectLst/>
                <a:latin typeface="+mn-lt"/>
                <a:ea typeface="ＭＳ Ｐゴシック" charset="-128"/>
                <a:cs typeface="+mn-cs"/>
              </a:rPr>
              <a:t>Kontaktperson/-er</a:t>
            </a:r>
            <a:r>
              <a:rPr lang="en-US" sz="1200" b="0" i="0" kern="1200">
                <a:solidFill>
                  <a:schemeClr val="tx1"/>
                </a:solidFill>
                <a:effectLst/>
                <a:latin typeface="+mn-lt"/>
                <a:ea typeface="ＭＳ Ｐゴシック" charset="-128"/>
                <a:cs typeface="+mn-cs"/>
              </a:rPr>
              <a:t>​</a:t>
            </a:r>
          </a:p>
          <a:p>
            <a:pPr rtl="0" fontAlgn="base"/>
            <a:r>
              <a:rPr lang="sv-SE" sz="1200" b="0" i="0" u="none" strike="noStrike" kern="1200">
                <a:solidFill>
                  <a:schemeClr val="tx1"/>
                </a:solidFill>
                <a:effectLst/>
                <a:latin typeface="+mn-lt"/>
                <a:ea typeface="ＭＳ Ｐゴシック"/>
                <a:cs typeface="+mn-cs"/>
              </a:rPr>
              <a:t>Utses av förbunden centralt, eller av oss på ett medlemsmöte, ett bra alternativ om det finns få medlemmar eller som en start för att sen kunna bilda en Akademikerförening. </a:t>
            </a:r>
            <a:r>
              <a:rPr lang="en-US" sz="1200" b="0" i="0" kern="1200">
                <a:solidFill>
                  <a:schemeClr val="tx1"/>
                </a:solidFill>
                <a:effectLst/>
                <a:latin typeface="+mn-lt"/>
                <a:ea typeface="ＭＳ Ｐゴシック"/>
                <a:cs typeface="+mn-cs"/>
              </a:rPr>
              <a:t>​</a:t>
            </a:r>
            <a:endParaRPr lang="en-US" sz="1200" b="0" i="0" kern="1200">
              <a:solidFill>
                <a:schemeClr val="tx1"/>
              </a:solidFill>
              <a:effectLst/>
              <a:latin typeface="+mn-lt"/>
              <a:ea typeface="ＭＳ Ｐゴシック"/>
              <a:cs typeface="Calibri"/>
            </a:endParaRPr>
          </a:p>
          <a:p>
            <a:pPr rtl="0" fontAlgn="base"/>
            <a:r>
              <a:rPr lang="sv-SE" sz="1200" b="0" i="0" kern="1200">
                <a:solidFill>
                  <a:schemeClr val="tx1"/>
                </a:solidFill>
                <a:effectLst/>
                <a:latin typeface="+mn-lt"/>
                <a:ea typeface="ＭＳ Ｐゴシック" charset="-128"/>
                <a:cs typeface="+mn-cs"/>
              </a:rPr>
              <a:t>​</a:t>
            </a:r>
          </a:p>
          <a:p>
            <a:pPr rtl="0" fontAlgn="base"/>
            <a:r>
              <a:rPr lang="sv-SE" sz="1200" b="0" i="0" u="none" strike="noStrike" kern="1200">
                <a:solidFill>
                  <a:schemeClr val="tx1"/>
                </a:solidFill>
                <a:effectLst/>
                <a:latin typeface="+mn-lt"/>
                <a:ea typeface="ＭＳ Ｐゴシック" charset="-128"/>
                <a:cs typeface="+mn-cs"/>
              </a:rPr>
              <a:t>Det bästa är om det går att utse två kontaktpersoner, för att vi ska vara två som samverkar och för att ha någon kollega att diskutera med. </a:t>
            </a:r>
          </a:p>
          <a:p>
            <a:pPr rtl="0" fontAlgn="base"/>
            <a:endParaRPr lang="sv-SE" sz="1200" b="0" i="0" u="none" strike="noStrike" kern="1200">
              <a:solidFill>
                <a:schemeClr val="tx1"/>
              </a:solidFill>
              <a:effectLst/>
              <a:latin typeface="+mn-lt"/>
              <a:ea typeface="ＭＳ Ｐゴシック" charset="-128"/>
              <a:cs typeface="+mn-cs"/>
            </a:endParaRPr>
          </a:p>
          <a:p>
            <a:pPr rtl="0" fontAlgn="base"/>
            <a:r>
              <a:rPr lang="sv-SE" sz="1200" b="0" i="0" u="none" strike="noStrike" kern="1200">
                <a:solidFill>
                  <a:schemeClr val="tx1"/>
                </a:solidFill>
                <a:effectLst/>
                <a:latin typeface="+mn-lt"/>
                <a:ea typeface="ＭＳ Ｐゴシック" charset="-128"/>
                <a:cs typeface="+mn-cs"/>
              </a:rPr>
              <a:t>Ingen skillnad i mandat mellan dessa två- Oavsett om du är förtroendevald i en styrelse i form av en Akademikerförening eller som kontaktperson har du fullt mandat att förhandla med arbetsgivaren. </a:t>
            </a:r>
          </a:p>
          <a:p>
            <a:pPr rtl="0" fontAlgn="base"/>
            <a:endParaRPr lang="sv-SE" sz="1200" b="0" i="0" u="none" strike="noStrike" kern="1200">
              <a:solidFill>
                <a:schemeClr val="tx1"/>
              </a:solidFill>
              <a:effectLst/>
              <a:latin typeface="+mn-lt"/>
              <a:ea typeface="ＭＳ Ｐゴシック" charset="-128"/>
              <a:cs typeface="+mn-cs"/>
            </a:endParaRPr>
          </a:p>
          <a:p>
            <a:r>
              <a:rPr lang="en-US"/>
              <a:t>How can you organize at your workplace? There are two options:</a:t>
            </a:r>
          </a:p>
          <a:p>
            <a:endParaRPr lang="en-US" b="1"/>
          </a:p>
          <a:p>
            <a:r>
              <a:rPr lang="en-US" b="1"/>
              <a:t>Academics Association</a:t>
            </a:r>
            <a:endParaRPr lang="en-US"/>
          </a:p>
          <a:p>
            <a:r>
              <a:rPr lang="en-US"/>
              <a:t>The board must consist of at least three members (chairperson, vice chairperson, and secretary), preferably more.</a:t>
            </a:r>
          </a:p>
          <a:p>
            <a:r>
              <a:rPr lang="en-US"/>
              <a:t>Members vote to form the association and adopt its statutes at a founding meeting.</a:t>
            </a:r>
          </a:p>
          <a:p>
            <a:r>
              <a:rPr lang="en-US"/>
              <a:t>Templates are available.</a:t>
            </a:r>
          </a:p>
          <a:p>
            <a:r>
              <a:rPr lang="en-US"/>
              <a:t>Annual meetings are held to elect board members.</a:t>
            </a:r>
          </a:p>
          <a:p>
            <a:endParaRPr lang="en-US" b="1"/>
          </a:p>
          <a:p>
            <a:r>
              <a:rPr lang="en-US" b="1"/>
              <a:t>Contact Person(s)</a:t>
            </a:r>
            <a:endParaRPr lang="en-US"/>
          </a:p>
          <a:p>
            <a:r>
              <a:rPr lang="en-US"/>
              <a:t>Appointed by union centrally or by us at a member meeting.</a:t>
            </a:r>
          </a:p>
          <a:p>
            <a:r>
              <a:rPr lang="en-US"/>
              <a:t>A good option if there are few members or as a starting point.</a:t>
            </a:r>
          </a:p>
          <a:p>
            <a:r>
              <a:rPr lang="en-US"/>
              <a:t>Ideally, appoint two contact persons to collaborate and support each other.</a:t>
            </a:r>
          </a:p>
          <a:p>
            <a:r>
              <a:rPr lang="en-US"/>
              <a:t>Both roles have equal authority to negotiate with the employer.</a:t>
            </a:r>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4</a:t>
            </a:fld>
            <a:endParaRPr lang="sv-SE"/>
          </a:p>
        </p:txBody>
      </p:sp>
    </p:spTree>
    <p:extLst>
      <p:ext uri="{BB962C8B-B14F-4D97-AF65-F5344CB8AC3E}">
        <p14:creationId xmlns:p14="http://schemas.microsoft.com/office/powerpoint/2010/main" val="390208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gör då en förtroendevald som är en del av en akademikerförening eller i form av en kontaktperson/kontaktpersoner? </a:t>
            </a:r>
          </a:p>
          <a:p>
            <a:endParaRPr lang="sv-SE"/>
          </a:p>
          <a:p>
            <a:pPr algn="l"/>
            <a:r>
              <a:rPr lang="sv-SE" b="0" i="0">
                <a:solidFill>
                  <a:srgbClr val="333333"/>
                </a:solidFill>
                <a:effectLst/>
                <a:latin typeface="Helvetica" panose="020B0604020202020204" pitchFamily="34" charset="0"/>
              </a:rPr>
              <a:t>Med kollektivavtal har arbetsgivaren en skyldighet att förhandla med facket innan de fattar beslut om större förändringar på arbetsplatsen. Syftet är att ge oss anställda möjlighet att påverka arbetsplatsen genom att bidra med åsikter, tankar och inspel innan arbetsgivaren fattar beslut.</a:t>
            </a:r>
          </a:p>
          <a:p>
            <a:pPr algn="l"/>
            <a:r>
              <a:rPr lang="sv-SE" b="0" i="0">
                <a:solidFill>
                  <a:srgbClr val="333333"/>
                </a:solidFill>
                <a:effectLst/>
                <a:latin typeface="Helvetica" panose="020B0604020202020204" pitchFamily="34" charset="0"/>
              </a:rPr>
              <a:t>Genom att ha förtroendevalda på arbetsplatsen förhandlar arbetsgivaren med oss direkt och vi vet ju vad som är viktigt på just vår arbetsplats. </a:t>
            </a:r>
          </a:p>
          <a:p>
            <a:pPr algn="l"/>
            <a:endParaRPr lang="sv-SE" b="0" i="0">
              <a:solidFill>
                <a:srgbClr val="333333"/>
              </a:solidFill>
              <a:effectLst/>
              <a:latin typeface="Helvetica" panose="020B0604020202020204" pitchFamily="34" charset="0"/>
            </a:endParaRPr>
          </a:p>
          <a:p>
            <a:pPr algn="l"/>
            <a:r>
              <a:rPr lang="sv-SE" b="0" i="0">
                <a:solidFill>
                  <a:srgbClr val="333333"/>
                </a:solidFill>
                <a:effectLst/>
                <a:latin typeface="SverigesIngenjorer"/>
              </a:rPr>
              <a:t>Om man är förtroendevald i en akademikerförening så håller man ett årsmöte en gång per år (gäller ej kontaktpersoner) . Som förtroendevald deltar man i lönerevisionen tillsammans med arbetsgivaren men</a:t>
            </a:r>
            <a:r>
              <a:rPr lang="sv-SE" sz="1200" b="0" i="0" kern="1200">
                <a:solidFill>
                  <a:schemeClr val="tx1"/>
                </a:solidFill>
                <a:effectLst/>
                <a:latin typeface="+mn-lt"/>
                <a:ea typeface="+mn-ea"/>
                <a:cs typeface="+mn-cs"/>
              </a:rPr>
              <a:t> som förtroendevald har du alltså inte ansvar för medlemmarnas löner. Din roll är att driva lönerevisionen framåt och se till att arbetsgivaren följer kollektivavtalet och det ni kommer överens om. Som förtroendevald deltar man också under lönekartläggningen tillsammans med arbetsgivaren och ser till att arbetsgivaren arbetar emot jämställda löner och gör en handlingsplan för detta. Utöver detta deltar man i olika förhandlingar kring exempelvis </a:t>
            </a:r>
            <a:endParaRPr lang="sv-SE" b="0" i="0">
              <a:solidFill>
                <a:srgbClr val="333333"/>
              </a:solidFill>
              <a:effectLst/>
              <a:latin typeface="SverigesIngenjorer"/>
            </a:endParaRPr>
          </a:p>
          <a:p>
            <a:pPr algn="l">
              <a:buFont typeface="Arial" panose="020B0604020202020204" pitchFamily="34" charset="0"/>
              <a:buNone/>
            </a:pPr>
            <a:r>
              <a:rPr lang="sv-SE" b="0" i="0">
                <a:solidFill>
                  <a:srgbClr val="333333"/>
                </a:solidFill>
                <a:effectLst/>
                <a:latin typeface="Helvetica" panose="020B0604020202020204" pitchFamily="34" charset="0"/>
              </a:rPr>
              <a:t>Lön</a:t>
            </a:r>
          </a:p>
          <a:p>
            <a:pPr algn="l">
              <a:buFont typeface="Arial" panose="020B0604020202020204" pitchFamily="34" charset="0"/>
              <a:buChar char="•"/>
            </a:pPr>
            <a:r>
              <a:rPr lang="sv-SE" b="0" i="0">
                <a:solidFill>
                  <a:srgbClr val="333333"/>
                </a:solidFill>
                <a:effectLst/>
                <a:latin typeface="Helvetica" panose="020B0604020202020204" pitchFamily="34" charset="0"/>
              </a:rPr>
              <a:t>Arbetsmiljö</a:t>
            </a:r>
          </a:p>
          <a:p>
            <a:pPr algn="l">
              <a:buFont typeface="Arial" panose="020B0604020202020204" pitchFamily="34" charset="0"/>
              <a:buChar char="•"/>
            </a:pPr>
            <a:r>
              <a:rPr lang="sv-SE" b="0" i="0">
                <a:solidFill>
                  <a:srgbClr val="333333"/>
                </a:solidFill>
                <a:effectLst/>
                <a:latin typeface="Helvetica" panose="020B0604020202020204" pitchFamily="34" charset="0"/>
              </a:rPr>
              <a:t>Omorganisationer</a:t>
            </a:r>
          </a:p>
          <a:p>
            <a:pPr algn="l">
              <a:buFont typeface="Arial" panose="020B0604020202020204" pitchFamily="34" charset="0"/>
              <a:buChar char="•"/>
            </a:pPr>
            <a:r>
              <a:rPr lang="sv-SE" b="0" i="0">
                <a:solidFill>
                  <a:srgbClr val="333333"/>
                </a:solidFill>
                <a:effectLst/>
                <a:latin typeface="Helvetica" panose="020B0604020202020204" pitchFamily="34" charset="0"/>
              </a:rPr>
              <a:t>Chefstillsättningar</a:t>
            </a:r>
          </a:p>
          <a:p>
            <a:pPr algn="l">
              <a:buFont typeface="Arial" panose="020B0604020202020204" pitchFamily="34" charset="0"/>
              <a:buChar char="•"/>
            </a:pPr>
            <a:r>
              <a:rPr lang="sv-SE" b="0" i="0">
                <a:solidFill>
                  <a:srgbClr val="333333"/>
                </a:solidFill>
                <a:effectLst/>
                <a:latin typeface="Helvetica" panose="020B0604020202020204" pitchFamily="34" charset="0"/>
              </a:rPr>
              <a:t>Uppsägningar</a:t>
            </a:r>
          </a:p>
          <a:p>
            <a:pPr algn="l">
              <a:buFont typeface="Arial" panose="020B0604020202020204" pitchFamily="34" charset="0"/>
              <a:buChar char="•"/>
            </a:pPr>
            <a:r>
              <a:rPr lang="sv-SE" b="0" i="0">
                <a:solidFill>
                  <a:srgbClr val="333333"/>
                </a:solidFill>
                <a:effectLst/>
                <a:latin typeface="Helvetica" panose="020B0604020202020204" pitchFamily="34" charset="0"/>
              </a:rPr>
              <a:t>Kompetensutveckling</a:t>
            </a:r>
          </a:p>
          <a:p>
            <a:pPr algn="l">
              <a:buFont typeface="Arial" panose="020B0604020202020204" pitchFamily="34" charset="0"/>
              <a:buChar char="•"/>
            </a:pPr>
            <a:r>
              <a:rPr lang="sv-SE" b="0" i="0">
                <a:solidFill>
                  <a:srgbClr val="333333"/>
                </a:solidFill>
                <a:effectLst/>
                <a:latin typeface="Helvetica" panose="020B0604020202020204" pitchFamily="34" charset="0"/>
              </a:rPr>
              <a:t>Lokala avtal om arbetstid och </a:t>
            </a:r>
            <a:r>
              <a:rPr lang="sv-SE" b="0" i="0" err="1">
                <a:solidFill>
                  <a:srgbClr val="333333"/>
                </a:solidFill>
                <a:effectLst/>
                <a:latin typeface="Helvetica" panose="020B0604020202020204" pitchFamily="34" charset="0"/>
              </a:rPr>
              <a:t>komptid</a:t>
            </a:r>
            <a:r>
              <a:rPr lang="sv-SE" b="0" i="0">
                <a:solidFill>
                  <a:srgbClr val="333333"/>
                </a:solidFill>
                <a:effectLst/>
                <a:latin typeface="Helvetica" panose="020B0604020202020204" pitchFamily="34" charset="0"/>
              </a:rPr>
              <a:t>, friskvård, lunchsubventioner med mera.</a:t>
            </a:r>
          </a:p>
          <a:p>
            <a:pPr algn="l">
              <a:buFont typeface="Arial" panose="020B0604020202020204" pitchFamily="34" charset="0"/>
              <a:buChar char="•"/>
            </a:pPr>
            <a:endParaRPr lang="sv-SE" b="0" i="0">
              <a:solidFill>
                <a:srgbClr val="333333"/>
              </a:solidFill>
              <a:effectLst/>
              <a:latin typeface="Helvetica" panose="020B0604020202020204" pitchFamily="34" charset="0"/>
            </a:endParaRPr>
          </a:p>
          <a:p>
            <a:pPr algn="l">
              <a:buFont typeface="Arial" panose="020B0604020202020204" pitchFamily="34" charset="0"/>
              <a:buNone/>
            </a:pPr>
            <a:r>
              <a:rPr lang="sv-SE" b="0" i="0">
                <a:solidFill>
                  <a:srgbClr val="333333"/>
                </a:solidFill>
                <a:effectLst/>
                <a:latin typeface="Helvetica" panose="020B0604020202020204" pitchFamily="34" charset="0"/>
              </a:rPr>
              <a:t>Som förtroendevald har du också rätt till mer information än vad en vanlig anställd har när det kommer till verksamheten, framtida planer, ekonomi och budget. </a:t>
            </a:r>
          </a:p>
          <a:p>
            <a:pPr algn="l">
              <a:buFont typeface="Arial" panose="020B0604020202020204" pitchFamily="34" charset="0"/>
              <a:buNone/>
            </a:pPr>
            <a:r>
              <a:rPr lang="sv-SE" b="0" i="0">
                <a:solidFill>
                  <a:srgbClr val="333333"/>
                </a:solidFill>
                <a:effectLst/>
                <a:latin typeface="Helvetica" panose="020B0604020202020204" pitchFamily="34" charset="0"/>
              </a:rPr>
              <a:t>Men framförallt så är du en lokal representant och kan ge råd och stöd till kollegorna som är medlemmar. </a:t>
            </a:r>
          </a:p>
          <a:p>
            <a:pPr algn="l">
              <a:buFont typeface="Arial" panose="020B0604020202020204" pitchFamily="34" charset="0"/>
              <a:buNone/>
            </a:pPr>
            <a:endParaRPr lang="sv-SE" b="0" i="0">
              <a:solidFill>
                <a:srgbClr val="333333"/>
              </a:solidFill>
              <a:effectLst/>
              <a:latin typeface="Helvetica" panose="020B0604020202020204" pitchFamily="34" charset="0"/>
            </a:endParaRPr>
          </a:p>
          <a:p>
            <a:pPr algn="l">
              <a:buFont typeface="Arial" panose="020B0604020202020204" pitchFamily="34" charset="0"/>
              <a:buNone/>
            </a:pPr>
            <a:r>
              <a:rPr lang="en-US"/>
              <a:t>What Does a Union Representative Do?</a:t>
            </a:r>
            <a:endParaRPr lang="sv-SE" b="0" i="0">
              <a:solidFill>
                <a:srgbClr val="333333"/>
              </a:solidFill>
              <a:effectLst/>
              <a:latin typeface="Helvetica" panose="020B0604020202020204" pitchFamily="34" charset="0"/>
            </a:endParaRPr>
          </a:p>
          <a:p>
            <a:pPr algn="l">
              <a:buFont typeface="Arial" panose="020B0604020202020204" pitchFamily="34" charset="0"/>
              <a:buNone/>
            </a:pPr>
            <a:endParaRPr lang="sv-SE" b="0" i="0">
              <a:solidFill>
                <a:srgbClr val="333333"/>
              </a:solidFill>
              <a:effectLst/>
              <a:latin typeface="Helvetica" panose="020B0604020202020204" pitchFamily="34" charset="0"/>
            </a:endParaRPr>
          </a:p>
          <a:p>
            <a:r>
              <a:rPr lang="en-US"/>
              <a:t>Annual meeting</a:t>
            </a:r>
          </a:p>
          <a:p>
            <a:r>
              <a:rPr lang="en-US"/>
              <a:t>Salary review</a:t>
            </a:r>
          </a:p>
          <a:p>
            <a:r>
              <a:rPr lang="en-US"/>
              <a:t>Salary survey</a:t>
            </a:r>
          </a:p>
          <a:p>
            <a:r>
              <a:rPr lang="en-US"/>
              <a:t>Negotiations</a:t>
            </a:r>
          </a:p>
          <a:p>
            <a:r>
              <a:rPr lang="en-US"/>
              <a:t>Information</a:t>
            </a:r>
          </a:p>
          <a:p>
            <a:r>
              <a:rPr lang="en-US"/>
              <a:t>Advice and support to members</a:t>
            </a:r>
          </a:p>
          <a:p>
            <a:endParaRPr lang="en-US"/>
          </a:p>
          <a:p>
            <a:r>
              <a:rPr lang="en-US"/>
              <a:t>With a collective agreement, the employer must negotiate with the union before making major changes.</a:t>
            </a:r>
            <a:br>
              <a:rPr lang="en-US"/>
            </a:br>
            <a:r>
              <a:rPr lang="en-US"/>
              <a:t>This gives employees a chance to influence decisions.</a:t>
            </a:r>
            <a:br>
              <a:rPr lang="en-US"/>
            </a:br>
            <a:r>
              <a:rPr lang="en-US"/>
              <a:t>Union representatives negotiate directly with the employer and understand what matters at your workplace.</a:t>
            </a:r>
            <a:br>
              <a:rPr lang="en-US"/>
            </a:br>
            <a:endParaRPr lang="en-US"/>
          </a:p>
          <a:p>
            <a:r>
              <a:rPr lang="en-US"/>
              <a:t>Responsibilities include:</a:t>
            </a:r>
          </a:p>
          <a:p>
            <a:r>
              <a:rPr lang="en-US"/>
              <a:t>Participating in salary reviews and ensuring the employer follows the agreement</a:t>
            </a:r>
          </a:p>
          <a:p>
            <a:r>
              <a:rPr lang="en-US"/>
              <a:t>Participating in salary surveys to promote equal pay</a:t>
            </a:r>
          </a:p>
          <a:p>
            <a:r>
              <a:rPr lang="en-US"/>
              <a:t>Negotiating on issues like salary, work environment, reorganizations, leadership appointments, layoffs, professional development, and local agreements (e.g., working hours, wellness benefits, lunch subsidies)</a:t>
            </a:r>
          </a:p>
          <a:p>
            <a:r>
              <a:rPr lang="en-US"/>
              <a:t>Access to more information than regular employees</a:t>
            </a:r>
          </a:p>
          <a:p>
            <a:r>
              <a:rPr lang="en-US"/>
              <a:t>Supporting and advising members locally</a:t>
            </a:r>
          </a:p>
        </p:txBody>
      </p:sp>
      <p:sp>
        <p:nvSpPr>
          <p:cNvPr id="4" name="Platshållare för bildnummer 3"/>
          <p:cNvSpPr>
            <a:spLocks noGrp="1"/>
          </p:cNvSpPr>
          <p:nvPr>
            <p:ph type="sldNum" sz="quarter" idx="5"/>
          </p:nvPr>
        </p:nvSpPr>
        <p:spPr/>
        <p:txBody>
          <a:bodyPr/>
          <a:lstStyle/>
          <a:p>
            <a:fld id="{59669317-3318-417A-8791-1BD08B4817A1}" type="slidenum">
              <a:rPr lang="sv-SE" smtClean="0"/>
              <a:t>5</a:t>
            </a:fld>
            <a:endParaRPr lang="sv-SE"/>
          </a:p>
        </p:txBody>
      </p:sp>
    </p:spTree>
    <p:extLst>
      <p:ext uri="{BB962C8B-B14F-4D97-AF65-F5344CB8AC3E}">
        <p14:creationId xmlns:p14="http://schemas.microsoft.com/office/powerpoint/2010/main" val="277704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Fem bra saker med att vara förtroendevald</a:t>
            </a:r>
          </a:p>
          <a:p>
            <a:endParaRPr lang="sv-SE"/>
          </a:p>
          <a:p>
            <a:pPr>
              <a:buFont typeface="Arial" panose="020B0604020202020204" pitchFamily="34" charset="0"/>
              <a:buChar char="•"/>
            </a:pPr>
            <a:r>
              <a:rPr lang="sv-SE" sz="1200"/>
              <a:t>Du får koll! - </a:t>
            </a:r>
            <a:r>
              <a:rPr lang="sv-SE" b="0" i="0">
                <a:solidFill>
                  <a:srgbClr val="4D4D4D"/>
                </a:solidFill>
                <a:effectLst/>
                <a:latin typeface="Lato" panose="020F0502020204030203" pitchFamily="34" charset="0"/>
              </a:rPr>
              <a:t>Du får tidig insyn vad som händer i organisationen och möjlighet att påverka verksamheten och villkoren.</a:t>
            </a:r>
            <a:endParaRPr lang="sv-SE" sz="1200"/>
          </a:p>
          <a:p>
            <a:pPr>
              <a:buFont typeface="Arial" panose="020B0604020202020204" pitchFamily="34" charset="0"/>
              <a:buChar char="•"/>
            </a:pPr>
            <a:r>
              <a:rPr lang="sv-SE" sz="1200"/>
              <a:t>Det är kompetensutvecklande - </a:t>
            </a:r>
            <a:r>
              <a:rPr lang="sv-SE" b="0" i="0">
                <a:solidFill>
                  <a:srgbClr val="4D4D4D"/>
                </a:solidFill>
                <a:effectLst/>
                <a:latin typeface="Lato" panose="020F0502020204030203" pitchFamily="34" charset="0"/>
              </a:rPr>
              <a:t>Du lär dig mer om arbetsplatsen och hur företaget fungerar och du lär dig massor via de utbildningar vi erbjuder</a:t>
            </a:r>
            <a:endParaRPr lang="sv-SE" sz="1200"/>
          </a:p>
          <a:p>
            <a:pPr>
              <a:buFont typeface="Arial" panose="020B0604020202020204" pitchFamily="34" charset="0"/>
              <a:buChar char="•"/>
            </a:pPr>
            <a:r>
              <a:rPr lang="sv-SE" sz="1200"/>
              <a:t>Det är meriterande - </a:t>
            </a:r>
            <a:r>
              <a:rPr lang="sv-SE" b="0" i="0">
                <a:solidFill>
                  <a:srgbClr val="4D4D4D"/>
                </a:solidFill>
                <a:effectLst/>
                <a:latin typeface="Lato" panose="020F0502020204030203" pitchFamily="34" charset="0"/>
              </a:rPr>
              <a:t>Du får erfarenheter och egenskaper som du har nytta av i din framtida karriär och kan sätta på cv:t.</a:t>
            </a:r>
            <a:endParaRPr lang="sv-SE" sz="1200"/>
          </a:p>
          <a:p>
            <a:pPr>
              <a:buFont typeface="Arial" panose="020B0604020202020204" pitchFamily="34" charset="0"/>
              <a:buChar char="•"/>
            </a:pPr>
            <a:r>
              <a:rPr lang="sv-SE" sz="1200"/>
              <a:t>Du får </a:t>
            </a:r>
            <a:r>
              <a:rPr lang="sv-SE" sz="1200" err="1"/>
              <a:t>nätverka</a:t>
            </a:r>
            <a:r>
              <a:rPr lang="sv-SE" sz="1200"/>
              <a:t> - </a:t>
            </a:r>
            <a:r>
              <a:rPr lang="sv-SE" b="0" i="0">
                <a:solidFill>
                  <a:srgbClr val="4D4D4D"/>
                </a:solidFill>
                <a:effectLst/>
                <a:latin typeface="Lato" panose="020F0502020204030203" pitchFamily="34" charset="0"/>
              </a:rPr>
              <a:t>Du träffar många andra och får möjlighet att knyta kontakter och skaffa dig nya nätverk. </a:t>
            </a:r>
            <a:endParaRPr lang="sv-SE" sz="1200"/>
          </a:p>
          <a:p>
            <a:pPr>
              <a:buFont typeface="Arial" panose="020B0604020202020204" pitchFamily="34" charset="0"/>
              <a:buChar char="•"/>
            </a:pPr>
            <a:r>
              <a:rPr lang="sv-SE" sz="1200"/>
              <a:t>Du gör skillnad - </a:t>
            </a:r>
            <a:r>
              <a:rPr lang="sv-SE" b="0" i="0">
                <a:solidFill>
                  <a:srgbClr val="4D4D4D"/>
                </a:solidFill>
                <a:effectLst/>
                <a:latin typeface="Lato" panose="020F0502020204030203" pitchFamily="34" charset="0"/>
              </a:rPr>
              <a:t>Du får förtroendet att föra dina kollegors talan i viktiga frågor,</a:t>
            </a:r>
            <a:br>
              <a:rPr lang="sv-SE"/>
            </a:br>
            <a:r>
              <a:rPr lang="sv-SE" b="0" i="0">
                <a:solidFill>
                  <a:srgbClr val="4D4D4D"/>
                </a:solidFill>
                <a:effectLst/>
                <a:latin typeface="Lato" panose="020F0502020204030203" pitchFamily="34" charset="0"/>
              </a:rPr>
              <a:t>och göra skillnad för alla på jobbet.</a:t>
            </a:r>
            <a:endParaRPr lang="sv-SE" sz="1200"/>
          </a:p>
          <a:p>
            <a:endParaRPr lang="sv-SE"/>
          </a:p>
          <a:p>
            <a:r>
              <a:rPr lang="sv-SE"/>
              <a:t>Och det är framförallt väldigt, väldigt roligt!! Och allt arbete som du gör som förtroendevald sker på betald arbetstid, du har alltså rätt att utföra ditt arbete som förtroendevald på din vanliga arbetstid enligt Förtroendemannalagen så detta är inget extra arbete.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Du behöver heller inte kunna något särskilt för att bli förtroendevald. Allt du behöver kunna hjälper Sveriges Ingenjörer dig med. Det finns utbildningar för allt och du har alltid rätt att få hjälp av Sveriges Ingenjörers ombudsmän som kan stötta dig i ditt arbete.</a:t>
            </a:r>
          </a:p>
          <a:p>
            <a:endParaRPr lang="sv-SE"/>
          </a:p>
          <a:p>
            <a:pPr marL="0" indent="0">
              <a:lnSpc>
                <a:spcPct val="90000"/>
              </a:lnSpc>
              <a:spcBef>
                <a:spcPts val="1000"/>
              </a:spcBef>
              <a:buClr>
                <a:schemeClr val="accent1"/>
              </a:buClr>
              <a:buSzPct val="125000"/>
              <a:buFont typeface="Arial" panose="020B0604020202020204" pitchFamily="34" charset="0"/>
              <a:buNone/>
            </a:pPr>
            <a:endParaRPr lang="sv-SE" kern="1200">
              <a:solidFill>
                <a:schemeClr val="tx1"/>
              </a:solidFill>
              <a:latin typeface="+mn-lt"/>
              <a:ea typeface="+mn-ea"/>
              <a:cs typeface="+mn-cs"/>
            </a:endParaRPr>
          </a:p>
          <a:p>
            <a:r>
              <a:rPr lang="en-US"/>
              <a:t>Five Great Things About Being a Union Representative</a:t>
            </a:r>
          </a:p>
          <a:p>
            <a:r>
              <a:rPr lang="en-US"/>
              <a:t>You stay informed</a:t>
            </a:r>
          </a:p>
          <a:p>
            <a:r>
              <a:rPr lang="en-US"/>
              <a:t>It develops your skills</a:t>
            </a:r>
          </a:p>
          <a:p>
            <a:r>
              <a:rPr lang="en-US"/>
              <a:t>It’s a career asset</a:t>
            </a:r>
          </a:p>
          <a:p>
            <a:r>
              <a:rPr lang="en-US"/>
              <a:t>You get to network</a:t>
            </a:r>
          </a:p>
          <a:p>
            <a:r>
              <a:rPr lang="en-US"/>
              <a:t>You make a difference</a:t>
            </a:r>
          </a:p>
          <a:p>
            <a:r>
              <a:rPr lang="en-US"/>
              <a:t>All work is done during paid working hours</a:t>
            </a:r>
          </a:p>
          <a:p>
            <a:r>
              <a:rPr lang="en-US"/>
              <a:t>You gain early insight into organizational changes and can influence conditions.</a:t>
            </a:r>
            <a:br>
              <a:rPr lang="en-US"/>
            </a:br>
            <a:r>
              <a:rPr lang="en-US"/>
              <a:t>You learn a lot through our training programs.</a:t>
            </a:r>
            <a:br>
              <a:rPr lang="en-US"/>
            </a:br>
            <a:r>
              <a:rPr lang="en-US"/>
              <a:t>You gain experience and skills valuable for your career.</a:t>
            </a:r>
            <a:br>
              <a:rPr lang="en-US"/>
            </a:br>
            <a:r>
              <a:rPr lang="en-US"/>
              <a:t>You meet others and build networks.</a:t>
            </a:r>
            <a:br>
              <a:rPr lang="en-US"/>
            </a:br>
            <a:r>
              <a:rPr lang="en-US"/>
              <a:t>You represent your colleagues and make a real impact.</a:t>
            </a:r>
            <a:br>
              <a:rPr lang="en-US"/>
            </a:br>
            <a:endParaRPr lang="en-US"/>
          </a:p>
          <a:p>
            <a:r>
              <a:rPr lang="en-US"/>
              <a:t>And most importantly – it’s fun!</a:t>
            </a:r>
            <a:br>
              <a:rPr lang="en-US"/>
            </a:br>
            <a:r>
              <a:rPr lang="en-US"/>
              <a:t>All work is done during regular working hours according to the Union Representative Act.</a:t>
            </a:r>
          </a:p>
          <a:p>
            <a:br>
              <a:rPr lang="en-US"/>
            </a:br>
            <a:r>
              <a:rPr lang="en-US"/>
              <a:t>You don’t need prior knowledge to become a union representative.</a:t>
            </a:r>
            <a:br>
              <a:rPr lang="en-US"/>
            </a:br>
            <a:r>
              <a:rPr lang="en-US"/>
              <a:t>Sveriges Ingenjörer will help you with everything.</a:t>
            </a:r>
            <a:br>
              <a:rPr lang="en-US"/>
            </a:br>
            <a:r>
              <a:rPr lang="en-US"/>
              <a:t>There are trainings for everything, and ombudsmen at Sveriges Ingenjörer are always available to support you.</a:t>
            </a:r>
          </a:p>
          <a:p>
            <a:pPr marL="0" indent="0">
              <a:lnSpc>
                <a:spcPct val="90000"/>
              </a:lnSpc>
              <a:spcBef>
                <a:spcPts val="1000"/>
              </a:spcBef>
              <a:buClr>
                <a:schemeClr val="accent1"/>
              </a:buClr>
              <a:buSzPct val="125000"/>
              <a:buFont typeface="Arial" panose="020B0604020202020204" pitchFamily="34" charset="0"/>
              <a:buNone/>
            </a:pPr>
            <a:endParaRPr lang="sv-SE" kern="1200">
              <a:solidFill>
                <a:srgbClr val="000000"/>
              </a:solidFill>
              <a:latin typeface="+mn-lt"/>
              <a:ea typeface="+mn-ea"/>
              <a:cs typeface="+mn-cs"/>
            </a:endParaRPr>
          </a:p>
        </p:txBody>
      </p:sp>
      <p:sp>
        <p:nvSpPr>
          <p:cNvPr id="4" name="Platshållare för bildnummer 3"/>
          <p:cNvSpPr>
            <a:spLocks noGrp="1"/>
          </p:cNvSpPr>
          <p:nvPr>
            <p:ph type="sldNum" sz="quarter" idx="5"/>
          </p:nvPr>
        </p:nvSpPr>
        <p:spPr/>
        <p:txBody>
          <a:bodyPr/>
          <a:lstStyle/>
          <a:p>
            <a:fld id="{59669317-3318-417A-8791-1BD08B4817A1}" type="slidenum">
              <a:rPr lang="sv-SE" smtClean="0"/>
              <a:t>6</a:t>
            </a:fld>
            <a:endParaRPr lang="sv-SE"/>
          </a:p>
        </p:txBody>
      </p:sp>
    </p:spTree>
    <p:extLst>
      <p:ext uri="{BB962C8B-B14F-4D97-AF65-F5344CB8AC3E}">
        <p14:creationId xmlns:p14="http://schemas.microsoft.com/office/powerpoint/2010/main" val="15938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Fackligt arbete handlar om att påverka på sin arbetsplats och säga vad man tycker så lämnar jag över till er. </a:t>
            </a:r>
            <a:br>
              <a:rPr lang="sv-SE"/>
            </a:br>
            <a:r>
              <a:rPr lang="sv-SE"/>
              <a:t>Vad tycker ni? </a:t>
            </a:r>
          </a:p>
          <a:p>
            <a:r>
              <a:rPr lang="sv-SE"/>
              <a:t>Tycker ni att detta verkar vettigt? Tycker ni att vi behöver organisera er på vår arbetsplats? Är det någon som är intresserad? Ha ett till informationsmöte/konstituerande årsmöte? Några mer frågor om förening eller vara kontaktperson?</a:t>
            </a:r>
          </a:p>
          <a:p>
            <a:endParaRPr lang="sv-SE"/>
          </a:p>
          <a:p>
            <a:r>
              <a:rPr lang="sv-SE"/>
              <a:t>Som sagt kan en kontaktperson/kontaktpersoner vara ett första steg för att sedan bilda en akademikerförening. Vi kan också ta hjälp av Sveriges Ingenjörer med mallar för dagordning, stadgar och kallelse för att ha ett konstituerande årsmöte om ni vill ta nästa steg och bilda en akademikerförening direkt.</a:t>
            </a:r>
          </a:p>
          <a:p>
            <a:endParaRPr lang="en-US"/>
          </a:p>
          <a:p>
            <a:r>
              <a:rPr lang="en-US"/>
              <a:t>Union work is about making a difference and speaking up at your workplace.</a:t>
            </a:r>
            <a:br>
              <a:rPr lang="en-US"/>
            </a:br>
            <a:r>
              <a:rPr lang="en-US"/>
              <a:t>Now I’ll hand it over to you:</a:t>
            </a:r>
          </a:p>
          <a:p>
            <a:r>
              <a:rPr lang="en-US"/>
              <a:t>Does this sound reasonable?</a:t>
            </a:r>
          </a:p>
          <a:p>
            <a:r>
              <a:rPr lang="en-US"/>
              <a:t>Do you feel the need to organize at our workplace?</a:t>
            </a:r>
          </a:p>
          <a:p>
            <a:endParaRPr lang="en-US"/>
          </a:p>
          <a:p>
            <a:r>
              <a:rPr lang="en-US"/>
              <a:t>Is anyone interested in continuing with another info meeting or a constitutional meeting?</a:t>
            </a:r>
          </a:p>
          <a:p>
            <a:r>
              <a:rPr lang="en-US"/>
              <a:t>Any questions about forming an association or becoming a contact person?</a:t>
            </a:r>
          </a:p>
          <a:p>
            <a:r>
              <a:rPr lang="en-US"/>
              <a:t>A contact persons can be a first step and </a:t>
            </a:r>
            <a:r>
              <a:rPr lang="sv-SE"/>
              <a:t>Sveriges Ingenjörer </a:t>
            </a:r>
            <a:r>
              <a:rPr lang="sv-SE" err="1"/>
              <a:t>can</a:t>
            </a:r>
            <a:r>
              <a:rPr lang="sv-SE"/>
              <a:t> </a:t>
            </a:r>
            <a:r>
              <a:rPr lang="en-US"/>
              <a:t>help us with templates for agenda, statutes, and invitations if we want to form an academics association directly.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us!</a:t>
            </a:r>
            <a:endParaRPr lang="sv-SE"/>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7</a:t>
            </a:fld>
            <a:endParaRPr lang="sv-SE"/>
          </a:p>
        </p:txBody>
      </p:sp>
    </p:spTree>
    <p:extLst>
      <p:ext uri="{BB962C8B-B14F-4D97-AF65-F5344CB8AC3E}">
        <p14:creationId xmlns:p14="http://schemas.microsoft.com/office/powerpoint/2010/main" val="19059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3BFB0-5CEF-EF77-CBD3-F92CC4D8E96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7E97BE-8765-8043-F863-BD628CDEA52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C92AF06-D7BA-50AB-698C-E76050856934}"/>
              </a:ext>
            </a:extLst>
          </p:cNvPr>
          <p:cNvSpPr>
            <a:spLocks noGrp="1"/>
          </p:cNvSpPr>
          <p:nvPr>
            <p:ph type="body" idx="1"/>
          </p:nvPr>
        </p:nvSpPr>
        <p:spPr/>
        <p:txBody>
          <a:bodyPr/>
          <a:lstStyle/>
          <a:p>
            <a:r>
              <a:rPr lang="sv-SE" sz="1200" b="1" i="0" kern="1200">
                <a:solidFill>
                  <a:schemeClr val="tx1"/>
                </a:solidFill>
                <a:effectLst/>
                <a:latin typeface="+mn-lt"/>
                <a:ea typeface="+mn-ea"/>
                <a:cs typeface="+mn-cs"/>
              </a:rPr>
              <a:t>Välj någon av dessa filmer att visa på slutet.</a:t>
            </a:r>
          </a:p>
          <a:p>
            <a:r>
              <a:rPr lang="sv-SE" sz="1200" b="1" i="0" kern="1200">
                <a:solidFill>
                  <a:schemeClr val="tx1"/>
                </a:solidFill>
                <a:effectLst/>
                <a:latin typeface="+mn-lt"/>
                <a:ea typeface="+mn-ea"/>
                <a:cs typeface="+mn-cs"/>
              </a:rPr>
              <a:t>VÄLJ TEXTNING: Klicka på den lilla tv-rutan. ÄNDRA SPRÅK: klicka på kugghjulet, välj översätt automatiskt och engelska</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Det finns många argument för att bli förtroendevald. Du kan förbättra arbetsplatsen och ha en röst. Du hjälper andra och hittar lösningar på problem. Och det är roligt! Fem förtroendevalda om det bästa med uppdraget. </a:t>
            </a:r>
          </a:p>
          <a:p>
            <a:endParaRPr lang="sv-SE" sz="1200" b="0" i="0" kern="1200">
              <a:solidFill>
                <a:schemeClr val="tx1"/>
              </a:solidFill>
              <a:effectLst/>
              <a:latin typeface="+mn-lt"/>
              <a:ea typeface="+mn-ea"/>
              <a:cs typeface="+mn-cs"/>
            </a:endParaRPr>
          </a:p>
          <a:p>
            <a:r>
              <a:rPr lang="sv-SE" sz="1200" b="0" i="0" kern="1200" err="1">
                <a:solidFill>
                  <a:schemeClr val="tx1"/>
                </a:solidFill>
                <a:effectLst/>
                <a:latin typeface="+mn-lt"/>
                <a:ea typeface="+mn-ea"/>
                <a:cs typeface="+mn-cs"/>
              </a:rPr>
              <a:t>There</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are</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many</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reasons</a:t>
            </a:r>
            <a:r>
              <a:rPr lang="sv-SE" sz="1200" b="0" i="0" kern="1200">
                <a:solidFill>
                  <a:schemeClr val="tx1"/>
                </a:solidFill>
                <a:effectLst/>
                <a:latin typeface="+mn-lt"/>
                <a:ea typeface="+mn-ea"/>
                <a:cs typeface="+mn-cs"/>
              </a:rPr>
              <a:t> to </a:t>
            </a:r>
            <a:r>
              <a:rPr lang="sv-SE" sz="1200" b="0" i="0" kern="1200" err="1">
                <a:solidFill>
                  <a:schemeClr val="tx1"/>
                </a:solidFill>
                <a:effectLst/>
                <a:latin typeface="+mn-lt"/>
                <a:ea typeface="+mn-ea"/>
                <a:cs typeface="+mn-cs"/>
              </a:rPr>
              <a:t>become</a:t>
            </a:r>
            <a:r>
              <a:rPr lang="sv-SE" sz="1200" b="0" i="0" kern="1200">
                <a:solidFill>
                  <a:schemeClr val="tx1"/>
                </a:solidFill>
                <a:effectLst/>
                <a:latin typeface="+mn-lt"/>
                <a:ea typeface="+mn-ea"/>
                <a:cs typeface="+mn-cs"/>
              </a:rPr>
              <a:t> a union representative. </a:t>
            </a:r>
            <a:r>
              <a:rPr lang="sv-SE" sz="1200" b="0" i="0" kern="1200" err="1">
                <a:solidFill>
                  <a:schemeClr val="tx1"/>
                </a:solidFill>
                <a:effectLst/>
                <a:latin typeface="+mn-lt"/>
                <a:ea typeface="+mn-ea"/>
                <a:cs typeface="+mn-cs"/>
              </a:rPr>
              <a:t>You</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can</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improve</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your</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workplace</a:t>
            </a:r>
            <a:r>
              <a:rPr lang="sv-SE" sz="1200" b="0" i="0" kern="1200">
                <a:solidFill>
                  <a:schemeClr val="tx1"/>
                </a:solidFill>
                <a:effectLst/>
                <a:latin typeface="+mn-lt"/>
                <a:ea typeface="+mn-ea"/>
                <a:cs typeface="+mn-cs"/>
              </a:rPr>
              <a:t> and </a:t>
            </a:r>
            <a:r>
              <a:rPr lang="sv-SE" sz="1200" b="0" i="0" kern="1200" err="1">
                <a:solidFill>
                  <a:schemeClr val="tx1"/>
                </a:solidFill>
                <a:effectLst/>
                <a:latin typeface="+mn-lt"/>
                <a:ea typeface="+mn-ea"/>
                <a:cs typeface="+mn-cs"/>
              </a:rPr>
              <a:t>have</a:t>
            </a:r>
            <a:r>
              <a:rPr lang="sv-SE" sz="1200" b="0" i="0" kern="1200">
                <a:solidFill>
                  <a:schemeClr val="tx1"/>
                </a:solidFill>
                <a:effectLst/>
                <a:latin typeface="+mn-lt"/>
                <a:ea typeface="+mn-ea"/>
                <a:cs typeface="+mn-cs"/>
              </a:rPr>
              <a:t> a voice. </a:t>
            </a:r>
            <a:r>
              <a:rPr lang="sv-SE" sz="1200" b="0" i="0" kern="1200" err="1">
                <a:solidFill>
                  <a:schemeClr val="tx1"/>
                </a:solidFill>
                <a:effectLst/>
                <a:latin typeface="+mn-lt"/>
                <a:ea typeface="+mn-ea"/>
                <a:cs typeface="+mn-cs"/>
              </a:rPr>
              <a:t>You</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help</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others</a:t>
            </a:r>
            <a:r>
              <a:rPr lang="sv-SE" sz="1200" b="0" i="0" kern="1200">
                <a:solidFill>
                  <a:schemeClr val="tx1"/>
                </a:solidFill>
                <a:effectLst/>
                <a:latin typeface="+mn-lt"/>
                <a:ea typeface="+mn-ea"/>
                <a:cs typeface="+mn-cs"/>
              </a:rPr>
              <a:t> and </a:t>
            </a:r>
            <a:r>
              <a:rPr lang="sv-SE" sz="1200" b="0" i="0" kern="1200" err="1">
                <a:solidFill>
                  <a:schemeClr val="tx1"/>
                </a:solidFill>
                <a:effectLst/>
                <a:latin typeface="+mn-lt"/>
                <a:ea typeface="+mn-ea"/>
                <a:cs typeface="+mn-cs"/>
              </a:rPr>
              <a:t>find</a:t>
            </a:r>
            <a:r>
              <a:rPr lang="sv-SE" sz="1200" b="0" i="0" kern="1200">
                <a:solidFill>
                  <a:schemeClr val="tx1"/>
                </a:solidFill>
                <a:effectLst/>
                <a:latin typeface="+mn-lt"/>
                <a:ea typeface="+mn-ea"/>
                <a:cs typeface="+mn-cs"/>
              </a:rPr>
              <a:t> solutions to problems. And </a:t>
            </a:r>
            <a:r>
              <a:rPr lang="sv-SE" sz="1200" b="0" i="0" kern="1200" err="1">
                <a:solidFill>
                  <a:schemeClr val="tx1"/>
                </a:solidFill>
                <a:effectLst/>
                <a:latin typeface="+mn-lt"/>
                <a:ea typeface="+mn-ea"/>
                <a:cs typeface="+mn-cs"/>
              </a:rPr>
              <a:t>it’s</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fun</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Five</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local</a:t>
            </a:r>
            <a:r>
              <a:rPr lang="sv-SE" sz="1200" b="0" i="0" kern="1200">
                <a:solidFill>
                  <a:schemeClr val="tx1"/>
                </a:solidFill>
                <a:effectLst/>
                <a:latin typeface="+mn-lt"/>
                <a:ea typeface="+mn-ea"/>
                <a:cs typeface="+mn-cs"/>
              </a:rPr>
              <a:t> representatives </a:t>
            </a:r>
            <a:r>
              <a:rPr lang="sv-SE" sz="1200" b="0" i="0" kern="1200" err="1">
                <a:solidFill>
                  <a:schemeClr val="tx1"/>
                </a:solidFill>
                <a:effectLst/>
                <a:latin typeface="+mn-lt"/>
                <a:ea typeface="+mn-ea"/>
                <a:cs typeface="+mn-cs"/>
              </a:rPr>
              <a:t>share</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what’s</a:t>
            </a:r>
            <a:r>
              <a:rPr lang="sv-SE" sz="1200" b="0" i="0" kern="1200">
                <a:solidFill>
                  <a:schemeClr val="tx1"/>
                </a:solidFill>
                <a:effectLst/>
                <a:latin typeface="+mn-lt"/>
                <a:ea typeface="+mn-ea"/>
                <a:cs typeface="+mn-cs"/>
              </a:rPr>
              <a:t> best </a:t>
            </a:r>
            <a:r>
              <a:rPr lang="sv-SE" sz="1200" b="0" i="0" kern="1200" err="1">
                <a:solidFill>
                  <a:schemeClr val="tx1"/>
                </a:solidFill>
                <a:effectLst/>
                <a:latin typeface="+mn-lt"/>
                <a:ea typeface="+mn-ea"/>
                <a:cs typeface="+mn-cs"/>
              </a:rPr>
              <a:t>about</a:t>
            </a:r>
            <a:r>
              <a:rPr lang="sv-SE" sz="1200" b="0" i="0" kern="1200">
                <a:solidFill>
                  <a:schemeClr val="tx1"/>
                </a:solidFill>
                <a:effectLst/>
                <a:latin typeface="+mn-lt"/>
                <a:ea typeface="+mn-ea"/>
                <a:cs typeface="+mn-cs"/>
              </a:rPr>
              <a:t> the </a:t>
            </a:r>
            <a:r>
              <a:rPr lang="sv-SE" sz="1200" b="0" i="0" kern="1200" err="1">
                <a:solidFill>
                  <a:schemeClr val="tx1"/>
                </a:solidFill>
                <a:effectLst/>
                <a:latin typeface="+mn-lt"/>
                <a:ea typeface="+mn-ea"/>
                <a:cs typeface="+mn-cs"/>
              </a:rPr>
              <a:t>assignment</a:t>
            </a:r>
            <a:r>
              <a:rPr lang="sv-SE" sz="1200" b="0" i="0" kern="1200">
                <a:solidFill>
                  <a:schemeClr val="tx1"/>
                </a:solidFill>
                <a:effectLst/>
                <a:latin typeface="+mn-lt"/>
                <a:ea typeface="+mn-ea"/>
                <a:cs typeface="+mn-cs"/>
              </a:rPr>
              <a:t>. </a:t>
            </a:r>
          </a:p>
          <a:p>
            <a:endParaRPr lang="sv-SE" sz="1200" b="0" i="0" kern="1200">
              <a:solidFill>
                <a:schemeClr val="tx1"/>
              </a:solidFill>
              <a:effectLst/>
              <a:latin typeface="+mn-lt"/>
              <a:ea typeface="+mn-ea"/>
              <a:cs typeface="+mn-cs"/>
            </a:endParaRPr>
          </a:p>
          <a:p>
            <a:r>
              <a:rPr lang="sv-SE" sz="1200" b="1" i="0" kern="1200">
                <a:solidFill>
                  <a:schemeClr val="tx1"/>
                </a:solidFill>
                <a:effectLst/>
                <a:latin typeface="+mn-lt"/>
                <a:ea typeface="+mn-ea"/>
                <a:cs typeface="+mn-cs"/>
              </a:rPr>
              <a:t>Change </a:t>
            </a:r>
            <a:r>
              <a:rPr lang="sv-SE" sz="1200" b="1" i="0" kern="1200" err="1">
                <a:solidFill>
                  <a:schemeClr val="tx1"/>
                </a:solidFill>
                <a:effectLst/>
                <a:latin typeface="+mn-lt"/>
                <a:ea typeface="+mn-ea"/>
                <a:cs typeface="+mn-cs"/>
              </a:rPr>
              <a:t>subtitle</a:t>
            </a:r>
            <a:r>
              <a:rPr lang="sv-SE" sz="1200" b="1" i="0" kern="1200">
                <a:solidFill>
                  <a:schemeClr val="tx1"/>
                </a:solidFill>
                <a:effectLst/>
                <a:latin typeface="+mn-lt"/>
                <a:ea typeface="+mn-ea"/>
                <a:cs typeface="+mn-cs"/>
              </a:rPr>
              <a:t> </a:t>
            </a:r>
            <a:r>
              <a:rPr lang="sv-SE" sz="1200" b="1" i="0" kern="1200" err="1">
                <a:solidFill>
                  <a:schemeClr val="tx1"/>
                </a:solidFill>
                <a:effectLst/>
                <a:latin typeface="+mn-lt"/>
                <a:ea typeface="+mn-ea"/>
                <a:cs typeface="+mn-cs"/>
              </a:rPr>
              <a:t>language</a:t>
            </a:r>
            <a:r>
              <a:rPr lang="sv-SE" sz="1200" b="1" i="0" kern="1200">
                <a:solidFill>
                  <a:schemeClr val="tx1"/>
                </a:solidFill>
                <a:effectLst/>
                <a:latin typeface="+mn-lt"/>
                <a:ea typeface="+mn-ea"/>
                <a:cs typeface="+mn-cs"/>
              </a:rPr>
              <a:t> under Settings</a:t>
            </a:r>
            <a:r>
              <a:rPr lang="sv-SE" sz="1200" b="0" i="0" kern="1200">
                <a:solidFill>
                  <a:schemeClr val="tx1"/>
                </a:solidFill>
                <a:effectLst/>
                <a:latin typeface="+mn-lt"/>
                <a:ea typeface="+mn-ea"/>
                <a:cs typeface="+mn-cs"/>
              </a:rPr>
              <a:t>.</a:t>
            </a:r>
            <a:endParaRPr lang="sv-SE"/>
          </a:p>
        </p:txBody>
      </p:sp>
      <p:sp>
        <p:nvSpPr>
          <p:cNvPr id="4" name="Platshållare för bildnummer 3">
            <a:extLst>
              <a:ext uri="{FF2B5EF4-FFF2-40B4-BE49-F238E27FC236}">
                <a16:creationId xmlns:a16="http://schemas.microsoft.com/office/drawing/2014/main" id="{7BA8B8D8-1C03-1A7A-06F2-9CFA4BAD5E7B}"/>
              </a:ext>
            </a:extLst>
          </p:cNvPr>
          <p:cNvSpPr>
            <a:spLocks noGrp="1"/>
          </p:cNvSpPr>
          <p:nvPr>
            <p:ph type="sldNum" sz="quarter" idx="5"/>
          </p:nvPr>
        </p:nvSpPr>
        <p:spPr/>
        <p:txBody>
          <a:bodyPr/>
          <a:lstStyle/>
          <a:p>
            <a:pPr>
              <a:defRPr/>
            </a:pPr>
            <a:fld id="{DA0C3BAD-C855-4C4C-B2F8-82053431033D}" type="slidenum">
              <a:rPr lang="sv-SE" smtClean="0"/>
              <a:pPr>
                <a:defRPr/>
              </a:pPr>
              <a:t>8</a:t>
            </a:fld>
            <a:endParaRPr lang="sv-SE"/>
          </a:p>
        </p:txBody>
      </p:sp>
    </p:spTree>
    <p:extLst>
      <p:ext uri="{BB962C8B-B14F-4D97-AF65-F5344CB8AC3E}">
        <p14:creationId xmlns:p14="http://schemas.microsoft.com/office/powerpoint/2010/main" val="741729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004149C-6F01-F80C-B624-FFDB070854C9}"/>
              </a:ext>
            </a:extLst>
          </p:cNvPr>
          <p:cNvSpPr>
            <a:spLocks noGrp="1" noRot="1" noMove="1" noResize="1" noEditPoints="1" noAdjustHandles="1" noChangeArrowheads="1" noChangeShapeType="1"/>
          </p:cNvSpPr>
          <p:nvPr userDrawn="1"/>
        </p:nvSpPr>
        <p:spPr>
          <a:xfrm>
            <a:off x="166687" y="169069"/>
            <a:ext cx="11859419" cy="5482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grpSp>
        <p:nvGrpSpPr>
          <p:cNvPr id="7" name="Grupp 6">
            <a:extLst>
              <a:ext uri="{FF2B5EF4-FFF2-40B4-BE49-F238E27FC236}">
                <a16:creationId xmlns:a16="http://schemas.microsoft.com/office/drawing/2014/main" id="{4F4EEF3F-47CD-9211-3AC1-304B49B1CFDA}"/>
              </a:ext>
            </a:extLst>
          </p:cNvPr>
          <p:cNvGrpSpPr/>
          <p:nvPr userDrawn="1"/>
        </p:nvGrpSpPr>
        <p:grpSpPr>
          <a:xfrm>
            <a:off x="507206" y="5253039"/>
            <a:ext cx="1383506" cy="1383508"/>
            <a:chOff x="507206" y="5253039"/>
            <a:chExt cx="1383506" cy="1383508"/>
          </a:xfrm>
        </p:grpSpPr>
        <p:sp>
          <p:nvSpPr>
            <p:cNvPr id="22" name="Rektangel 21">
              <a:extLst>
                <a:ext uri="{FF2B5EF4-FFF2-40B4-BE49-F238E27FC236}">
                  <a16:creationId xmlns:a16="http://schemas.microsoft.com/office/drawing/2014/main" id="{057B5A04-FFCF-8D81-EACF-18CEAE2B1963}"/>
                </a:ext>
              </a:extLst>
            </p:cNvPr>
            <p:cNvSpPr>
              <a:spLocks/>
            </p:cNvSpPr>
            <p:nvPr userDrawn="1"/>
          </p:nvSpPr>
          <p:spPr>
            <a:xfrm>
              <a:off x="507206" y="5253039"/>
              <a:ext cx="1383506" cy="1383508"/>
            </a:xfrm>
            <a:prstGeom prst="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noFill/>
                </a:ln>
                <a:solidFill>
                  <a:schemeClr val="bg1"/>
                </a:solidFill>
              </a:endParaRPr>
            </a:p>
          </p:txBody>
        </p:sp>
        <p:pic>
          <p:nvPicPr>
            <p:cNvPr id="8" name="Bild 7">
              <a:extLst>
                <a:ext uri="{FF2B5EF4-FFF2-40B4-BE49-F238E27FC236}">
                  <a16:creationId xmlns:a16="http://schemas.microsoft.com/office/drawing/2014/main" id="{8B2C2D47-5BCB-17C2-A458-0B09A52A52F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8477" y="5475099"/>
              <a:ext cx="702000" cy="936000"/>
            </a:xfrm>
            <a:prstGeom prst="rect">
              <a:avLst/>
            </a:prstGeom>
          </p:spPr>
        </p:pic>
      </p:grpSp>
      <p:sp>
        <p:nvSpPr>
          <p:cNvPr id="13" name="Platshållare för datum 3">
            <a:extLst>
              <a:ext uri="{FF2B5EF4-FFF2-40B4-BE49-F238E27FC236}">
                <a16:creationId xmlns:a16="http://schemas.microsoft.com/office/drawing/2014/main" id="{06ED8762-2F1D-4D9C-6173-672A5B4C1095}"/>
              </a:ext>
            </a:extLst>
          </p:cNvPr>
          <p:cNvSpPr>
            <a:spLocks noGrp="1"/>
          </p:cNvSpPr>
          <p:nvPr>
            <p:ph type="dt" sz="half" idx="10"/>
          </p:nvPr>
        </p:nvSpPr>
        <p:spPr>
          <a:xfrm>
            <a:off x="508001" y="4715781"/>
            <a:ext cx="4779756" cy="288000"/>
          </a:xfrm>
          <a:prstGeom prst="rect">
            <a:avLst/>
          </a:prstGeom>
        </p:spPr>
        <p:txBody>
          <a:bodyPr lIns="0" tIns="0" rIns="0" bIns="0"/>
          <a:lstStyle>
            <a:lvl1pPr>
              <a:defRPr sz="1600">
                <a:solidFill>
                  <a:schemeClr val="bg1"/>
                </a:solidFill>
              </a:defRPr>
            </a:lvl1pPr>
          </a:lstStyle>
          <a:p>
            <a:fld id="{EBC2AA88-0D8A-4A42-B961-01515B7EC0D6}" type="datetimeFigureOut">
              <a:rPr lang="sv-SE" smtClean="0"/>
              <a:pPr/>
              <a:t>2026-04-17</a:t>
            </a:fld>
            <a:endParaRPr lang="sv-SE"/>
          </a:p>
        </p:txBody>
      </p:sp>
      <p:sp>
        <p:nvSpPr>
          <p:cNvPr id="12" name="Underrubrik 2">
            <a:extLst>
              <a:ext uri="{FF2B5EF4-FFF2-40B4-BE49-F238E27FC236}">
                <a16:creationId xmlns:a16="http://schemas.microsoft.com/office/drawing/2014/main" id="{8DBA0353-DF26-51D7-8EED-31606F89F244}"/>
              </a:ext>
            </a:extLst>
          </p:cNvPr>
          <p:cNvSpPr>
            <a:spLocks noGrp="1"/>
          </p:cNvSpPr>
          <p:nvPr>
            <p:ph type="subTitle" idx="1" hasCustomPrompt="1"/>
          </p:nvPr>
        </p:nvSpPr>
        <p:spPr>
          <a:xfrm>
            <a:off x="508001" y="4430403"/>
            <a:ext cx="4779755" cy="288000"/>
          </a:xfrm>
          <a:prstGeom prst="rect">
            <a:avLst/>
          </a:prstGeom>
        </p:spPr>
        <p:txBody>
          <a:bodyPr bIns="46800" anchor="ctr"/>
          <a:lstStyle>
            <a:lvl1pPr marL="0" indent="0" algn="l">
              <a:lnSpc>
                <a:spcPct val="110000"/>
              </a:lnSpc>
              <a:spcAft>
                <a:spcPts val="0"/>
              </a:spcAft>
              <a:buNone/>
              <a:defRPr sz="1600" kern="1200" spc="-1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Författare</a:t>
            </a:r>
          </a:p>
        </p:txBody>
      </p:sp>
      <p:sp>
        <p:nvSpPr>
          <p:cNvPr id="14" name="Platshållare för rubrik 1">
            <a:extLst>
              <a:ext uri="{FF2B5EF4-FFF2-40B4-BE49-F238E27FC236}">
                <a16:creationId xmlns:a16="http://schemas.microsoft.com/office/drawing/2014/main" id="{436D2B13-163E-8BBE-9D86-FFED4874CE66}"/>
              </a:ext>
            </a:extLst>
          </p:cNvPr>
          <p:cNvSpPr>
            <a:spLocks noGrp="1"/>
          </p:cNvSpPr>
          <p:nvPr>
            <p:ph type="title"/>
          </p:nvPr>
        </p:nvSpPr>
        <p:spPr>
          <a:xfrm>
            <a:off x="515938" y="1644105"/>
            <a:ext cx="8347081" cy="2181885"/>
          </a:xfrm>
          <a:prstGeom prst="rect">
            <a:avLst/>
          </a:prstGeom>
        </p:spPr>
        <p:txBody>
          <a:bodyPr vert="horz" lIns="0" tIns="0" rIns="0" bIns="0" rtlCol="0" anchor="ctr" anchorCtr="0">
            <a:noAutofit/>
          </a:bodyPr>
          <a:lstStyle>
            <a:lvl1pPr algn="l">
              <a:lnSpc>
                <a:spcPct val="100000"/>
              </a:lnSpc>
              <a:defRPr sz="4000" b="0" spc="-80" baseline="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2599257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3" pos="320" userDrawn="1">
          <p15:clr>
            <a:srgbClr val="FBAE40"/>
          </p15:clr>
        </p15:guide>
        <p15:guide id="5" orient="horz" pos="3309" userDrawn="1">
          <p15:clr>
            <a:srgbClr val="FBAE40"/>
          </p15:clr>
        </p15:guide>
        <p15:guide id="6" pos="105" userDrawn="1">
          <p15:clr>
            <a:srgbClr val="FBAE40"/>
          </p15:clr>
        </p15:guide>
        <p15:guide id="7" orient="horz" pos="105" userDrawn="1">
          <p15:clr>
            <a:srgbClr val="FBAE40"/>
          </p15:clr>
        </p15:guide>
        <p15:guide id="8" orient="horz" pos="4182" userDrawn="1">
          <p15:clr>
            <a:srgbClr val="FBAE40"/>
          </p15:clr>
        </p15:guide>
        <p15:guide id="9" pos="7574" userDrawn="1">
          <p15:clr>
            <a:srgbClr val="FBAE40"/>
          </p15:clr>
        </p15:guide>
        <p15:guide id="10"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3" name="Platshållare för text 2"/>
          <p:cNvSpPr>
            <a:spLocks noGrp="1"/>
          </p:cNvSpPr>
          <p:nvPr>
            <p:ph type="body" idx="1" hasCustomPrompt="1"/>
          </p:nvPr>
        </p:nvSpPr>
        <p:spPr>
          <a:xfrm>
            <a:off x="1414800" y="1908000"/>
            <a:ext cx="4572000" cy="540000"/>
          </a:xfrm>
          <a:prstGeom prst="rect">
            <a:avLst/>
          </a:prstGeom>
        </p:spPr>
        <p:txBody>
          <a:bodyPr anchor="t">
            <a:noAutofit/>
          </a:bodyPr>
          <a:lstStyle>
            <a:lvl1pPr marL="0" indent="0">
              <a:buNone/>
              <a:defRPr sz="18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p:cNvSpPr>
            <a:spLocks noGrp="1"/>
          </p:cNvSpPr>
          <p:nvPr>
            <p:ph sz="half" idx="2"/>
          </p:nvPr>
        </p:nvSpPr>
        <p:spPr>
          <a:xfrm>
            <a:off x="1414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202800" y="1908000"/>
            <a:ext cx="4572000" cy="540000"/>
          </a:xfrm>
          <a:prstGeom prst="rect">
            <a:avLst/>
          </a:prstGeo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p:cNvSpPr>
            <a:spLocks noGrp="1"/>
          </p:cNvSpPr>
          <p:nvPr>
            <p:ph sz="quarter" idx="4"/>
          </p:nvPr>
        </p:nvSpPr>
        <p:spPr>
          <a:xfrm>
            <a:off x="6202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Rektangel 12">
            <a:extLst>
              <a:ext uri="{FF2B5EF4-FFF2-40B4-BE49-F238E27FC236}">
                <a16:creationId xmlns:a16="http://schemas.microsoft.com/office/drawing/2014/main" id="{42C6018D-03FB-3646-AD9A-4D2941A669D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8A50803-1540-CF48-90CA-CF1B9154C0E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7B031514-6388-9B45-AEE9-5E5C8046DDE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7" name="textruta 6">
            <a:extLst>
              <a:ext uri="{FF2B5EF4-FFF2-40B4-BE49-F238E27FC236}">
                <a16:creationId xmlns:a16="http://schemas.microsoft.com/office/drawing/2014/main" id="{CC8D7BFF-FD54-1203-711A-62691E1A64ED}"/>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33025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8" name="Platshållare för bild 7"/>
          <p:cNvSpPr>
            <a:spLocks noGrp="1"/>
          </p:cNvSpPr>
          <p:nvPr>
            <p:ph type="pic" sz="quarter" idx="13" hasCustomPrompt="1"/>
          </p:nvPr>
        </p:nvSpPr>
        <p:spPr>
          <a:xfrm>
            <a:off x="1414798" y="1908000"/>
            <a:ext cx="9360001" cy="4320000"/>
          </a:xfrm>
          <a:prstGeom prst="rect">
            <a:avLst/>
          </a:prstGeom>
        </p:spPr>
        <p:txBody>
          <a:bodyPr/>
          <a:lstStyle>
            <a:lvl1pPr marL="0" indent="0">
              <a:lnSpc>
                <a:spcPct val="90000"/>
              </a:lnSpc>
              <a:spcBef>
                <a:spcPts val="0"/>
              </a:spcBef>
              <a:spcAft>
                <a:spcPts val="0"/>
              </a:spcAft>
              <a:buNone/>
              <a:defRPr sz="1400"/>
            </a:lvl1pPr>
          </a:lstStyle>
          <a:p>
            <a:r>
              <a:rPr lang="sv-SE"/>
              <a:t>Infoga bild: Klicka på knappen ”Mallar” uppe i menyn. I menyn till höger, klicka på ”</a:t>
            </a:r>
            <a:r>
              <a:rPr lang="sv-SE" err="1"/>
              <a:t>MediaFlow</a:t>
            </a:r>
            <a:r>
              <a:rPr lang="sv-SE"/>
              <a:t>” och välj den bild du vill infoga. Använd inte knappen ”Infoga bild” nedan.</a:t>
            </a:r>
          </a:p>
        </p:txBody>
      </p:sp>
      <p:sp>
        <p:nvSpPr>
          <p:cNvPr id="14" name="Rektangel 13">
            <a:extLst>
              <a:ext uri="{FF2B5EF4-FFF2-40B4-BE49-F238E27FC236}">
                <a16:creationId xmlns:a16="http://schemas.microsoft.com/office/drawing/2014/main" id="{0E48720F-5586-0040-B283-A89104E55351}"/>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2D9B4B6-DBCA-F04D-895E-6E1BE7470F7E}"/>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C3CEFA3D-8231-F44E-892A-24C34ED322A9}"/>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3" name="textruta 2">
            <a:extLst>
              <a:ext uri="{FF2B5EF4-FFF2-40B4-BE49-F238E27FC236}">
                <a16:creationId xmlns:a16="http://schemas.microsoft.com/office/drawing/2014/main" id="{FE6A259E-55DB-C258-E365-F58013341F3A}"/>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188366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414800" y="792000"/>
            <a:ext cx="9360000" cy="5436000"/>
          </a:xfrm>
          <a:prstGeom prst="rect">
            <a:avLst/>
          </a:prstGeom>
        </p:spPr>
        <p:txBody>
          <a:bodyPr/>
          <a:lstStyle>
            <a:lvl1pPr marL="0" indent="0">
              <a:lnSpc>
                <a:spcPct val="90000"/>
              </a:lnSpc>
              <a:spcBef>
                <a:spcPts val="0"/>
              </a:spcBef>
              <a:spcAft>
                <a:spcPts val="0"/>
              </a:spcAft>
              <a:buNone/>
              <a:defRPr sz="1400"/>
            </a:lvl1pPr>
          </a:lstStyle>
          <a:p>
            <a:r>
              <a:rPr lang="sv-SE"/>
              <a:t>Infoga bild: Klicka på knappen ”Mallar” uppe i menyn. I menyn till höger, klicka på ”</a:t>
            </a:r>
            <a:r>
              <a:rPr lang="sv-SE" err="1"/>
              <a:t>MediaFlow</a:t>
            </a:r>
            <a:r>
              <a:rPr lang="sv-SE"/>
              <a:t>” och välj den bild du vill infoga. Använd inte knappen ”Infoga bild” nedan.</a:t>
            </a:r>
          </a:p>
        </p:txBody>
      </p:sp>
      <p:sp>
        <p:nvSpPr>
          <p:cNvPr id="13" name="Rektangel 12">
            <a:extLst>
              <a:ext uri="{FF2B5EF4-FFF2-40B4-BE49-F238E27FC236}">
                <a16:creationId xmlns:a16="http://schemas.microsoft.com/office/drawing/2014/main" id="{80291E53-DE67-A44C-B8C0-52243627919A}"/>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B57F9B1-4BD5-F343-8AB3-11F1DBF10462}"/>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3E6E8C22-E231-8B4C-9ED8-04927918DBA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2" name="textruta 1">
            <a:extLst>
              <a:ext uri="{FF2B5EF4-FFF2-40B4-BE49-F238E27FC236}">
                <a16:creationId xmlns:a16="http://schemas.microsoft.com/office/drawing/2014/main" id="{195F0B8B-0CA6-F00C-BF59-DBEC4FC63BD3}"/>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191608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okus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4800" y="1523950"/>
            <a:ext cx="9360000" cy="3810100"/>
          </a:xfrm>
          <a:prstGeom prst="rect">
            <a:avLst/>
          </a:prstGeom>
        </p:spPr>
        <p:txBody>
          <a:bodyPr anchor="ctr" anchorCtr="0">
            <a:noAutofit/>
          </a:bodyPr>
          <a:lstStyle>
            <a:lvl1pPr algn="ctr">
              <a:lnSpc>
                <a:spcPct val="110000"/>
              </a:lnSpc>
              <a:defRPr sz="4000" baseline="0">
                <a:solidFill>
                  <a:schemeClr val="tx1"/>
                </a:solidFill>
              </a:defRPr>
            </a:lvl1pPr>
          </a:lstStyle>
          <a:p>
            <a:r>
              <a:rPr lang="sv-SE"/>
              <a:t>Ett kortfattat och tydligt budskap</a:t>
            </a:r>
          </a:p>
        </p:txBody>
      </p:sp>
      <p:sp>
        <p:nvSpPr>
          <p:cNvPr id="6" name="Rektangel 5">
            <a:extLst>
              <a:ext uri="{FF2B5EF4-FFF2-40B4-BE49-F238E27FC236}">
                <a16:creationId xmlns:a16="http://schemas.microsoft.com/office/drawing/2014/main" id="{39E26092-9E0D-304B-A52D-508DA51200B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6CC28AA-B1ED-7F47-A044-907D2952D3E1}"/>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8" name="textruta 7">
            <a:extLst>
              <a:ext uri="{FF2B5EF4-FFF2-40B4-BE49-F238E27FC236}">
                <a16:creationId xmlns:a16="http://schemas.microsoft.com/office/drawing/2014/main" id="{7985D797-CD02-5B4D-B850-5F2363FA69FD}"/>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636002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E8510D7-2135-4F4D-BDAF-8995625301D5}"/>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A123E27E-71F2-7A42-A18D-76428577ABC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7" name="textruta 6">
            <a:extLst>
              <a:ext uri="{FF2B5EF4-FFF2-40B4-BE49-F238E27FC236}">
                <a16:creationId xmlns:a16="http://schemas.microsoft.com/office/drawing/2014/main" id="{58CB8708-1207-764B-9154-D6FAEE3AC98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2" name="textruta 1">
            <a:extLst>
              <a:ext uri="{FF2B5EF4-FFF2-40B4-BE49-F238E27FC236}">
                <a16:creationId xmlns:a16="http://schemas.microsoft.com/office/drawing/2014/main" id="{FFC4DBD3-DC3C-BAAC-0D52-5A1BF57F4ED5}"/>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3331534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C40249A-C59E-E580-2055-46C66CCCD22C}"/>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3996196993"/>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a:xfrm>
            <a:off x="490974" y="1767840"/>
            <a:ext cx="10181969" cy="3945241"/>
          </a:xfrm>
        </p:spPr>
        <p:txBody>
          <a:bodyPr/>
          <a:lstStyle/>
          <a:p>
            <a:pPr lvl="0"/>
            <a:r>
              <a:rPr lang="sv-SE"/>
              <a:t>Klicka här för att ändra format på bakgrundstexten</a:t>
            </a:r>
          </a:p>
        </p:txBody>
      </p:sp>
      <p:sp>
        <p:nvSpPr>
          <p:cNvPr id="5" name="Platshållare för rubrik 1">
            <a:extLst>
              <a:ext uri="{FF2B5EF4-FFF2-40B4-BE49-F238E27FC236}">
                <a16:creationId xmlns:a16="http://schemas.microsoft.com/office/drawing/2014/main" id="{3D5ED62C-A9EE-764F-A012-6B7213E86E8E}"/>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243264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CD70444-1755-4C9C-40F3-2D1EF19F018D}"/>
              </a:ext>
            </a:extLst>
          </p:cNvPr>
          <p:cNvSpPr>
            <a:spLocks/>
          </p:cNvSpPr>
          <p:nvPr userDrawn="1"/>
        </p:nvSpPr>
        <p:spPr>
          <a:xfrm>
            <a:off x="164306" y="169068"/>
            <a:ext cx="5926932" cy="548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grpSp>
        <p:nvGrpSpPr>
          <p:cNvPr id="6" name="Grupp 5">
            <a:extLst>
              <a:ext uri="{FF2B5EF4-FFF2-40B4-BE49-F238E27FC236}">
                <a16:creationId xmlns:a16="http://schemas.microsoft.com/office/drawing/2014/main" id="{AFA87F51-BDD2-6E1B-3849-68D1DAEFF50F}"/>
              </a:ext>
            </a:extLst>
          </p:cNvPr>
          <p:cNvGrpSpPr/>
          <p:nvPr userDrawn="1"/>
        </p:nvGrpSpPr>
        <p:grpSpPr>
          <a:xfrm>
            <a:off x="507206" y="5253039"/>
            <a:ext cx="1383506" cy="1383508"/>
            <a:chOff x="507206" y="5253039"/>
            <a:chExt cx="1383506" cy="1383508"/>
          </a:xfrm>
        </p:grpSpPr>
        <p:sp>
          <p:nvSpPr>
            <p:cNvPr id="8" name="Rektangel 7">
              <a:extLst>
                <a:ext uri="{FF2B5EF4-FFF2-40B4-BE49-F238E27FC236}">
                  <a16:creationId xmlns:a16="http://schemas.microsoft.com/office/drawing/2014/main" id="{928F2315-3D79-3747-A521-AC55DA03EF0F}"/>
                </a:ext>
              </a:extLst>
            </p:cNvPr>
            <p:cNvSpPr>
              <a:spLocks/>
            </p:cNvSpPr>
            <p:nvPr userDrawn="1"/>
          </p:nvSpPr>
          <p:spPr>
            <a:xfrm>
              <a:off x="507206" y="5253039"/>
              <a:ext cx="1383506" cy="1383508"/>
            </a:xfrm>
            <a:prstGeom prst="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noFill/>
                </a:ln>
                <a:solidFill>
                  <a:schemeClr val="bg1"/>
                </a:solidFill>
              </a:endParaRPr>
            </a:p>
          </p:txBody>
        </p:sp>
        <p:pic>
          <p:nvPicPr>
            <p:cNvPr id="9" name="Bild 8">
              <a:extLst>
                <a:ext uri="{FF2B5EF4-FFF2-40B4-BE49-F238E27FC236}">
                  <a16:creationId xmlns:a16="http://schemas.microsoft.com/office/drawing/2014/main" id="{3B727F37-5722-EA70-743E-0E474367E85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8477" y="5475099"/>
              <a:ext cx="702000" cy="936000"/>
            </a:xfrm>
            <a:prstGeom prst="rect">
              <a:avLst/>
            </a:prstGeom>
          </p:spPr>
        </p:pic>
      </p:grpSp>
      <p:sp>
        <p:nvSpPr>
          <p:cNvPr id="26" name="Platshållare för datum 3">
            <a:extLst>
              <a:ext uri="{FF2B5EF4-FFF2-40B4-BE49-F238E27FC236}">
                <a16:creationId xmlns:a16="http://schemas.microsoft.com/office/drawing/2014/main" id="{12A7E8F8-B65E-0802-44C0-A918FF39000D}"/>
              </a:ext>
            </a:extLst>
          </p:cNvPr>
          <p:cNvSpPr>
            <a:spLocks noGrp="1"/>
          </p:cNvSpPr>
          <p:nvPr>
            <p:ph type="dt" sz="half" idx="10"/>
          </p:nvPr>
        </p:nvSpPr>
        <p:spPr>
          <a:xfrm>
            <a:off x="508001" y="4715782"/>
            <a:ext cx="4779756" cy="288000"/>
          </a:xfrm>
          <a:prstGeom prst="rect">
            <a:avLst/>
          </a:prstGeom>
        </p:spPr>
        <p:txBody>
          <a:bodyPr lIns="0" tIns="0" rIns="0" bIns="0"/>
          <a:lstStyle>
            <a:lvl1pPr>
              <a:defRPr sz="1600">
                <a:solidFill>
                  <a:schemeClr val="bg1"/>
                </a:solidFill>
              </a:defRPr>
            </a:lvl1pPr>
          </a:lstStyle>
          <a:p>
            <a:fld id="{EBC2AA88-0D8A-4A42-B961-01515B7EC0D6}" type="datetimeFigureOut">
              <a:rPr lang="sv-SE" smtClean="0"/>
              <a:pPr/>
              <a:t>2026-04-17</a:t>
            </a:fld>
            <a:endParaRPr lang="sv-SE"/>
          </a:p>
        </p:txBody>
      </p:sp>
      <p:sp>
        <p:nvSpPr>
          <p:cNvPr id="10" name="Platshållare för bild 10">
            <a:extLst>
              <a:ext uri="{FF2B5EF4-FFF2-40B4-BE49-F238E27FC236}">
                <a16:creationId xmlns:a16="http://schemas.microsoft.com/office/drawing/2014/main" id="{8E922750-A090-422C-80F1-68D48EFD7531}"/>
              </a:ext>
            </a:extLst>
          </p:cNvPr>
          <p:cNvSpPr>
            <a:spLocks noGrp="1"/>
          </p:cNvSpPr>
          <p:nvPr userDrawn="1">
            <p:ph type="pic" sz="quarter" idx="12" hasCustomPrompt="1"/>
          </p:nvPr>
        </p:nvSpPr>
        <p:spPr>
          <a:xfrm>
            <a:off x="6098380" y="169068"/>
            <a:ext cx="5924551" cy="5482800"/>
          </a:xfrm>
        </p:spPr>
        <p:txBody>
          <a:bodyPr lIns="180000" rIns="180000" bIns="2520000" anchor="ctr"/>
          <a:lstStyle>
            <a:lvl1pPr marL="0" indent="0" algn="ctr">
              <a:lnSpc>
                <a:spcPct val="90000"/>
              </a:lnSpc>
              <a:spcBef>
                <a:spcPts val="0"/>
              </a:spcBef>
              <a:spcAft>
                <a:spcPts val="0"/>
              </a:spcAft>
              <a:buNone/>
              <a:defRPr sz="1200">
                <a:solidFill>
                  <a:schemeClr val="tx2"/>
                </a:solidFill>
              </a:defRPr>
            </a:lvl1pPr>
          </a:lstStyle>
          <a:p>
            <a:r>
              <a:rPr lang="sv-SE"/>
              <a:t>Infoga bild: Klicka på knappen ”Mallar” uppe i menyn. I menyn till höger, </a:t>
            </a:r>
            <a:br>
              <a:rPr lang="sv-SE"/>
            </a:br>
            <a:r>
              <a:rPr lang="sv-SE"/>
              <a:t>klicka på ”</a:t>
            </a:r>
            <a:r>
              <a:rPr lang="sv-SE" err="1"/>
              <a:t>MediaFlow</a:t>
            </a:r>
            <a:r>
              <a:rPr lang="sv-SE"/>
              <a:t>” och välj den bild du vill infoga. </a:t>
            </a:r>
            <a:br>
              <a:rPr lang="sv-SE"/>
            </a:br>
            <a:r>
              <a:rPr lang="sv-SE"/>
              <a:t>Använd inte knappen ”Infoga bild” nedan.</a:t>
            </a:r>
          </a:p>
        </p:txBody>
      </p:sp>
      <p:sp>
        <p:nvSpPr>
          <p:cNvPr id="7" name="Underrubrik 2">
            <a:extLst>
              <a:ext uri="{FF2B5EF4-FFF2-40B4-BE49-F238E27FC236}">
                <a16:creationId xmlns:a16="http://schemas.microsoft.com/office/drawing/2014/main" id="{36EB50D8-B9BB-363E-C954-F4F17C3196EE}"/>
              </a:ext>
            </a:extLst>
          </p:cNvPr>
          <p:cNvSpPr>
            <a:spLocks noGrp="1"/>
          </p:cNvSpPr>
          <p:nvPr userDrawn="1">
            <p:ph type="subTitle" idx="1" hasCustomPrompt="1"/>
          </p:nvPr>
        </p:nvSpPr>
        <p:spPr>
          <a:xfrm>
            <a:off x="508001" y="4430402"/>
            <a:ext cx="4779755" cy="288000"/>
          </a:xfrm>
          <a:prstGeom prst="rect">
            <a:avLst/>
          </a:prstGeom>
        </p:spPr>
        <p:txBody>
          <a:bodyPr bIns="46800" anchor="ctr"/>
          <a:lstStyle>
            <a:lvl1pPr marL="0" indent="0" algn="l">
              <a:lnSpc>
                <a:spcPct val="110000"/>
              </a:lnSpc>
              <a:spcAft>
                <a:spcPts val="0"/>
              </a:spcAft>
              <a:buNone/>
              <a:defRPr sz="1600" kern="1200" spc="-1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Författare</a:t>
            </a:r>
          </a:p>
        </p:txBody>
      </p:sp>
      <p:sp>
        <p:nvSpPr>
          <p:cNvPr id="16" name="Platshållare för rubrik 1"/>
          <p:cNvSpPr>
            <a:spLocks noGrp="1"/>
          </p:cNvSpPr>
          <p:nvPr userDrawn="1">
            <p:ph type="title"/>
          </p:nvPr>
        </p:nvSpPr>
        <p:spPr>
          <a:xfrm>
            <a:off x="515936" y="1439694"/>
            <a:ext cx="5234783" cy="2582191"/>
          </a:xfrm>
          <a:prstGeom prst="rect">
            <a:avLst/>
          </a:prstGeom>
        </p:spPr>
        <p:txBody>
          <a:bodyPr vert="horz" lIns="0" tIns="0" rIns="0" bIns="0" rtlCol="0" anchor="ctr" anchorCtr="0">
            <a:noAutofit/>
          </a:bodyPr>
          <a:lstStyle>
            <a:lvl1pPr algn="l">
              <a:lnSpc>
                <a:spcPct val="100000"/>
              </a:lnSpc>
              <a:defRPr lang="sv-SE" sz="4000" spc="-80" baseline="0" dirty="0">
                <a:solidFill>
                  <a:schemeClr val="bg1"/>
                </a:solidFill>
              </a:defRPr>
            </a:lvl1pPr>
          </a:lstStyle>
          <a:p>
            <a:pPr lvl="0">
              <a:lnSpc>
                <a:spcPct val="100000"/>
              </a:lnSpc>
            </a:pPr>
            <a:r>
              <a:rPr lang="sv-SE"/>
              <a:t>Klicka här för att ändra mall för rubrikformat</a:t>
            </a:r>
          </a:p>
        </p:txBody>
      </p:sp>
      <p:sp>
        <p:nvSpPr>
          <p:cNvPr id="3" name="textruta 2">
            <a:extLst>
              <a:ext uri="{FF2B5EF4-FFF2-40B4-BE49-F238E27FC236}">
                <a16:creationId xmlns:a16="http://schemas.microsoft.com/office/drawing/2014/main" id="{ED93CB3F-FD37-239B-A977-E77F6B886889}"/>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2262082125"/>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2" pos="104" userDrawn="1">
          <p15:clr>
            <a:srgbClr val="FBAE40"/>
          </p15:clr>
        </p15:guide>
        <p15:guide id="3" orient="horz" pos="105" userDrawn="1">
          <p15:clr>
            <a:srgbClr val="FBAE40"/>
          </p15:clr>
        </p15:guide>
        <p15:guide id="4" pos="7574" userDrawn="1">
          <p15:clr>
            <a:srgbClr val="FBAE40"/>
          </p15:clr>
        </p15:guide>
        <p15:guide id="5" pos="325" userDrawn="1">
          <p15:clr>
            <a:srgbClr val="FBAE40"/>
          </p15:clr>
        </p15:guide>
        <p15:guide id="11" orient="horz" pos="4178" userDrawn="1">
          <p15:clr>
            <a:srgbClr val="FBAE40"/>
          </p15:clr>
        </p15:guide>
        <p15:guide id="12" orient="horz" pos="2160" userDrawn="1">
          <p15:clr>
            <a:srgbClr val="FBAE40"/>
          </p15:clr>
        </p15:guide>
        <p15:guide id="13" orient="horz" pos="33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dela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4DF879D-98D4-4999-5D56-F65CA84584A4}"/>
              </a:ext>
            </a:extLst>
          </p:cNvPr>
          <p:cNvSpPr>
            <a:spLocks/>
          </p:cNvSpPr>
          <p:nvPr userDrawn="1"/>
        </p:nvSpPr>
        <p:spPr>
          <a:xfrm>
            <a:off x="166688" y="169069"/>
            <a:ext cx="11857037" cy="6517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 name="Underrubrik 2"/>
          <p:cNvSpPr>
            <a:spLocks noGrp="1"/>
          </p:cNvSpPr>
          <p:nvPr>
            <p:ph type="subTitle" idx="1" hasCustomPrompt="1"/>
          </p:nvPr>
        </p:nvSpPr>
        <p:spPr>
          <a:xfrm>
            <a:off x="505702" y="4676022"/>
            <a:ext cx="8390648" cy="503077"/>
          </a:xfrm>
          <a:prstGeom prst="rect">
            <a:avLst/>
          </a:prstGeom>
        </p:spPr>
        <p:txBody>
          <a:bodyPr bIns="46800" anchor="ctr"/>
          <a:lstStyle>
            <a:lvl1pPr marL="0" indent="0" algn="l">
              <a:lnSpc>
                <a:spcPct val="110000"/>
              </a:lnSpc>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Underrubrik/Författare</a:t>
            </a:r>
          </a:p>
        </p:txBody>
      </p:sp>
      <p:sp>
        <p:nvSpPr>
          <p:cNvPr id="16" name="Platshållare för rubrik 1"/>
          <p:cNvSpPr>
            <a:spLocks noGrp="1"/>
          </p:cNvSpPr>
          <p:nvPr>
            <p:ph type="title" hasCustomPrompt="1"/>
          </p:nvPr>
        </p:nvSpPr>
        <p:spPr>
          <a:xfrm>
            <a:off x="515938" y="2211129"/>
            <a:ext cx="8380412" cy="2435742"/>
          </a:xfrm>
          <a:prstGeom prst="rect">
            <a:avLst/>
          </a:prstGeom>
        </p:spPr>
        <p:txBody>
          <a:bodyPr vert="horz" lIns="0" tIns="0" rIns="0" bIns="0" rtlCol="0" anchor="ctr">
            <a:noAutofit/>
          </a:bodyPr>
          <a:lstStyle>
            <a:lvl1pPr algn="l">
              <a:lnSpc>
                <a:spcPct val="110000"/>
              </a:lnSpc>
              <a:defRPr sz="3400">
                <a:solidFill>
                  <a:schemeClr val="bg1"/>
                </a:solidFill>
              </a:defRPr>
            </a:lvl1pPr>
          </a:lstStyle>
          <a:p>
            <a:r>
              <a:rPr lang="sv-SE"/>
              <a:t>Kapitelrubrik</a:t>
            </a:r>
          </a:p>
        </p:txBody>
      </p:sp>
    </p:spTree>
    <p:extLst>
      <p:ext uri="{BB962C8B-B14F-4D97-AF65-F5344CB8AC3E}">
        <p14:creationId xmlns:p14="http://schemas.microsoft.com/office/powerpoint/2010/main" val="21653894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7"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12" name="Rektangel 11">
            <a:extLst>
              <a:ext uri="{FF2B5EF4-FFF2-40B4-BE49-F238E27FC236}">
                <a16:creationId xmlns:a16="http://schemas.microsoft.com/office/drawing/2014/main" id="{315CEC36-D22A-AF41-A68F-21314787975C}"/>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9FBF5A7-1367-4840-AA51-9283DAF07684}"/>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4" name="textruta 13">
            <a:extLst>
              <a:ext uri="{FF2B5EF4-FFF2-40B4-BE49-F238E27FC236}">
                <a16:creationId xmlns:a16="http://schemas.microsoft.com/office/drawing/2014/main" id="{900FAC62-4979-6340-AD9E-B811C21E2B97}"/>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3" name="Platshållare för innehåll 2">
            <a:extLst>
              <a:ext uri="{FF2B5EF4-FFF2-40B4-BE49-F238E27FC236}">
                <a16:creationId xmlns:a16="http://schemas.microsoft.com/office/drawing/2014/main" id="{10503DB7-CC08-7599-5E2C-3B61BEEFB523}"/>
              </a:ext>
            </a:extLst>
          </p:cNvPr>
          <p:cNvSpPr>
            <a:spLocks noGrp="1"/>
          </p:cNvSpPr>
          <p:nvPr>
            <p:ph sz="quarter" idx="10"/>
          </p:nvPr>
        </p:nvSpPr>
        <p:spPr>
          <a:xfrm>
            <a:off x="1414799" y="1907997"/>
            <a:ext cx="9360000" cy="432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extruta 1">
            <a:extLst>
              <a:ext uri="{FF2B5EF4-FFF2-40B4-BE49-F238E27FC236}">
                <a16:creationId xmlns:a16="http://schemas.microsoft.com/office/drawing/2014/main" id="{97F22583-7F4F-6FDA-7D4C-4E1EAC9534C3}"/>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109740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aktaru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B5F75E4-7329-BD49-9403-2CD939500244}"/>
              </a:ext>
            </a:extLst>
          </p:cNvPr>
          <p:cNvSpPr/>
          <p:nvPr userDrawn="1"/>
        </p:nvSpPr>
        <p:spPr>
          <a:xfrm>
            <a:off x="7282801" y="1798337"/>
            <a:ext cx="3491999" cy="4429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8" name="Platshållare för text 7">
            <a:extLst>
              <a:ext uri="{FF2B5EF4-FFF2-40B4-BE49-F238E27FC236}">
                <a16:creationId xmlns:a16="http://schemas.microsoft.com/office/drawing/2014/main" id="{6D7CFF0C-95E4-A346-B4F8-CF8E8908FF8F}"/>
              </a:ext>
            </a:extLst>
          </p:cNvPr>
          <p:cNvSpPr>
            <a:spLocks noGrp="1"/>
          </p:cNvSpPr>
          <p:nvPr>
            <p:ph type="body" sz="quarter" idx="15" hasCustomPrompt="1"/>
          </p:nvPr>
        </p:nvSpPr>
        <p:spPr>
          <a:xfrm>
            <a:off x="7588800" y="1954910"/>
            <a:ext cx="2880000" cy="303254"/>
          </a:xfrm>
        </p:spPr>
        <p:txBody>
          <a:bodyPr lIns="0" tIns="0" rIns="0" bIns="0"/>
          <a:lstStyle>
            <a:lvl1pPr marL="0" indent="0">
              <a:buNone/>
              <a:defRPr sz="1400" b="1"/>
            </a:lvl1pPr>
          </a:lstStyle>
          <a:p>
            <a:pPr lvl="0"/>
            <a:r>
              <a:rPr lang="sv-SE"/>
              <a:t>Rubrik</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5562001"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D6ECA93B-1886-BD45-9E4D-E09E8B2AECEA}"/>
              </a:ext>
            </a:extLst>
          </p:cNvPr>
          <p:cNvSpPr>
            <a:spLocks noGrp="1"/>
          </p:cNvSpPr>
          <p:nvPr>
            <p:ph sz="half" idx="17"/>
          </p:nvPr>
        </p:nvSpPr>
        <p:spPr>
          <a:xfrm>
            <a:off x="7596000" y="2305025"/>
            <a:ext cx="2880000" cy="3688975"/>
          </a:xfrm>
        </p:spPr>
        <p:txBody>
          <a:bodyPr/>
          <a:lstStyle>
            <a:lvl1pPr marL="180000">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41386F51-A3ED-38FD-D582-665394C2A2AD}"/>
              </a:ext>
            </a:extLst>
          </p:cNvPr>
          <p:cNvSpPr>
            <a:spLocks noGrp="1"/>
          </p:cNvSpPr>
          <p:nvPr>
            <p:ph type="title"/>
          </p:nvPr>
        </p:nvSpPr>
        <p:spPr/>
        <p:txBody>
          <a:bodyPr/>
          <a:lstStyle/>
          <a:p>
            <a:r>
              <a:rPr lang="sv-SE"/>
              <a:t>Klicka här för att ändra mall för rubrikformat</a:t>
            </a:r>
          </a:p>
        </p:txBody>
      </p:sp>
      <p:sp>
        <p:nvSpPr>
          <p:cNvPr id="4" name="textruta 3">
            <a:extLst>
              <a:ext uri="{FF2B5EF4-FFF2-40B4-BE49-F238E27FC236}">
                <a16:creationId xmlns:a16="http://schemas.microsoft.com/office/drawing/2014/main" id="{CDCE9791-E6A8-B30C-A60B-681464003ABD}"/>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303519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nehåll och stort budskap">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9" name="Platshållare för innehåll 2"/>
          <p:cNvSpPr>
            <a:spLocks noGrp="1"/>
          </p:cNvSpPr>
          <p:nvPr>
            <p:ph sz="half" idx="1"/>
          </p:nvPr>
        </p:nvSpPr>
        <p:spPr>
          <a:xfrm>
            <a:off x="1414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3" name="Platshållare för text 2">
            <a:extLst>
              <a:ext uri="{FF2B5EF4-FFF2-40B4-BE49-F238E27FC236}">
                <a16:creationId xmlns:a16="http://schemas.microsoft.com/office/drawing/2014/main" id="{B91DD535-7A91-DA45-AFB3-A359B27C7429}"/>
              </a:ext>
            </a:extLst>
          </p:cNvPr>
          <p:cNvSpPr>
            <a:spLocks noGrp="1"/>
          </p:cNvSpPr>
          <p:nvPr>
            <p:ph type="body" sz="quarter" idx="10" hasCustomPrompt="1"/>
          </p:nvPr>
        </p:nvSpPr>
        <p:spPr>
          <a:xfrm>
            <a:off x="6202800" y="1908000"/>
            <a:ext cx="4572000" cy="4320000"/>
          </a:xfrm>
          <a:solidFill>
            <a:schemeClr val="accent2"/>
          </a:solidFill>
        </p:spPr>
        <p:txBody>
          <a:bodyPr lIns="360000" tIns="360000" rIns="360000" bIns="360000" anchor="ctr"/>
          <a:lstStyle>
            <a:lvl1pPr marL="0" indent="0" algn="ctr">
              <a:buNone/>
              <a:defRPr sz="2500">
                <a:solidFill>
                  <a:schemeClr val="bg1"/>
                </a:solidFill>
              </a:defRPr>
            </a:lvl1pPr>
          </a:lstStyle>
          <a:p>
            <a:pPr lvl="0"/>
            <a:r>
              <a:rPr lang="sv-SE"/>
              <a:t>Ditt förstärkta budskap eller citat. Byt färg till blå eller grå om du vill.</a:t>
            </a:r>
          </a:p>
        </p:txBody>
      </p:sp>
      <p:sp>
        <p:nvSpPr>
          <p:cNvPr id="2" name="textruta 1">
            <a:extLst>
              <a:ext uri="{FF2B5EF4-FFF2-40B4-BE49-F238E27FC236}">
                <a16:creationId xmlns:a16="http://schemas.microsoft.com/office/drawing/2014/main" id="{F66E6058-0E6D-512C-5103-6B0CEBF53108}"/>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179607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innehållsdel med info">
    <p:spTree>
      <p:nvGrpSpPr>
        <p:cNvPr id="1" name=""/>
        <p:cNvGrpSpPr/>
        <p:nvPr/>
      </p:nvGrpSpPr>
      <p:grpSpPr>
        <a:xfrm>
          <a:off x="0" y="0"/>
          <a:ext cx="0" cy="0"/>
          <a:chOff x="0" y="0"/>
          <a:chExt cx="0" cy="0"/>
        </a:xfrm>
      </p:grpSpPr>
      <p:sp>
        <p:nvSpPr>
          <p:cNvPr id="32" name="Platshållare för innehåll 2"/>
          <p:cNvSpPr>
            <a:spLocks noGrp="1"/>
          </p:cNvSpPr>
          <p:nvPr>
            <p:ph sz="half" idx="1" hasCustomPrompt="1"/>
          </p:nvPr>
        </p:nvSpPr>
        <p:spPr>
          <a:xfrm>
            <a:off x="8641653" y="1908001"/>
            <a:ext cx="2105706" cy="4320000"/>
          </a:xfrm>
          <a:prstGeom prst="rect">
            <a:avLst/>
          </a:prstGeom>
        </p:spPr>
        <p:txBody>
          <a:bodyPr lIns="0" tIns="0" rIns="0" bIns="0"/>
          <a:lstStyle>
            <a:lvl1pPr marL="144000" indent="-144000">
              <a:spcAft>
                <a:spcPts val="600"/>
              </a:spcAft>
              <a:buFont typeface="Arial" panose="020B0604020202020204" pitchFamily="34" charset="0"/>
              <a:buChar char="•"/>
              <a:defRPr sz="1400">
                <a:solidFill>
                  <a:schemeClr val="tx1"/>
                </a:solidFill>
              </a:defRPr>
            </a:lvl1pPr>
          </a:lstStyle>
          <a:p>
            <a:pPr lvl="0"/>
            <a:r>
              <a:rPr lang="sv-SE"/>
              <a:t>Redigera format för bakgrundstext </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7074292"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B1FD5C1A-C8B2-1578-8684-1F9A276C50A2}"/>
              </a:ext>
            </a:extLst>
          </p:cNvPr>
          <p:cNvSpPr>
            <a:spLocks noGrp="1"/>
          </p:cNvSpPr>
          <p:nvPr>
            <p:ph type="title"/>
          </p:nvPr>
        </p:nvSpPr>
        <p:spPr/>
        <p:txBody>
          <a:bodyPr/>
          <a:lstStyle/>
          <a:p>
            <a:r>
              <a:rPr lang="sv-SE"/>
              <a:t>Klicka här för att ändra mall för rubrikformat</a:t>
            </a:r>
          </a:p>
        </p:txBody>
      </p:sp>
      <p:sp>
        <p:nvSpPr>
          <p:cNvPr id="3" name="textruta 2">
            <a:extLst>
              <a:ext uri="{FF2B5EF4-FFF2-40B4-BE49-F238E27FC236}">
                <a16:creationId xmlns:a16="http://schemas.microsoft.com/office/drawing/2014/main" id="{0F1433C8-276A-EC62-2B0F-0898B5E2F1B9}"/>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21652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innehållsdelar">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9" name="Platshållare för innehåll 2"/>
          <p:cNvSpPr>
            <a:spLocks noGrp="1"/>
          </p:cNvSpPr>
          <p:nvPr>
            <p:ph sz="half" idx="1"/>
          </p:nvPr>
        </p:nvSpPr>
        <p:spPr>
          <a:xfrm>
            <a:off x="1414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p:cNvSpPr>
            <a:spLocks noGrp="1"/>
          </p:cNvSpPr>
          <p:nvPr>
            <p:ph sz="half" idx="2"/>
          </p:nvPr>
        </p:nvSpPr>
        <p:spPr>
          <a:xfrm>
            <a:off x="6202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2" name="textruta 1">
            <a:extLst>
              <a:ext uri="{FF2B5EF4-FFF2-40B4-BE49-F238E27FC236}">
                <a16:creationId xmlns:a16="http://schemas.microsoft.com/office/drawing/2014/main" id="{7CE3CA2D-3E08-827B-06B5-5B33BEADD713}"/>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98094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re innehållsdelar">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9" name="Platshållare för innehåll 2"/>
          <p:cNvSpPr>
            <a:spLocks noGrp="1"/>
          </p:cNvSpPr>
          <p:nvPr>
            <p:ph sz="half" idx="1"/>
          </p:nvPr>
        </p:nvSpPr>
        <p:spPr>
          <a:xfrm>
            <a:off x="1414800" y="1908000"/>
            <a:ext cx="2976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p:cNvSpPr>
            <a:spLocks noGrp="1"/>
          </p:cNvSpPr>
          <p:nvPr>
            <p:ph sz="half" idx="2"/>
          </p:nvPr>
        </p:nvSpPr>
        <p:spPr>
          <a:xfrm>
            <a:off x="4606800" y="1908000"/>
            <a:ext cx="2976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6" name="Platshållare för innehåll 3">
            <a:extLst>
              <a:ext uri="{FF2B5EF4-FFF2-40B4-BE49-F238E27FC236}">
                <a16:creationId xmlns:a16="http://schemas.microsoft.com/office/drawing/2014/main" id="{44EFDDC4-5473-D47D-47F3-8820EF1C5901}"/>
              </a:ext>
            </a:extLst>
          </p:cNvPr>
          <p:cNvSpPr>
            <a:spLocks noGrp="1"/>
          </p:cNvSpPr>
          <p:nvPr>
            <p:ph sz="half" idx="10"/>
          </p:nvPr>
        </p:nvSpPr>
        <p:spPr>
          <a:xfrm>
            <a:off x="7798800" y="1908000"/>
            <a:ext cx="2976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extruta 1">
            <a:extLst>
              <a:ext uri="{FF2B5EF4-FFF2-40B4-BE49-F238E27FC236}">
                <a16:creationId xmlns:a16="http://schemas.microsoft.com/office/drawing/2014/main" id="{BF5147F3-912C-9F13-05A1-43623FE70D72}"/>
              </a:ext>
            </a:extLst>
          </p:cNvPr>
          <p:cNvSpPr txBox="1"/>
          <p:nvPr userDrawn="1"/>
        </p:nvSpPr>
        <p:spPr>
          <a:xfrm>
            <a:off x="-4762" y="-668160"/>
            <a:ext cx="12192000" cy="576293"/>
          </a:xfrm>
          <a:prstGeom prst="rect">
            <a:avLst/>
          </a:prstGeom>
          <a:solidFill>
            <a:schemeClr val="accent1">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Infoga bild: </a:t>
            </a:r>
            <a:r>
              <a:rPr lang="sv-SE" sz="1400"/>
              <a:t>Klicka på knappen ”Mallar” uppe i menyn. I menyn till höger, klicka på ”</a:t>
            </a:r>
            <a:r>
              <a:rPr lang="sv-SE" sz="1400" err="1"/>
              <a:t>MediaFlow</a:t>
            </a:r>
            <a:r>
              <a:rPr lang="sv-SE" sz="1400"/>
              <a:t>” och välj den bild du vill infoga. </a:t>
            </a:r>
            <a:br>
              <a:rPr lang="sv-SE" sz="1400"/>
            </a:br>
            <a:r>
              <a:rPr lang="sv-SE" sz="1400"/>
              <a:t>Använd </a:t>
            </a:r>
            <a:r>
              <a:rPr lang="sv-SE" sz="1400" u="none"/>
              <a:t>inte</a:t>
            </a:r>
            <a:r>
              <a:rPr lang="sv-SE" sz="1400"/>
              <a:t> knappen ”Infoga bild” i bildplatshållaren.</a:t>
            </a:r>
            <a:endParaRPr lang="sv-SE"/>
          </a:p>
        </p:txBody>
      </p:sp>
    </p:spTree>
    <p:extLst>
      <p:ext uri="{BB962C8B-B14F-4D97-AF65-F5344CB8AC3E}">
        <p14:creationId xmlns:p14="http://schemas.microsoft.com/office/powerpoint/2010/main" val="295451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tshållare för rubrik 1"/>
          <p:cNvSpPr>
            <a:spLocks noGrp="1"/>
          </p:cNvSpPr>
          <p:nvPr>
            <p:ph type="title"/>
          </p:nvPr>
        </p:nvSpPr>
        <p:spPr>
          <a:xfrm>
            <a:off x="1414800" y="792000"/>
            <a:ext cx="9360000" cy="864000"/>
          </a:xfrm>
          <a:prstGeom prst="rect">
            <a:avLst/>
          </a:prstGeom>
        </p:spPr>
        <p:txBody>
          <a:bodyPr vert="horz" lIns="0" tIns="0" rIns="0" bIns="0" rtlCol="0" anchor="t">
            <a:noAutofit/>
          </a:bodyPr>
          <a:lstStyle/>
          <a:p>
            <a:r>
              <a:rPr lang="sv-SE"/>
              <a:t>Rubrik</a:t>
            </a:r>
          </a:p>
        </p:txBody>
      </p:sp>
      <p:sp>
        <p:nvSpPr>
          <p:cNvPr id="15" name="Platshållare för text 2"/>
          <p:cNvSpPr>
            <a:spLocks noGrp="1"/>
          </p:cNvSpPr>
          <p:nvPr>
            <p:ph type="body" idx="1"/>
          </p:nvPr>
        </p:nvSpPr>
        <p:spPr>
          <a:xfrm>
            <a:off x="1414800" y="1907999"/>
            <a:ext cx="9360000" cy="4320000"/>
          </a:xfrm>
          <a:prstGeom prst="rect">
            <a:avLst/>
          </a:prstGeom>
        </p:spPr>
        <p:txBody>
          <a:bodyPr vert="horz" lIns="0" tIns="0" rIns="0" bIns="0" rtlCol="0">
            <a:noAutofit/>
          </a:bodyPr>
          <a:lstStyle/>
          <a:p>
            <a:pPr lvl="0"/>
            <a:r>
              <a:rPr lang="sv-SE"/>
              <a:t>Nivå ett</a:t>
            </a:r>
          </a:p>
          <a:p>
            <a:pPr lvl="1"/>
            <a:r>
              <a:rPr lang="sv-SE"/>
              <a:t>Nivå två</a:t>
            </a:r>
          </a:p>
          <a:p>
            <a:pPr lvl="2"/>
            <a:r>
              <a:rPr lang="sv-SE"/>
              <a:t>Nivå tre</a:t>
            </a:r>
          </a:p>
          <a:p>
            <a:pPr lvl="3"/>
            <a:r>
              <a:rPr lang="sv-SE"/>
              <a:t>Nivå fyra</a:t>
            </a:r>
          </a:p>
          <a:p>
            <a:pPr lvl="4"/>
            <a:r>
              <a:rPr lang="sv-SE"/>
              <a:t>Nivå fem</a:t>
            </a:r>
          </a:p>
        </p:txBody>
      </p:sp>
      <p:sp>
        <p:nvSpPr>
          <p:cNvPr id="7" name="Rektangel 6">
            <a:extLst>
              <a:ext uri="{FF2B5EF4-FFF2-40B4-BE49-F238E27FC236}">
                <a16:creationId xmlns:a16="http://schemas.microsoft.com/office/drawing/2014/main" id="{491179EA-8514-C64D-A179-43CD66BE5CA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485E92F-0C78-9F42-88BB-D7D3999B73E8}"/>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r>
              <a:rPr lang="sv-SE" sz="800">
                <a:solidFill>
                  <a:schemeClr val="bg1"/>
                </a:solidFill>
              </a:rPr>
              <a:t>.</a:t>
            </a:r>
          </a:p>
        </p:txBody>
      </p:sp>
      <p:sp>
        <p:nvSpPr>
          <p:cNvPr id="10" name="textruta 9">
            <a:extLst>
              <a:ext uri="{FF2B5EF4-FFF2-40B4-BE49-F238E27FC236}">
                <a16:creationId xmlns:a16="http://schemas.microsoft.com/office/drawing/2014/main" id="{A1DED24C-9BAF-3B4E-9FC9-E6D52177AAFE}"/>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214171647"/>
      </p:ext>
    </p:extLst>
  </p:cSld>
  <p:clrMap bg1="lt1" tx1="dk1" bg2="lt2" tx2="dk2" accent1="accent1" accent2="accent2" accent3="accent3" accent4="accent4" accent5="accent5" accent6="accent6" hlink="hlink" folHlink="folHlink"/>
  <p:sldLayoutIdLst>
    <p:sldLayoutId id="2147483662" r:id="rId1"/>
    <p:sldLayoutId id="2147483688" r:id="rId2"/>
    <p:sldLayoutId id="2147483684" r:id="rId3"/>
    <p:sldLayoutId id="2147483663" r:id="rId4"/>
    <p:sldLayoutId id="2147483668" r:id="rId5"/>
    <p:sldLayoutId id="2147483667" r:id="rId6"/>
    <p:sldLayoutId id="2147483683" r:id="rId7"/>
    <p:sldLayoutId id="2147483689" r:id="rId8"/>
    <p:sldLayoutId id="2147483687" r:id="rId9"/>
    <p:sldLayoutId id="2147483676" r:id="rId10"/>
    <p:sldLayoutId id="2147483677" r:id="rId11"/>
    <p:sldLayoutId id="2147483678" r:id="rId12"/>
    <p:sldLayoutId id="2147483666" r:id="rId13"/>
    <p:sldLayoutId id="2147483679" r:id="rId14"/>
    <p:sldLayoutId id="2147483680" r:id="rId15"/>
    <p:sldLayoutId id="2147483690" r:id="rId16"/>
  </p:sldLayoutIdLst>
  <p:hf sldNum="0" hdr="0" ftr="0"/>
  <p:txStyles>
    <p:titleStyle>
      <a:lvl1pPr algn="l" defTabSz="914400" rtl="0" eaLnBrk="1" latinLnBrk="0" hangingPunct="1">
        <a:lnSpc>
          <a:spcPct val="110000"/>
        </a:lnSpc>
        <a:spcBef>
          <a:spcPct val="0"/>
        </a:spcBef>
        <a:buNone/>
        <a:defRPr sz="3000" b="0" kern="1200">
          <a:solidFill>
            <a:schemeClr val="tx1"/>
          </a:solidFill>
          <a:latin typeface="+mj-lt"/>
          <a:ea typeface="+mj-ea"/>
          <a:cs typeface="+mj-cs"/>
        </a:defRPr>
      </a:lvl1pPr>
    </p:titleStyle>
    <p:bodyStyle>
      <a:lvl1pPr marL="180000" indent="-180000" algn="l" defTabSz="914400" rtl="0" eaLnBrk="1" latinLnBrk="0" hangingPunct="1">
        <a:lnSpc>
          <a:spcPct val="110000"/>
        </a:lnSpc>
        <a:spcBef>
          <a:spcPts val="400"/>
        </a:spcBef>
        <a:spcAft>
          <a:spcPts val="400"/>
        </a:spcAft>
        <a:buClr>
          <a:schemeClr val="accent1"/>
        </a:buClr>
        <a:buFont typeface="Wingdings" panose="05000000000000000000" pitchFamily="2" charset="2"/>
        <a:buChar char="§"/>
        <a:defRPr sz="16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400"/>
        </a:spcAft>
        <a:buClr>
          <a:schemeClr val="accent1"/>
        </a:buClr>
        <a:buFont typeface="Arial" panose="020B0604020202020204" pitchFamily="34" charset="0"/>
        <a:buChar char="–"/>
        <a:defRPr sz="1400" kern="1200" baseline="0">
          <a:solidFill>
            <a:schemeClr val="tx1"/>
          </a:solidFill>
          <a:latin typeface="+mn-lt"/>
          <a:ea typeface="+mn-ea"/>
          <a:cs typeface="+mn-cs"/>
        </a:defRPr>
      </a:lvl2pPr>
      <a:lvl3pPr marL="774000" indent="-179388" algn="l" defTabSz="914400" rtl="0" eaLnBrk="1" latinLnBrk="0" hangingPunct="1">
        <a:lnSpc>
          <a:spcPct val="110000"/>
        </a:lnSpc>
        <a:spcBef>
          <a:spcPts val="0"/>
        </a:spcBef>
        <a:spcAft>
          <a:spcPts val="400"/>
        </a:spcAft>
        <a:buClr>
          <a:schemeClr val="accent1"/>
        </a:buClr>
        <a:buFont typeface="Courier New" panose="02070309020205020404" pitchFamily="49" charset="0"/>
        <a:buChar char="o"/>
        <a:defRPr sz="1400" kern="1200" baseline="0">
          <a:solidFill>
            <a:schemeClr val="tx1"/>
          </a:solidFill>
          <a:latin typeface="+mn-lt"/>
          <a:ea typeface="+mn-ea"/>
          <a:cs typeface="+mn-cs"/>
        </a:defRPr>
      </a:lvl3pPr>
      <a:lvl4pPr marL="1087200" indent="-22860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tabLst/>
        <a:defRPr sz="1200" kern="1200" baseline="0">
          <a:solidFill>
            <a:schemeClr val="tx1"/>
          </a:solidFill>
          <a:latin typeface="+mn-lt"/>
          <a:ea typeface="+mn-ea"/>
          <a:cs typeface="+mn-cs"/>
        </a:defRPr>
      </a:lvl4pPr>
      <a:lvl5pPr marL="1389600" indent="-22860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forening@sverigesingenjorer.s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ideo" Target="https://www.youtube.com/embed/Rm1M_hKTOdg?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29A5EC39-0440-82B6-387F-23F44FA83591}"/>
              </a:ext>
            </a:extLst>
          </p:cNvPr>
          <p:cNvSpPr>
            <a:spLocks noGrp="1"/>
          </p:cNvSpPr>
          <p:nvPr>
            <p:ph type="subTitle" idx="1"/>
          </p:nvPr>
        </p:nvSpPr>
        <p:spPr/>
        <p:txBody>
          <a:bodyPr/>
          <a:lstStyle/>
          <a:p>
            <a:r>
              <a:rPr lang="sv-SE"/>
              <a:t>Medlemsmöte / </a:t>
            </a:r>
            <a:r>
              <a:rPr lang="sv-SE" err="1"/>
              <a:t>Member</a:t>
            </a:r>
            <a:r>
              <a:rPr lang="sv-SE"/>
              <a:t> meeting at </a:t>
            </a:r>
            <a:r>
              <a:rPr lang="sv-SE" err="1"/>
              <a:t>xxxx</a:t>
            </a:r>
            <a:endParaRPr lang="sv-SE"/>
          </a:p>
        </p:txBody>
      </p:sp>
      <p:sp>
        <p:nvSpPr>
          <p:cNvPr id="4" name="Rubrik 3">
            <a:extLst>
              <a:ext uri="{FF2B5EF4-FFF2-40B4-BE49-F238E27FC236}">
                <a16:creationId xmlns:a16="http://schemas.microsoft.com/office/drawing/2014/main" id="{92F3A4A1-9EE8-9662-4F3A-2D59C458E222}"/>
              </a:ext>
            </a:extLst>
          </p:cNvPr>
          <p:cNvSpPr>
            <a:spLocks noGrp="1"/>
          </p:cNvSpPr>
          <p:nvPr>
            <p:ph type="title"/>
          </p:nvPr>
        </p:nvSpPr>
        <p:spPr>
          <a:xfrm>
            <a:off x="515938" y="1644105"/>
            <a:ext cx="9340038" cy="2181885"/>
          </a:xfrm>
        </p:spPr>
        <p:txBody>
          <a:bodyPr/>
          <a:lstStyle/>
          <a:p>
            <a:r>
              <a:rPr lang="sv-SE"/>
              <a:t>Påverka på din arbetsplats och gör den bättre</a:t>
            </a:r>
            <a:br>
              <a:rPr lang="sv-SE"/>
            </a:br>
            <a:r>
              <a:rPr lang="sv-SE" sz="2400"/>
              <a:t>M</a:t>
            </a:r>
            <a:r>
              <a:rPr lang="en-US" sz="2400" err="1"/>
              <a:t>aking</a:t>
            </a:r>
            <a:r>
              <a:rPr lang="en-US" sz="2400"/>
              <a:t> an impact in your workplace and making it better</a:t>
            </a:r>
            <a:endParaRPr lang="sv-SE" sz="2400"/>
          </a:p>
        </p:txBody>
      </p:sp>
    </p:spTree>
    <p:extLst>
      <p:ext uri="{BB962C8B-B14F-4D97-AF65-F5344CB8AC3E}">
        <p14:creationId xmlns:p14="http://schemas.microsoft.com/office/powerpoint/2010/main" val="192803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A7B8E249-4701-4582-5C0B-4719ECF7B332}"/>
              </a:ext>
            </a:extLst>
          </p:cNvPr>
          <p:cNvPicPr>
            <a:picLocks noChangeAspect="1"/>
          </p:cNvPicPr>
          <p:nvPr/>
        </p:nvPicPr>
        <p:blipFill>
          <a:blip r:embed="rId3"/>
          <a:stretch>
            <a:fillRect/>
          </a:stretch>
        </p:blipFill>
        <p:spPr>
          <a:xfrm>
            <a:off x="6803324" y="812917"/>
            <a:ext cx="4491681" cy="4548537"/>
          </a:xfrm>
          <a:prstGeom prst="rect">
            <a:avLst/>
          </a:prstGeom>
          <a:noFill/>
          <a:ln>
            <a:solidFill>
              <a:srgbClr val="FFFFFF"/>
            </a:solidFill>
          </a:ln>
        </p:spPr>
      </p:pic>
      <p:sp>
        <p:nvSpPr>
          <p:cNvPr id="4" name="Platshållare för innehåll 3">
            <a:extLst>
              <a:ext uri="{FF2B5EF4-FFF2-40B4-BE49-F238E27FC236}">
                <a16:creationId xmlns:a16="http://schemas.microsoft.com/office/drawing/2014/main" id="{6675CA27-3179-CC71-04F0-B0EB2CE0B061}"/>
              </a:ext>
            </a:extLst>
          </p:cNvPr>
          <p:cNvSpPr txBox="1">
            <a:spLocks/>
          </p:cNvSpPr>
          <p:nvPr/>
        </p:nvSpPr>
        <p:spPr>
          <a:xfrm>
            <a:off x="515936" y="3121873"/>
            <a:ext cx="4872742" cy="2226669"/>
          </a:xfrm>
          <a:prstGeom prst="rect">
            <a:avLst/>
          </a:prstGeom>
        </p:spPr>
        <p:txBody>
          <a:bodyPr vert="horz" lIns="0" tIns="0" rIns="0" bIns="46800" rtlCol="0" anchor="ctr">
            <a:noAutofit/>
          </a:bodyPr>
          <a:lstStyle>
            <a:lvl1pPr marL="180000" indent="-180000" algn="l" defTabSz="914400" rtl="0" eaLnBrk="1" latinLnBrk="0" hangingPunct="1">
              <a:lnSpc>
                <a:spcPct val="110000"/>
              </a:lnSpc>
              <a:spcBef>
                <a:spcPts val="400"/>
              </a:spcBef>
              <a:spcAft>
                <a:spcPts val="400"/>
              </a:spcAft>
              <a:buClr>
                <a:schemeClr val="accent1"/>
              </a:buClr>
              <a:buFont typeface="Wingdings" panose="05000000000000000000" pitchFamily="2" charset="2"/>
              <a:buChar char="§"/>
              <a:defRPr sz="16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400"/>
              </a:spcAft>
              <a:buClr>
                <a:schemeClr val="accent1"/>
              </a:buClr>
              <a:buFont typeface="Arial" panose="020B0604020202020204" pitchFamily="34" charset="0"/>
              <a:buChar char="–"/>
              <a:defRPr sz="1400" kern="1200" baseline="0">
                <a:solidFill>
                  <a:schemeClr val="tx1"/>
                </a:solidFill>
                <a:latin typeface="+mn-lt"/>
                <a:ea typeface="+mn-ea"/>
                <a:cs typeface="+mn-cs"/>
              </a:defRPr>
            </a:lvl2pPr>
            <a:lvl3pPr marL="774000" indent="-179388" algn="l" defTabSz="914400" rtl="0" eaLnBrk="1" latinLnBrk="0" hangingPunct="1">
              <a:lnSpc>
                <a:spcPct val="110000"/>
              </a:lnSpc>
              <a:spcBef>
                <a:spcPts val="0"/>
              </a:spcBef>
              <a:spcAft>
                <a:spcPts val="400"/>
              </a:spcAft>
              <a:buClr>
                <a:schemeClr val="accent1"/>
              </a:buClr>
              <a:buFont typeface="Courier New" panose="02070309020205020404" pitchFamily="49" charset="0"/>
              <a:buChar char="o"/>
              <a:defRPr sz="1400" kern="1200" baseline="0">
                <a:solidFill>
                  <a:schemeClr val="tx1"/>
                </a:solidFill>
                <a:latin typeface="+mn-lt"/>
                <a:ea typeface="+mn-ea"/>
                <a:cs typeface="+mn-cs"/>
              </a:defRPr>
            </a:lvl3pPr>
            <a:lvl4pPr marL="1087200" indent="-22860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tabLst/>
              <a:defRPr sz="1200" kern="1200" baseline="0">
                <a:solidFill>
                  <a:schemeClr val="tx1"/>
                </a:solidFill>
                <a:latin typeface="+mn-lt"/>
                <a:ea typeface="+mn-ea"/>
                <a:cs typeface="+mn-cs"/>
              </a:defRPr>
            </a:lvl4pPr>
            <a:lvl5pPr marL="1389600" indent="-22860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sv-SE" sz="1100" b="1" kern="1200" spc="-10" baseline="0">
                <a:solidFill>
                  <a:schemeClr val="bg1"/>
                </a:solidFill>
                <a:latin typeface="+mn-lt"/>
                <a:ea typeface="+mn-ea"/>
                <a:cs typeface="+mn-cs"/>
              </a:rPr>
              <a:t>SWEDISH CONFEDERATION OF PROFESSIONAL ASSOCIATIONS</a:t>
            </a:r>
          </a:p>
          <a:p>
            <a:pPr marL="0" indent="0">
              <a:lnSpc>
                <a:spcPct val="100000"/>
              </a:lnSpc>
              <a:spcAft>
                <a:spcPts val="0"/>
              </a:spcAft>
              <a:buNone/>
            </a:pPr>
            <a:r>
              <a:rPr lang="sv-SE" sz="1100" kern="1200" spc="-10" baseline="0">
                <a:solidFill>
                  <a:schemeClr val="bg1"/>
                </a:solidFill>
                <a:latin typeface="+mn-lt"/>
                <a:ea typeface="+mn-ea"/>
                <a:cs typeface="+mn-cs"/>
              </a:rPr>
              <a:t>Akademikerförbundet SSR • </a:t>
            </a:r>
            <a:r>
              <a:rPr lang="sv-SE" sz="1100" kern="1200" spc="-10" baseline="0" err="1">
                <a:solidFill>
                  <a:schemeClr val="bg1"/>
                </a:solidFill>
                <a:latin typeface="+mn-lt"/>
                <a:ea typeface="+mn-ea"/>
                <a:cs typeface="+mn-cs"/>
              </a:rPr>
              <a:t>Akavia</a:t>
            </a:r>
            <a:r>
              <a:rPr lang="sv-SE" sz="1100" kern="1200" spc="-10" baseline="0">
                <a:solidFill>
                  <a:schemeClr val="bg1"/>
                </a:solidFill>
                <a:latin typeface="+mn-lt"/>
                <a:ea typeface="+mn-ea"/>
                <a:cs typeface="+mn-cs"/>
              </a:rPr>
              <a:t> • </a:t>
            </a:r>
            <a:r>
              <a:rPr lang="sv-SE" sz="1100" kern="1200" spc="-10" baseline="0" err="1">
                <a:solidFill>
                  <a:schemeClr val="bg1"/>
                </a:solidFill>
                <a:latin typeface="+mn-lt"/>
                <a:ea typeface="+mn-ea"/>
                <a:cs typeface="+mn-cs"/>
              </a:rPr>
              <a:t>Engineers</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of</a:t>
            </a:r>
            <a:r>
              <a:rPr lang="sv-SE" sz="1100" kern="1200" spc="-10" baseline="0">
                <a:solidFill>
                  <a:schemeClr val="bg1"/>
                </a:solidFill>
                <a:latin typeface="+mn-lt"/>
                <a:ea typeface="+mn-ea"/>
                <a:cs typeface="+mn-cs"/>
              </a:rPr>
              <a:t> Sweden • </a:t>
            </a:r>
            <a:r>
              <a:rPr lang="sv-SE" sz="1100" kern="1200" spc="-10" baseline="0" err="1">
                <a:solidFill>
                  <a:schemeClr val="bg1"/>
                </a:solidFill>
                <a:latin typeface="+mn-lt"/>
                <a:ea typeface="+mn-ea"/>
                <a:cs typeface="+mn-cs"/>
              </a:rPr>
              <a:t>Maritime</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Officer’s</a:t>
            </a:r>
            <a:r>
              <a:rPr lang="sv-SE" sz="1100" kern="1200" spc="-10" baseline="0">
                <a:solidFill>
                  <a:schemeClr val="bg1"/>
                </a:solidFill>
                <a:latin typeface="+mn-lt"/>
                <a:ea typeface="+mn-ea"/>
                <a:cs typeface="+mn-cs"/>
              </a:rPr>
              <a:t> Association • SRAT • Swedish Association </a:t>
            </a:r>
            <a:r>
              <a:rPr lang="sv-SE" sz="1100" kern="1200" spc="-10" baseline="0" err="1">
                <a:solidFill>
                  <a:schemeClr val="bg1"/>
                </a:solidFill>
                <a:latin typeface="+mn-lt"/>
                <a:ea typeface="+mn-ea"/>
                <a:cs typeface="+mn-cs"/>
              </a:rPr>
              <a:t>of</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Architects</a:t>
            </a:r>
            <a:r>
              <a:rPr lang="sv-SE" sz="1100" kern="1200" spc="-10" baseline="0">
                <a:solidFill>
                  <a:schemeClr val="bg1"/>
                </a:solidFill>
                <a:latin typeface="+mn-lt"/>
                <a:ea typeface="+mn-ea"/>
                <a:cs typeface="+mn-cs"/>
              </a:rPr>
              <a:t> • Swedish Association </a:t>
            </a:r>
            <a:r>
              <a:rPr lang="sv-SE" sz="1100" kern="1200" spc="-10" baseline="0" err="1">
                <a:solidFill>
                  <a:schemeClr val="bg1"/>
                </a:solidFill>
                <a:latin typeface="+mn-lt"/>
                <a:ea typeface="+mn-ea"/>
                <a:cs typeface="+mn-cs"/>
              </a:rPr>
              <a:t>of</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Military</a:t>
            </a:r>
            <a:r>
              <a:rPr lang="sv-SE" sz="1100" kern="1200" spc="-10" baseline="0">
                <a:solidFill>
                  <a:schemeClr val="bg1"/>
                </a:solidFill>
                <a:latin typeface="+mn-lt"/>
                <a:ea typeface="+mn-ea"/>
                <a:cs typeface="+mn-cs"/>
              </a:rPr>
              <a:t> Officers • Swedish Association </a:t>
            </a:r>
            <a:r>
              <a:rPr lang="sv-SE" sz="1100" kern="1200" spc="-10" baseline="0" err="1">
                <a:solidFill>
                  <a:schemeClr val="bg1"/>
                </a:solidFill>
                <a:latin typeface="+mn-lt"/>
                <a:ea typeface="+mn-ea"/>
                <a:cs typeface="+mn-cs"/>
              </a:rPr>
              <a:t>of</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Occupational</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Therapists</a:t>
            </a:r>
            <a:r>
              <a:rPr lang="sv-SE" sz="1100" kern="1200" spc="-10" baseline="0">
                <a:solidFill>
                  <a:schemeClr val="bg1"/>
                </a:solidFill>
                <a:latin typeface="+mn-lt"/>
                <a:ea typeface="+mn-ea"/>
                <a:cs typeface="+mn-cs"/>
              </a:rPr>
              <a:t> • Swedish Association </a:t>
            </a:r>
            <a:r>
              <a:rPr lang="sv-SE" sz="1100" kern="1200" spc="-10" baseline="0" err="1">
                <a:solidFill>
                  <a:schemeClr val="bg1"/>
                </a:solidFill>
                <a:latin typeface="+mn-lt"/>
                <a:ea typeface="+mn-ea"/>
                <a:cs typeface="+mn-cs"/>
              </a:rPr>
              <a:t>of</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Physiotherapists</a:t>
            </a:r>
            <a:r>
              <a:rPr lang="sv-SE" sz="1100" kern="1200" spc="-10" baseline="0">
                <a:solidFill>
                  <a:schemeClr val="bg1"/>
                </a:solidFill>
                <a:latin typeface="+mn-lt"/>
                <a:ea typeface="+mn-ea"/>
                <a:cs typeface="+mn-cs"/>
              </a:rPr>
              <a:t> • Swedish Association </a:t>
            </a:r>
            <a:r>
              <a:rPr lang="sv-SE" sz="1100" kern="1200" spc="-10" baseline="0" err="1">
                <a:solidFill>
                  <a:schemeClr val="bg1"/>
                </a:solidFill>
                <a:latin typeface="+mn-lt"/>
                <a:ea typeface="+mn-ea"/>
                <a:cs typeface="+mn-cs"/>
              </a:rPr>
              <a:t>of</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Professional</a:t>
            </a:r>
            <a:r>
              <a:rPr lang="sv-SE" sz="1100" kern="1200" spc="-10" baseline="0">
                <a:solidFill>
                  <a:schemeClr val="bg1"/>
                </a:solidFill>
                <a:latin typeface="+mn-lt"/>
                <a:ea typeface="+mn-ea"/>
                <a:cs typeface="+mn-cs"/>
              </a:rPr>
              <a:t> Scientists • Swedish Medical Association • Swedish </a:t>
            </a:r>
            <a:r>
              <a:rPr lang="sv-SE" sz="1100" kern="1200" spc="-10" baseline="0" err="1">
                <a:solidFill>
                  <a:schemeClr val="bg1"/>
                </a:solidFill>
                <a:latin typeface="+mn-lt"/>
                <a:ea typeface="+mn-ea"/>
                <a:cs typeface="+mn-cs"/>
              </a:rPr>
              <a:t>Psychological</a:t>
            </a:r>
            <a:r>
              <a:rPr lang="sv-SE" sz="1100" kern="1200" spc="-10" baseline="0">
                <a:solidFill>
                  <a:schemeClr val="bg1"/>
                </a:solidFill>
                <a:latin typeface="+mn-lt"/>
                <a:ea typeface="+mn-ea"/>
                <a:cs typeface="+mn-cs"/>
              </a:rPr>
              <a:t> Association • Swedish </a:t>
            </a:r>
            <a:r>
              <a:rPr lang="sv-SE" sz="1100" kern="1200" spc="-10" baseline="0" err="1">
                <a:solidFill>
                  <a:schemeClr val="bg1"/>
                </a:solidFill>
                <a:latin typeface="+mn-lt"/>
                <a:ea typeface="+mn-ea"/>
                <a:cs typeface="+mn-cs"/>
              </a:rPr>
              <a:t>Teachers</a:t>
            </a:r>
            <a:r>
              <a:rPr lang="sv-SE" sz="1100" kern="1200" spc="-10" baseline="0">
                <a:solidFill>
                  <a:schemeClr val="bg1"/>
                </a:solidFill>
                <a:latin typeface="+mn-lt"/>
                <a:ea typeface="+mn-ea"/>
                <a:cs typeface="+mn-cs"/>
              </a:rPr>
              <a:t>’ Union • The </a:t>
            </a:r>
            <a:r>
              <a:rPr lang="sv-SE" sz="1100" kern="1200" spc="-10" baseline="0" err="1">
                <a:solidFill>
                  <a:schemeClr val="bg1"/>
                </a:solidFill>
                <a:latin typeface="+mn-lt"/>
                <a:ea typeface="+mn-ea"/>
                <a:cs typeface="+mn-cs"/>
              </a:rPr>
              <a:t>Church’s</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Graduate</a:t>
            </a:r>
            <a:r>
              <a:rPr lang="sv-SE" sz="1100" kern="1200" spc="-10" baseline="0">
                <a:solidFill>
                  <a:schemeClr val="bg1"/>
                </a:solidFill>
                <a:latin typeface="+mn-lt"/>
                <a:ea typeface="+mn-ea"/>
                <a:cs typeface="+mn-cs"/>
              </a:rPr>
              <a:t> Association • The DIK Association • The </a:t>
            </a:r>
            <a:r>
              <a:rPr lang="sv-SE" sz="1100" kern="1200" spc="-10" baseline="0" err="1">
                <a:solidFill>
                  <a:schemeClr val="bg1"/>
                </a:solidFill>
                <a:latin typeface="+mn-lt"/>
                <a:ea typeface="+mn-ea"/>
                <a:cs typeface="+mn-cs"/>
              </a:rPr>
              <a:t>Reserve</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Officer’s</a:t>
            </a:r>
            <a:r>
              <a:rPr lang="sv-SE" sz="1100" kern="1200" spc="-10" baseline="0">
                <a:solidFill>
                  <a:schemeClr val="bg1"/>
                </a:solidFill>
                <a:latin typeface="+mn-lt"/>
                <a:ea typeface="+mn-ea"/>
                <a:cs typeface="+mn-cs"/>
              </a:rPr>
              <a:t> association • The Swedish Association for </a:t>
            </a:r>
            <a:r>
              <a:rPr lang="sv-SE" sz="1100" kern="1200" spc="-10" baseline="0" err="1">
                <a:solidFill>
                  <a:schemeClr val="bg1"/>
                </a:solidFill>
                <a:latin typeface="+mn-lt"/>
                <a:ea typeface="+mn-ea"/>
                <a:cs typeface="+mn-cs"/>
              </a:rPr>
              <a:t>School</a:t>
            </a:r>
            <a:r>
              <a:rPr lang="sv-SE" sz="1100" kern="1200" spc="-10" baseline="0">
                <a:solidFill>
                  <a:schemeClr val="bg1"/>
                </a:solidFill>
                <a:latin typeface="+mn-lt"/>
                <a:ea typeface="+mn-ea"/>
                <a:cs typeface="+mn-cs"/>
              </a:rPr>
              <a:t> Principals and Directors </a:t>
            </a:r>
            <a:r>
              <a:rPr lang="sv-SE" sz="1100" kern="1200" spc="-10" baseline="0" err="1">
                <a:solidFill>
                  <a:schemeClr val="bg1"/>
                </a:solidFill>
                <a:latin typeface="+mn-lt"/>
                <a:ea typeface="+mn-ea"/>
                <a:cs typeface="+mn-cs"/>
              </a:rPr>
              <a:t>of</a:t>
            </a:r>
            <a:r>
              <a:rPr lang="sv-SE" sz="1100" kern="1200" spc="-10" baseline="0">
                <a:solidFill>
                  <a:schemeClr val="bg1"/>
                </a:solidFill>
                <a:latin typeface="+mn-lt"/>
                <a:ea typeface="+mn-ea"/>
                <a:cs typeface="+mn-cs"/>
              </a:rPr>
              <a:t> </a:t>
            </a:r>
            <a:r>
              <a:rPr lang="sv-SE" sz="1100" kern="1200" spc="-10" baseline="0" err="1">
                <a:solidFill>
                  <a:schemeClr val="bg1"/>
                </a:solidFill>
                <a:latin typeface="+mn-lt"/>
                <a:ea typeface="+mn-ea"/>
                <a:cs typeface="+mn-cs"/>
              </a:rPr>
              <a:t>Education</a:t>
            </a:r>
            <a:r>
              <a:rPr lang="sv-SE" sz="1100" kern="1200" spc="-10" baseline="0">
                <a:solidFill>
                  <a:schemeClr val="bg1"/>
                </a:solidFill>
                <a:latin typeface="+mn-lt"/>
                <a:ea typeface="+mn-ea"/>
                <a:cs typeface="+mn-cs"/>
              </a:rPr>
              <a:t> • SULF • The Swedish Dental Association • The Swedish </a:t>
            </a:r>
            <a:r>
              <a:rPr lang="sv-SE" sz="1100" kern="1200" spc="-10" baseline="0" err="1">
                <a:solidFill>
                  <a:schemeClr val="bg1"/>
                </a:solidFill>
                <a:latin typeface="+mn-lt"/>
                <a:ea typeface="+mn-ea"/>
                <a:cs typeface="+mn-cs"/>
              </a:rPr>
              <a:t>Pharmacists</a:t>
            </a:r>
            <a:r>
              <a:rPr lang="sv-SE" sz="1100" kern="1200" spc="-10" baseline="0">
                <a:solidFill>
                  <a:schemeClr val="bg1"/>
                </a:solidFill>
                <a:latin typeface="+mn-lt"/>
                <a:ea typeface="+mn-ea"/>
                <a:cs typeface="+mn-cs"/>
              </a:rPr>
              <a:t> Association • The Swedish </a:t>
            </a:r>
            <a:r>
              <a:rPr lang="sv-SE" sz="1100" kern="1200" spc="-10" baseline="0" err="1">
                <a:solidFill>
                  <a:schemeClr val="bg1"/>
                </a:solidFill>
                <a:latin typeface="+mn-lt"/>
                <a:ea typeface="+mn-ea"/>
                <a:cs typeface="+mn-cs"/>
              </a:rPr>
              <a:t>Veterinary</a:t>
            </a:r>
            <a:r>
              <a:rPr lang="sv-SE" sz="1100" kern="1200" spc="-10" baseline="0">
                <a:solidFill>
                  <a:schemeClr val="bg1"/>
                </a:solidFill>
                <a:latin typeface="+mn-lt"/>
                <a:ea typeface="+mn-ea"/>
                <a:cs typeface="+mn-cs"/>
              </a:rPr>
              <a:t> Association</a:t>
            </a:r>
          </a:p>
          <a:p>
            <a:pPr marL="0" indent="0">
              <a:lnSpc>
                <a:spcPct val="100000"/>
              </a:lnSpc>
              <a:spcAft>
                <a:spcPts val="0"/>
              </a:spcAft>
              <a:buNone/>
            </a:pPr>
            <a:endParaRPr lang="sv-SE" sz="1100" kern="1200" spc="-10" baseline="0">
              <a:solidFill>
                <a:schemeClr val="bg1"/>
              </a:solidFill>
              <a:latin typeface="+mn-lt"/>
              <a:ea typeface="+mn-ea"/>
              <a:cs typeface="+mn-cs"/>
            </a:endParaRPr>
          </a:p>
        </p:txBody>
      </p:sp>
      <p:sp>
        <p:nvSpPr>
          <p:cNvPr id="2" name="Rubrik 1">
            <a:extLst>
              <a:ext uri="{FF2B5EF4-FFF2-40B4-BE49-F238E27FC236}">
                <a16:creationId xmlns:a16="http://schemas.microsoft.com/office/drawing/2014/main" id="{75BDFAAA-2248-58B5-3B11-7AAC1653446A}"/>
              </a:ext>
            </a:extLst>
          </p:cNvPr>
          <p:cNvSpPr>
            <a:spLocks noGrp="1"/>
          </p:cNvSpPr>
          <p:nvPr>
            <p:ph type="title"/>
          </p:nvPr>
        </p:nvSpPr>
        <p:spPr>
          <a:xfrm>
            <a:off x="515936" y="1439694"/>
            <a:ext cx="5234783" cy="2582191"/>
          </a:xfrm>
        </p:spPr>
        <p:txBody>
          <a:bodyPr vert="horz" lIns="0" tIns="0" rIns="0" bIns="0" rtlCol="0" anchor="ctr" anchorCtr="0">
            <a:normAutofit/>
          </a:bodyPr>
          <a:lstStyle/>
          <a:p>
            <a:r>
              <a:rPr lang="sv-SE" b="0" kern="1200" spc="-80" baseline="0">
                <a:latin typeface="+mj-lt"/>
                <a:ea typeface="+mj-ea"/>
                <a:cs typeface="+mj-cs"/>
              </a:rPr>
              <a:t>Saco</a:t>
            </a:r>
          </a:p>
        </p:txBody>
      </p:sp>
    </p:spTree>
    <p:extLst>
      <p:ext uri="{BB962C8B-B14F-4D97-AF65-F5344CB8AC3E}">
        <p14:creationId xmlns:p14="http://schemas.microsoft.com/office/powerpoint/2010/main" val="143488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47A549E-4BD4-7266-D5E2-E16187E46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04" y="986257"/>
            <a:ext cx="620360" cy="621505"/>
          </a:xfrm>
          <a:prstGeom prst="rect">
            <a:avLst/>
          </a:prstGeom>
        </p:spPr>
      </p:pic>
      <p:pic>
        <p:nvPicPr>
          <p:cNvPr id="5" name="Bildobjekt 4" descr="En bild som visar ritning, mat&#10;&#10;Automatiskt genererad beskrivning">
            <a:extLst>
              <a:ext uri="{FF2B5EF4-FFF2-40B4-BE49-F238E27FC236}">
                <a16:creationId xmlns:a16="http://schemas.microsoft.com/office/drawing/2014/main" id="{CA07E3C8-6D9B-BEC0-CFC8-1E26FC77B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803" y="1816176"/>
            <a:ext cx="614363" cy="621506"/>
          </a:xfrm>
          <a:prstGeom prst="rect">
            <a:avLst/>
          </a:prstGeom>
        </p:spPr>
      </p:pic>
      <p:sp>
        <p:nvSpPr>
          <p:cNvPr id="6" name="Rektangel 5">
            <a:extLst>
              <a:ext uri="{FF2B5EF4-FFF2-40B4-BE49-F238E27FC236}">
                <a16:creationId xmlns:a16="http://schemas.microsoft.com/office/drawing/2014/main" id="{BF030E07-A392-D7EB-4A85-9B295136D1BC}"/>
              </a:ext>
            </a:extLst>
          </p:cNvPr>
          <p:cNvSpPr/>
          <p:nvPr/>
        </p:nvSpPr>
        <p:spPr>
          <a:xfrm>
            <a:off x="-23536" y="3110509"/>
            <a:ext cx="2566098" cy="11540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a:solidFill>
                  <a:schemeClr val="accent1">
                    <a:lumMod val="75000"/>
                  </a:schemeClr>
                </a:solidFill>
                <a:latin typeface="+mj-lt"/>
              </a:rPr>
              <a:t>Akademikerförening /</a:t>
            </a:r>
          </a:p>
          <a:p>
            <a:pPr algn="ctr"/>
            <a:r>
              <a:rPr lang="sv-SE" sz="1200" b="1">
                <a:solidFill>
                  <a:schemeClr val="accent1">
                    <a:lumMod val="75000"/>
                  </a:schemeClr>
                </a:solidFill>
                <a:latin typeface="+mj-lt"/>
              </a:rPr>
              <a:t>Kontaktperson</a:t>
            </a:r>
            <a:br>
              <a:rPr lang="sv-SE" sz="1200" b="1">
                <a:solidFill>
                  <a:schemeClr val="accent1">
                    <a:lumMod val="75000"/>
                  </a:schemeClr>
                </a:solidFill>
                <a:latin typeface="+mj-lt"/>
              </a:rPr>
            </a:br>
            <a:endParaRPr lang="sv-SE" sz="1200" b="1">
              <a:solidFill>
                <a:schemeClr val="accent1">
                  <a:lumMod val="75000"/>
                </a:schemeClr>
              </a:solidFill>
              <a:latin typeface="+mj-lt"/>
            </a:endParaRPr>
          </a:p>
          <a:p>
            <a:pPr algn="ctr"/>
            <a:r>
              <a:rPr lang="sv-SE" sz="1200" i="1" err="1">
                <a:solidFill>
                  <a:schemeClr val="accent1">
                    <a:lumMod val="75000"/>
                  </a:schemeClr>
                </a:solidFill>
                <a:latin typeface="+mj-lt"/>
              </a:rPr>
              <a:t>Academics</a:t>
            </a:r>
            <a:r>
              <a:rPr lang="sv-SE" sz="1200" i="1">
                <a:solidFill>
                  <a:schemeClr val="accent1">
                    <a:lumMod val="75000"/>
                  </a:schemeClr>
                </a:solidFill>
                <a:latin typeface="+mj-lt"/>
              </a:rPr>
              <a:t> association at </a:t>
            </a:r>
            <a:r>
              <a:rPr lang="sv-SE" sz="1200" i="1" err="1">
                <a:solidFill>
                  <a:schemeClr val="accent1">
                    <a:lumMod val="75000"/>
                  </a:schemeClr>
                </a:solidFill>
                <a:latin typeface="+mj-lt"/>
              </a:rPr>
              <a:t>your</a:t>
            </a:r>
            <a:r>
              <a:rPr lang="sv-SE" sz="1200" i="1">
                <a:solidFill>
                  <a:schemeClr val="accent1">
                    <a:lumMod val="75000"/>
                  </a:schemeClr>
                </a:solidFill>
                <a:latin typeface="+mj-lt"/>
              </a:rPr>
              <a:t> </a:t>
            </a:r>
            <a:r>
              <a:rPr lang="sv-SE" sz="1200" i="1" err="1">
                <a:solidFill>
                  <a:schemeClr val="accent1">
                    <a:lumMod val="75000"/>
                  </a:schemeClr>
                </a:solidFill>
                <a:latin typeface="+mj-lt"/>
              </a:rPr>
              <a:t>workplace</a:t>
            </a:r>
            <a:r>
              <a:rPr lang="sv-SE" sz="1200" i="1">
                <a:solidFill>
                  <a:schemeClr val="accent1">
                    <a:lumMod val="75000"/>
                  </a:schemeClr>
                </a:solidFill>
                <a:latin typeface="+mj-lt"/>
              </a:rPr>
              <a:t> </a:t>
            </a:r>
            <a:r>
              <a:rPr lang="sv-SE" sz="1200">
                <a:solidFill>
                  <a:schemeClr val="accent1">
                    <a:lumMod val="75000"/>
                  </a:schemeClr>
                </a:solidFill>
                <a:latin typeface="+mj-lt"/>
              </a:rPr>
              <a:t>/</a:t>
            </a:r>
            <a:r>
              <a:rPr lang="sv-SE" sz="1200" i="1" err="1">
                <a:solidFill>
                  <a:schemeClr val="accent1">
                    <a:lumMod val="75000"/>
                  </a:schemeClr>
                </a:solidFill>
                <a:latin typeface="+mj-lt"/>
              </a:rPr>
              <a:t>contact</a:t>
            </a:r>
            <a:r>
              <a:rPr lang="sv-SE" sz="1200" i="1">
                <a:solidFill>
                  <a:schemeClr val="accent1">
                    <a:lumMod val="75000"/>
                  </a:schemeClr>
                </a:solidFill>
                <a:latin typeface="+mj-lt"/>
              </a:rPr>
              <a:t> person</a:t>
            </a:r>
          </a:p>
        </p:txBody>
      </p:sp>
      <p:sp>
        <p:nvSpPr>
          <p:cNvPr id="9" name="Rektangel 8">
            <a:extLst>
              <a:ext uri="{FF2B5EF4-FFF2-40B4-BE49-F238E27FC236}">
                <a16:creationId xmlns:a16="http://schemas.microsoft.com/office/drawing/2014/main" id="{BBF0AD1E-D5B8-BF77-3567-394EB42A6B59}"/>
              </a:ext>
            </a:extLst>
          </p:cNvPr>
          <p:cNvSpPr/>
          <p:nvPr/>
        </p:nvSpPr>
        <p:spPr>
          <a:xfrm>
            <a:off x="9724833" y="3115570"/>
            <a:ext cx="1469072" cy="57198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1200" b="1">
                <a:solidFill>
                  <a:schemeClr val="accent1">
                    <a:lumMod val="75000"/>
                  </a:schemeClr>
                </a:solidFill>
                <a:latin typeface="+mj-lt"/>
                <a:cs typeface="Calibri" panose="020F0502020204030204" pitchFamily="34" charset="0"/>
              </a:rPr>
              <a:t>Arbetsgivare</a:t>
            </a:r>
          </a:p>
          <a:p>
            <a:pPr algn="ctr"/>
            <a:r>
              <a:rPr lang="sv-SE" sz="1200" i="1" err="1">
                <a:solidFill>
                  <a:schemeClr val="accent1">
                    <a:lumMod val="75000"/>
                  </a:schemeClr>
                </a:solidFill>
                <a:latin typeface="+mj-lt"/>
                <a:cs typeface="Calibri" panose="020F0502020204030204" pitchFamily="34" charset="0"/>
              </a:rPr>
              <a:t>Employer</a:t>
            </a:r>
            <a:endParaRPr lang="sv-SE" sz="1200" i="1">
              <a:solidFill>
                <a:schemeClr val="accent1">
                  <a:lumMod val="75000"/>
                </a:schemeClr>
              </a:solidFill>
              <a:latin typeface="+mj-lt"/>
              <a:cs typeface="Calibri" panose="020F0502020204030204" pitchFamily="34" charset="0"/>
            </a:endParaRPr>
          </a:p>
        </p:txBody>
      </p:sp>
      <p:sp>
        <p:nvSpPr>
          <p:cNvPr id="10" name="textruta 9">
            <a:extLst>
              <a:ext uri="{FF2B5EF4-FFF2-40B4-BE49-F238E27FC236}">
                <a16:creationId xmlns:a16="http://schemas.microsoft.com/office/drawing/2014/main" id="{7BC7FF14-38B5-94EB-ED8A-04567E37FEC6}"/>
              </a:ext>
            </a:extLst>
          </p:cNvPr>
          <p:cNvSpPr txBox="1"/>
          <p:nvPr/>
        </p:nvSpPr>
        <p:spPr>
          <a:xfrm>
            <a:off x="5478341" y="5940914"/>
            <a:ext cx="1729966" cy="461665"/>
          </a:xfrm>
          <a:prstGeom prst="rect">
            <a:avLst/>
          </a:prstGeom>
          <a:noFill/>
        </p:spPr>
        <p:txBody>
          <a:bodyPr wrap="square" rtlCol="0">
            <a:spAutoFit/>
          </a:bodyPr>
          <a:lstStyle/>
          <a:p>
            <a:pPr algn="l"/>
            <a:r>
              <a:rPr lang="sv-SE" sz="1200" b="1" i="0">
                <a:solidFill>
                  <a:schemeClr val="accent1">
                    <a:lumMod val="75000"/>
                  </a:schemeClr>
                </a:solidFill>
                <a:latin typeface="+mj-lt"/>
                <a:cs typeface="Arial" panose="020B0604020202020204" pitchFamily="34" charset="0"/>
              </a:rPr>
              <a:t>Medlemmar</a:t>
            </a:r>
            <a:r>
              <a:rPr lang="sv-SE" sz="1200" b="1">
                <a:solidFill>
                  <a:schemeClr val="accent1">
                    <a:lumMod val="75000"/>
                  </a:schemeClr>
                </a:solidFill>
                <a:latin typeface="+mj-lt"/>
                <a:cs typeface="Arial" panose="020B0604020202020204" pitchFamily="34" charset="0"/>
              </a:rPr>
              <a:t> </a:t>
            </a:r>
            <a:r>
              <a:rPr lang="sv-SE" sz="1200" b="1" i="0">
                <a:solidFill>
                  <a:schemeClr val="accent1">
                    <a:lumMod val="75000"/>
                  </a:schemeClr>
                </a:solidFill>
                <a:latin typeface="+mj-lt"/>
                <a:cs typeface="Arial" panose="020B0604020202020204" pitchFamily="34" charset="0"/>
              </a:rPr>
              <a:t>/ anställda</a:t>
            </a:r>
          </a:p>
          <a:p>
            <a:pPr algn="l"/>
            <a:r>
              <a:rPr lang="sv-SE" sz="1200" i="1" err="1">
                <a:solidFill>
                  <a:schemeClr val="accent1">
                    <a:lumMod val="75000"/>
                  </a:schemeClr>
                </a:solidFill>
                <a:latin typeface="+mj-lt"/>
                <a:cs typeface="Arial" panose="020B0604020202020204" pitchFamily="34" charset="0"/>
              </a:rPr>
              <a:t>Members</a:t>
            </a:r>
            <a:r>
              <a:rPr lang="sv-SE" sz="1200" i="1">
                <a:solidFill>
                  <a:schemeClr val="accent1">
                    <a:lumMod val="75000"/>
                  </a:schemeClr>
                </a:solidFill>
                <a:latin typeface="+mj-lt"/>
                <a:cs typeface="Arial" panose="020B0604020202020204" pitchFamily="34" charset="0"/>
              </a:rPr>
              <a:t> </a:t>
            </a:r>
            <a:r>
              <a:rPr lang="sv-SE" sz="1200">
                <a:solidFill>
                  <a:schemeClr val="accent1">
                    <a:lumMod val="75000"/>
                  </a:schemeClr>
                </a:solidFill>
                <a:latin typeface="+mj-lt"/>
                <a:cs typeface="Arial" panose="020B0604020202020204" pitchFamily="34" charset="0"/>
              </a:rPr>
              <a:t>/</a:t>
            </a:r>
            <a:r>
              <a:rPr lang="sv-SE" sz="1200" i="1" err="1">
                <a:solidFill>
                  <a:schemeClr val="accent1">
                    <a:lumMod val="75000"/>
                  </a:schemeClr>
                </a:solidFill>
                <a:latin typeface="+mj-lt"/>
                <a:cs typeface="Arial" panose="020B0604020202020204" pitchFamily="34" charset="0"/>
              </a:rPr>
              <a:t>employees</a:t>
            </a:r>
            <a:r>
              <a:rPr lang="sv-SE" sz="1200" i="1">
                <a:solidFill>
                  <a:schemeClr val="accent1">
                    <a:lumMod val="75000"/>
                  </a:schemeClr>
                </a:solidFill>
                <a:latin typeface="+mj-lt"/>
                <a:cs typeface="Arial" panose="020B0604020202020204" pitchFamily="34" charset="0"/>
              </a:rPr>
              <a:t> </a:t>
            </a:r>
          </a:p>
        </p:txBody>
      </p:sp>
      <p:sp>
        <p:nvSpPr>
          <p:cNvPr id="11" name="Rektangel 10">
            <a:extLst>
              <a:ext uri="{FF2B5EF4-FFF2-40B4-BE49-F238E27FC236}">
                <a16:creationId xmlns:a16="http://schemas.microsoft.com/office/drawing/2014/main" id="{12049C5B-BDBB-7804-4396-01A9FEB21232}"/>
              </a:ext>
            </a:extLst>
          </p:cNvPr>
          <p:cNvSpPr/>
          <p:nvPr/>
        </p:nvSpPr>
        <p:spPr>
          <a:xfrm>
            <a:off x="4762519" y="2669400"/>
            <a:ext cx="2666372" cy="140837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a:solidFill>
                  <a:schemeClr val="accent1">
                    <a:lumMod val="75000"/>
                  </a:schemeClr>
                </a:solidFill>
                <a:latin typeface="+mj-lt"/>
              </a:rPr>
              <a:t>Lokala kollektivavtal</a:t>
            </a:r>
          </a:p>
          <a:p>
            <a:pPr algn="ctr"/>
            <a:r>
              <a:rPr lang="sv-SE" sz="1600" i="1" err="1">
                <a:solidFill>
                  <a:schemeClr val="accent1">
                    <a:lumMod val="75000"/>
                  </a:schemeClr>
                </a:solidFill>
                <a:latin typeface="+mj-lt"/>
              </a:rPr>
              <a:t>Local</a:t>
            </a:r>
            <a:r>
              <a:rPr lang="sv-SE" sz="1600" i="1">
                <a:solidFill>
                  <a:schemeClr val="accent1">
                    <a:lumMod val="75000"/>
                  </a:schemeClr>
                </a:solidFill>
                <a:latin typeface="+mj-lt"/>
              </a:rPr>
              <a:t> </a:t>
            </a:r>
            <a:r>
              <a:rPr lang="sv-SE" sz="1600" i="1" err="1">
                <a:solidFill>
                  <a:schemeClr val="accent1">
                    <a:lumMod val="75000"/>
                  </a:schemeClr>
                </a:solidFill>
                <a:latin typeface="+mj-lt"/>
              </a:rPr>
              <a:t>collective</a:t>
            </a:r>
            <a:r>
              <a:rPr lang="sv-SE" sz="1600" i="1">
                <a:solidFill>
                  <a:schemeClr val="accent1">
                    <a:lumMod val="75000"/>
                  </a:schemeClr>
                </a:solidFill>
                <a:latin typeface="+mj-lt"/>
              </a:rPr>
              <a:t> </a:t>
            </a:r>
            <a:r>
              <a:rPr lang="sv-SE" sz="1600" i="1" err="1">
                <a:solidFill>
                  <a:schemeClr val="accent1">
                    <a:lumMod val="75000"/>
                  </a:schemeClr>
                </a:solidFill>
                <a:latin typeface="+mj-lt"/>
              </a:rPr>
              <a:t>agreements</a:t>
            </a:r>
            <a:endParaRPr lang="sv-SE" sz="1600" i="1">
              <a:solidFill>
                <a:schemeClr val="accent1">
                  <a:lumMod val="75000"/>
                </a:schemeClr>
              </a:solidFill>
              <a:latin typeface="+mj-lt"/>
            </a:endParaRPr>
          </a:p>
        </p:txBody>
      </p:sp>
      <p:sp>
        <p:nvSpPr>
          <p:cNvPr id="12" name="Rektangel 11">
            <a:extLst>
              <a:ext uri="{FF2B5EF4-FFF2-40B4-BE49-F238E27FC236}">
                <a16:creationId xmlns:a16="http://schemas.microsoft.com/office/drawing/2014/main" id="{77599D27-6B18-3006-644F-EABBE2E2DFBA}"/>
              </a:ext>
            </a:extLst>
          </p:cNvPr>
          <p:cNvSpPr/>
          <p:nvPr/>
        </p:nvSpPr>
        <p:spPr>
          <a:xfrm>
            <a:off x="4678635" y="917086"/>
            <a:ext cx="2834140" cy="14965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a:solidFill>
                  <a:schemeClr val="accent1">
                    <a:lumMod val="75000"/>
                  </a:schemeClr>
                </a:solidFill>
                <a:latin typeface="+mj-lt"/>
              </a:rPr>
              <a:t>Centrala kollektivavtal</a:t>
            </a:r>
          </a:p>
          <a:p>
            <a:pPr algn="ctr"/>
            <a:r>
              <a:rPr lang="sv-SE" sz="1600" i="1">
                <a:solidFill>
                  <a:schemeClr val="accent1">
                    <a:lumMod val="75000"/>
                  </a:schemeClr>
                </a:solidFill>
                <a:latin typeface="+mj-lt"/>
              </a:rPr>
              <a:t>Central </a:t>
            </a:r>
            <a:r>
              <a:rPr lang="sv-SE" sz="1600" i="1" err="1">
                <a:solidFill>
                  <a:schemeClr val="accent1">
                    <a:lumMod val="75000"/>
                  </a:schemeClr>
                </a:solidFill>
                <a:latin typeface="+mj-lt"/>
              </a:rPr>
              <a:t>collective</a:t>
            </a:r>
            <a:r>
              <a:rPr lang="sv-SE" sz="1600" i="1">
                <a:solidFill>
                  <a:schemeClr val="accent1">
                    <a:lumMod val="75000"/>
                  </a:schemeClr>
                </a:solidFill>
                <a:latin typeface="+mj-lt"/>
              </a:rPr>
              <a:t> </a:t>
            </a:r>
            <a:r>
              <a:rPr lang="sv-SE" sz="1600" i="1" err="1">
                <a:solidFill>
                  <a:schemeClr val="accent1">
                    <a:lumMod val="75000"/>
                  </a:schemeClr>
                </a:solidFill>
                <a:latin typeface="+mj-lt"/>
              </a:rPr>
              <a:t>agreements</a:t>
            </a:r>
            <a:endParaRPr lang="sv-SE" sz="1600" i="1">
              <a:solidFill>
                <a:schemeClr val="accent1">
                  <a:lumMod val="75000"/>
                </a:schemeClr>
              </a:solidFill>
              <a:latin typeface="+mj-lt"/>
            </a:endParaRPr>
          </a:p>
        </p:txBody>
      </p:sp>
      <p:pic>
        <p:nvPicPr>
          <p:cNvPr id="7" name="Bildobjekt 6">
            <a:extLst>
              <a:ext uri="{FF2B5EF4-FFF2-40B4-BE49-F238E27FC236}">
                <a16:creationId xmlns:a16="http://schemas.microsoft.com/office/drawing/2014/main" id="{A5DF4DA7-D3BF-2CD0-D2A6-E6EC4AEA7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5708" y="2881634"/>
            <a:ext cx="2048258" cy="1293782"/>
          </a:xfrm>
          <a:prstGeom prst="rect">
            <a:avLst/>
          </a:prstGeom>
        </p:spPr>
      </p:pic>
      <p:pic>
        <p:nvPicPr>
          <p:cNvPr id="15" name="Bildobjekt 14">
            <a:extLst>
              <a:ext uri="{FF2B5EF4-FFF2-40B4-BE49-F238E27FC236}">
                <a16:creationId xmlns:a16="http://schemas.microsoft.com/office/drawing/2014/main" id="{F0EC9BA5-FFDE-9C6E-C8DB-95D38A048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3966" y="4559562"/>
            <a:ext cx="3724664" cy="1249683"/>
          </a:xfrm>
          <a:prstGeom prst="rect">
            <a:avLst/>
          </a:prstGeom>
        </p:spPr>
      </p:pic>
      <p:pic>
        <p:nvPicPr>
          <p:cNvPr id="19" name="Bildobjekt 18">
            <a:extLst>
              <a:ext uri="{FF2B5EF4-FFF2-40B4-BE49-F238E27FC236}">
                <a16:creationId xmlns:a16="http://schemas.microsoft.com/office/drawing/2014/main" id="{9C450E0D-A3B0-DB66-CE6C-25E437C5D8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1968" y="2406673"/>
            <a:ext cx="1804324" cy="1732648"/>
          </a:xfrm>
          <a:prstGeom prst="rect">
            <a:avLst/>
          </a:prstGeom>
        </p:spPr>
      </p:pic>
      <p:sp>
        <p:nvSpPr>
          <p:cNvPr id="4" name="Rektangel: rundade hörn 3">
            <a:extLst>
              <a:ext uri="{FF2B5EF4-FFF2-40B4-BE49-F238E27FC236}">
                <a16:creationId xmlns:a16="http://schemas.microsoft.com/office/drawing/2014/main" id="{DF2E86BD-1501-958D-4BD8-5EDCC2964944}"/>
              </a:ext>
            </a:extLst>
          </p:cNvPr>
          <p:cNvSpPr/>
          <p:nvPr/>
        </p:nvSpPr>
        <p:spPr>
          <a:xfrm>
            <a:off x="2152143" y="917086"/>
            <a:ext cx="2435388" cy="1381353"/>
          </a:xfrm>
          <a:prstGeom prst="roundRect">
            <a:avLst/>
          </a:prstGeom>
          <a:solidFill>
            <a:srgbClr val="DCEBF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b="1">
                <a:solidFill>
                  <a:schemeClr val="accent1">
                    <a:lumMod val="50000"/>
                  </a:schemeClr>
                </a:solidFill>
                <a:latin typeface="+mj-lt"/>
              </a:rPr>
              <a:t>Sveriges Ingenjörer och andra akademikerförbund inom Saco</a:t>
            </a:r>
          </a:p>
          <a:p>
            <a:pPr algn="ctr"/>
            <a:r>
              <a:rPr lang="sv-SE" sz="1200" i="1" err="1">
                <a:solidFill>
                  <a:schemeClr val="accent1">
                    <a:lumMod val="50000"/>
                  </a:schemeClr>
                </a:solidFill>
                <a:latin typeface="+mj-lt"/>
              </a:rPr>
              <a:t>Engineers</a:t>
            </a:r>
            <a:r>
              <a:rPr lang="sv-SE" sz="1200" i="1">
                <a:solidFill>
                  <a:schemeClr val="accent1">
                    <a:lumMod val="50000"/>
                  </a:schemeClr>
                </a:solidFill>
                <a:latin typeface="+mj-lt"/>
              </a:rPr>
              <a:t> </a:t>
            </a:r>
            <a:r>
              <a:rPr lang="sv-SE" sz="1200" i="1" err="1">
                <a:solidFill>
                  <a:schemeClr val="accent1">
                    <a:lumMod val="50000"/>
                  </a:schemeClr>
                </a:solidFill>
                <a:latin typeface="+mj-lt"/>
              </a:rPr>
              <a:t>of</a:t>
            </a:r>
            <a:r>
              <a:rPr lang="sv-SE" sz="1200" i="1">
                <a:solidFill>
                  <a:schemeClr val="accent1">
                    <a:lumMod val="50000"/>
                  </a:schemeClr>
                </a:solidFill>
                <a:latin typeface="+mj-lt"/>
              </a:rPr>
              <a:t> Sweden and </a:t>
            </a:r>
            <a:br>
              <a:rPr lang="sv-SE" sz="1200" i="1">
                <a:solidFill>
                  <a:schemeClr val="accent1">
                    <a:lumMod val="50000"/>
                  </a:schemeClr>
                </a:solidFill>
                <a:latin typeface="+mj-lt"/>
              </a:rPr>
            </a:br>
            <a:r>
              <a:rPr lang="sv-SE" sz="1200" i="1" err="1">
                <a:solidFill>
                  <a:schemeClr val="accent1">
                    <a:lumMod val="50000"/>
                  </a:schemeClr>
                </a:solidFill>
                <a:latin typeface="+mj-lt"/>
              </a:rPr>
              <a:t>other</a:t>
            </a:r>
            <a:r>
              <a:rPr lang="sv-SE" sz="1200" i="1">
                <a:solidFill>
                  <a:schemeClr val="accent1">
                    <a:lumMod val="50000"/>
                  </a:schemeClr>
                </a:solidFill>
                <a:latin typeface="+mj-lt"/>
              </a:rPr>
              <a:t> </a:t>
            </a:r>
            <a:r>
              <a:rPr lang="sv-SE" sz="1200" i="1" err="1">
                <a:solidFill>
                  <a:schemeClr val="accent1">
                    <a:lumMod val="50000"/>
                  </a:schemeClr>
                </a:solidFill>
                <a:latin typeface="+mj-lt"/>
              </a:rPr>
              <a:t>academics</a:t>
            </a:r>
            <a:r>
              <a:rPr lang="sv-SE" sz="1200" i="1">
                <a:solidFill>
                  <a:schemeClr val="accent1">
                    <a:lumMod val="50000"/>
                  </a:schemeClr>
                </a:solidFill>
                <a:latin typeface="+mj-lt"/>
              </a:rPr>
              <a:t>’ associations </a:t>
            </a:r>
            <a:r>
              <a:rPr lang="sv-SE" sz="1200" i="1" err="1">
                <a:solidFill>
                  <a:schemeClr val="accent1">
                    <a:lumMod val="50000"/>
                  </a:schemeClr>
                </a:solidFill>
                <a:latin typeface="+mj-lt"/>
              </a:rPr>
              <a:t>within</a:t>
            </a:r>
            <a:r>
              <a:rPr lang="sv-SE" sz="1200" i="1">
                <a:solidFill>
                  <a:schemeClr val="accent1">
                    <a:lumMod val="50000"/>
                  </a:schemeClr>
                </a:solidFill>
                <a:latin typeface="+mj-lt"/>
              </a:rPr>
              <a:t> Saco</a:t>
            </a:r>
            <a:endParaRPr lang="sv-SE" sz="1200" i="1">
              <a:solidFill>
                <a:schemeClr val="accent1">
                  <a:lumMod val="50000"/>
                </a:schemeClr>
              </a:solidFill>
              <a:latin typeface="+mj-lt"/>
              <a:cs typeface="Arial"/>
            </a:endParaRPr>
          </a:p>
        </p:txBody>
      </p:sp>
      <p:sp>
        <p:nvSpPr>
          <p:cNvPr id="8" name="Rektangel: rundade hörn 7">
            <a:extLst>
              <a:ext uri="{FF2B5EF4-FFF2-40B4-BE49-F238E27FC236}">
                <a16:creationId xmlns:a16="http://schemas.microsoft.com/office/drawing/2014/main" id="{AD77607F-5D24-A7D2-AD4A-2668298DB410}"/>
              </a:ext>
            </a:extLst>
          </p:cNvPr>
          <p:cNvSpPr/>
          <p:nvPr/>
        </p:nvSpPr>
        <p:spPr>
          <a:xfrm>
            <a:off x="7689477" y="986257"/>
            <a:ext cx="2477470" cy="1381353"/>
          </a:xfrm>
          <a:prstGeom prst="roundRect">
            <a:avLst/>
          </a:prstGeom>
          <a:solidFill>
            <a:srgbClr val="DCEBF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200" b="1">
                <a:solidFill>
                  <a:schemeClr val="accent1">
                    <a:lumMod val="50000"/>
                  </a:schemeClr>
                </a:solidFill>
                <a:latin typeface="+mj-lt"/>
              </a:rPr>
              <a:t>Arbetsgivarorganisationer </a:t>
            </a:r>
            <a:r>
              <a:rPr lang="sv-SE" sz="1200" b="1" i="1" err="1">
                <a:solidFill>
                  <a:schemeClr val="accent1">
                    <a:lumMod val="50000"/>
                  </a:schemeClr>
                </a:solidFill>
                <a:latin typeface="+mj-lt"/>
              </a:rPr>
              <a:t>Employers</a:t>
            </a:r>
            <a:r>
              <a:rPr lang="sv-SE" sz="1200" b="1" i="1">
                <a:solidFill>
                  <a:schemeClr val="accent1">
                    <a:lumMod val="50000"/>
                  </a:schemeClr>
                </a:solidFill>
                <a:latin typeface="+mj-lt"/>
              </a:rPr>
              <a:t>’ associations: </a:t>
            </a:r>
            <a:br>
              <a:rPr lang="sv-SE" sz="1200" b="1" i="1">
                <a:solidFill>
                  <a:schemeClr val="accent1">
                    <a:lumMod val="50000"/>
                  </a:schemeClr>
                </a:solidFill>
                <a:latin typeface="+mj-lt"/>
              </a:rPr>
            </a:br>
            <a:br>
              <a:rPr lang="sv-SE" sz="1200" b="1" i="1">
                <a:solidFill>
                  <a:schemeClr val="accent1">
                    <a:lumMod val="50000"/>
                  </a:schemeClr>
                </a:solidFill>
                <a:latin typeface="+mj-lt"/>
              </a:rPr>
            </a:br>
            <a:r>
              <a:rPr lang="sv-SE" sz="1200">
                <a:solidFill>
                  <a:schemeClr val="accent1">
                    <a:lumMod val="50000"/>
                  </a:schemeClr>
                </a:solidFill>
                <a:latin typeface="+mj-lt"/>
              </a:rPr>
              <a:t>IKEM, Almega, Industriarbetsgivarna, Teknikföretagen etc.</a:t>
            </a:r>
          </a:p>
        </p:txBody>
      </p:sp>
    </p:spTree>
    <p:extLst>
      <p:ext uri="{BB962C8B-B14F-4D97-AF65-F5344CB8AC3E}">
        <p14:creationId xmlns:p14="http://schemas.microsoft.com/office/powerpoint/2010/main" val="410064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9C64E-9D9C-E35E-C49D-393FCD28EF6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724736B-4E15-41B3-AD16-172CC677CE8B}"/>
              </a:ext>
            </a:extLst>
          </p:cNvPr>
          <p:cNvSpPr>
            <a:spLocks noGrp="1"/>
          </p:cNvSpPr>
          <p:nvPr>
            <p:ph type="title"/>
          </p:nvPr>
        </p:nvSpPr>
        <p:spPr/>
        <p:txBody>
          <a:bodyPr/>
          <a:lstStyle/>
          <a:p>
            <a:r>
              <a:rPr lang="sv-SE"/>
              <a:t>Två alternativ för förtroendevalda</a:t>
            </a:r>
            <a:br>
              <a:rPr lang="sv-SE"/>
            </a:br>
            <a:r>
              <a:rPr lang="sv-SE" sz="2000" i="1" err="1"/>
              <a:t>Two</a:t>
            </a:r>
            <a:r>
              <a:rPr lang="sv-SE" sz="2000" i="1"/>
              <a:t> alternatives for </a:t>
            </a:r>
            <a:r>
              <a:rPr lang="sv-SE" sz="2000" i="1" err="1"/>
              <a:t>local</a:t>
            </a:r>
            <a:r>
              <a:rPr lang="sv-SE" sz="2000" i="1"/>
              <a:t> union representatives</a:t>
            </a:r>
          </a:p>
        </p:txBody>
      </p:sp>
      <p:sp>
        <p:nvSpPr>
          <p:cNvPr id="9" name="Platshållare för text 2">
            <a:extLst>
              <a:ext uri="{FF2B5EF4-FFF2-40B4-BE49-F238E27FC236}">
                <a16:creationId xmlns:a16="http://schemas.microsoft.com/office/drawing/2014/main" id="{FB2561A8-0F55-4FA8-C3D9-CF89BF94B7C3}"/>
              </a:ext>
            </a:extLst>
          </p:cNvPr>
          <p:cNvSpPr txBox="1">
            <a:spLocks/>
          </p:cNvSpPr>
          <p:nvPr/>
        </p:nvSpPr>
        <p:spPr>
          <a:xfrm>
            <a:off x="1414800" y="2082499"/>
            <a:ext cx="4572000" cy="863999"/>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400"/>
              </a:spcBef>
              <a:spcAft>
                <a:spcPts val="400"/>
              </a:spcAft>
              <a:buClr>
                <a:schemeClr val="accent1"/>
              </a:buClr>
              <a:buFont typeface="Wingdings" panose="05000000000000000000" pitchFamily="2" charset="2"/>
              <a:buChar char="§"/>
              <a:defRPr sz="16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400"/>
              </a:spcAft>
              <a:buClr>
                <a:schemeClr val="accent1"/>
              </a:buClr>
              <a:buFont typeface="Arial" panose="020B0604020202020204" pitchFamily="34" charset="0"/>
              <a:buChar char="–"/>
              <a:defRPr sz="1400" kern="1200" baseline="0">
                <a:solidFill>
                  <a:schemeClr val="tx1"/>
                </a:solidFill>
                <a:latin typeface="+mn-lt"/>
                <a:ea typeface="+mn-ea"/>
                <a:cs typeface="+mn-cs"/>
              </a:defRPr>
            </a:lvl2pPr>
            <a:lvl3pPr marL="774000" indent="-179388" algn="l" defTabSz="914400" rtl="0" eaLnBrk="1" latinLnBrk="0" hangingPunct="1">
              <a:lnSpc>
                <a:spcPct val="110000"/>
              </a:lnSpc>
              <a:spcBef>
                <a:spcPts val="0"/>
              </a:spcBef>
              <a:spcAft>
                <a:spcPts val="400"/>
              </a:spcAft>
              <a:buClr>
                <a:schemeClr val="accent1"/>
              </a:buClr>
              <a:buFont typeface="Courier New" panose="02070309020205020404" pitchFamily="49" charset="0"/>
              <a:buChar char="o"/>
              <a:defRPr sz="1400" kern="1200" baseline="0">
                <a:solidFill>
                  <a:schemeClr val="tx1"/>
                </a:solidFill>
                <a:latin typeface="+mn-lt"/>
                <a:ea typeface="+mn-ea"/>
                <a:cs typeface="+mn-cs"/>
              </a:defRPr>
            </a:lvl3pPr>
            <a:lvl4pPr marL="1087200" indent="-22860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tabLst/>
              <a:defRPr sz="1200" kern="1200" baseline="0">
                <a:solidFill>
                  <a:schemeClr val="tx1"/>
                </a:solidFill>
                <a:latin typeface="+mn-lt"/>
                <a:ea typeface="+mn-ea"/>
                <a:cs typeface="+mn-cs"/>
              </a:defRPr>
            </a:lvl4pPr>
            <a:lvl5pPr marL="1389600" indent="-22860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a:latin typeface="+mj-lt"/>
              </a:rPr>
              <a:t>Akademikerförening</a:t>
            </a:r>
            <a:br>
              <a:rPr lang="sv-SE" sz="2000">
                <a:latin typeface="+mj-lt"/>
              </a:rPr>
            </a:br>
            <a:r>
              <a:rPr lang="en-US" i="1">
                <a:solidFill>
                  <a:srgbClr val="202124"/>
                </a:solidFill>
                <a:latin typeface="+mj-lt"/>
                <a:ea typeface="ＭＳ Ｐゴシック"/>
              </a:rPr>
              <a:t>Association for Academics</a:t>
            </a:r>
            <a:endParaRPr lang="sv-SE" i="1">
              <a:latin typeface="+mj-lt"/>
              <a:cs typeface="Arial"/>
            </a:endParaRPr>
          </a:p>
          <a:p>
            <a:endParaRPr lang="sv-SE" sz="2000"/>
          </a:p>
        </p:txBody>
      </p:sp>
      <p:sp>
        <p:nvSpPr>
          <p:cNvPr id="11" name="Platshållare för text 4">
            <a:extLst>
              <a:ext uri="{FF2B5EF4-FFF2-40B4-BE49-F238E27FC236}">
                <a16:creationId xmlns:a16="http://schemas.microsoft.com/office/drawing/2014/main" id="{9F54DD7B-B533-6278-40CC-CC88BD7EAF74}"/>
              </a:ext>
            </a:extLst>
          </p:cNvPr>
          <p:cNvSpPr txBox="1">
            <a:spLocks/>
          </p:cNvSpPr>
          <p:nvPr/>
        </p:nvSpPr>
        <p:spPr>
          <a:xfrm>
            <a:off x="6205202" y="2075521"/>
            <a:ext cx="4572000" cy="863998"/>
          </a:xfrm>
          <a:prstGeom prst="rect">
            <a:avLst/>
          </a:prstGeom>
        </p:spPr>
        <p:txBody>
          <a:bodyPr/>
          <a:lstStyle>
            <a:lvl1pPr marL="180000" indent="-180000" algn="l" defTabSz="914400" rtl="0" eaLnBrk="1" latinLnBrk="0" hangingPunct="1">
              <a:lnSpc>
                <a:spcPct val="110000"/>
              </a:lnSpc>
              <a:spcBef>
                <a:spcPts val="400"/>
              </a:spcBef>
              <a:spcAft>
                <a:spcPts val="400"/>
              </a:spcAft>
              <a:buClr>
                <a:schemeClr val="accent1"/>
              </a:buClr>
              <a:buFont typeface="Wingdings" panose="05000000000000000000" pitchFamily="2" charset="2"/>
              <a:buChar char="§"/>
              <a:defRPr sz="16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400"/>
              </a:spcAft>
              <a:buClr>
                <a:schemeClr val="accent1"/>
              </a:buClr>
              <a:buFont typeface="Arial" panose="020B0604020202020204" pitchFamily="34" charset="0"/>
              <a:buChar char="–"/>
              <a:defRPr sz="1400" kern="1200" baseline="0">
                <a:solidFill>
                  <a:schemeClr val="tx1"/>
                </a:solidFill>
                <a:latin typeface="+mn-lt"/>
                <a:ea typeface="+mn-ea"/>
                <a:cs typeface="+mn-cs"/>
              </a:defRPr>
            </a:lvl2pPr>
            <a:lvl3pPr marL="774000" indent="-179388" algn="l" defTabSz="914400" rtl="0" eaLnBrk="1" latinLnBrk="0" hangingPunct="1">
              <a:lnSpc>
                <a:spcPct val="110000"/>
              </a:lnSpc>
              <a:spcBef>
                <a:spcPts val="0"/>
              </a:spcBef>
              <a:spcAft>
                <a:spcPts val="400"/>
              </a:spcAft>
              <a:buClr>
                <a:schemeClr val="accent1"/>
              </a:buClr>
              <a:buFont typeface="Courier New" panose="02070309020205020404" pitchFamily="49" charset="0"/>
              <a:buChar char="o"/>
              <a:defRPr sz="1400" kern="1200" baseline="0">
                <a:solidFill>
                  <a:schemeClr val="tx1"/>
                </a:solidFill>
                <a:latin typeface="+mn-lt"/>
                <a:ea typeface="+mn-ea"/>
                <a:cs typeface="+mn-cs"/>
              </a:defRPr>
            </a:lvl3pPr>
            <a:lvl4pPr marL="1087200" indent="-22860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tabLst/>
              <a:defRPr sz="1200" kern="1200" baseline="0">
                <a:solidFill>
                  <a:schemeClr val="tx1"/>
                </a:solidFill>
                <a:latin typeface="+mn-lt"/>
                <a:ea typeface="+mn-ea"/>
                <a:cs typeface="+mn-cs"/>
              </a:defRPr>
            </a:lvl4pPr>
            <a:lvl5pPr marL="1389600" indent="-22860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a:latin typeface="+mj-lt"/>
              </a:rPr>
              <a:t>Kontaktperson</a:t>
            </a:r>
            <a:br>
              <a:rPr lang="sv-SE" sz="2000">
                <a:latin typeface="+mj-lt"/>
              </a:rPr>
            </a:br>
            <a:r>
              <a:rPr lang="sv-SE" i="1">
                <a:latin typeface="+mj-lt"/>
              </a:rPr>
              <a:t>Contact person</a:t>
            </a:r>
          </a:p>
          <a:p>
            <a:endParaRPr lang="sv-SE" sz="2000"/>
          </a:p>
        </p:txBody>
      </p:sp>
      <p:pic>
        <p:nvPicPr>
          <p:cNvPr id="3" name="Bildobjekt 2">
            <a:extLst>
              <a:ext uri="{FF2B5EF4-FFF2-40B4-BE49-F238E27FC236}">
                <a16:creationId xmlns:a16="http://schemas.microsoft.com/office/drawing/2014/main" id="{CFEBCAA1-A3EA-42F0-D62C-F82E5BB8E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662" y="2946498"/>
            <a:ext cx="3348010" cy="2114772"/>
          </a:xfrm>
          <a:prstGeom prst="rect">
            <a:avLst/>
          </a:prstGeom>
        </p:spPr>
      </p:pic>
      <p:pic>
        <p:nvPicPr>
          <p:cNvPr id="5" name="Bildobjekt 4">
            <a:extLst>
              <a:ext uri="{FF2B5EF4-FFF2-40B4-BE49-F238E27FC236}">
                <a16:creationId xmlns:a16="http://schemas.microsoft.com/office/drawing/2014/main" id="{B8AAA44E-D0CF-013B-1CF9-9F1478DE1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46" y="3111924"/>
            <a:ext cx="677492" cy="1949346"/>
          </a:xfrm>
          <a:prstGeom prst="rect">
            <a:avLst/>
          </a:prstGeom>
        </p:spPr>
      </p:pic>
    </p:spTree>
    <p:extLst>
      <p:ext uri="{BB962C8B-B14F-4D97-AF65-F5344CB8AC3E}">
        <p14:creationId xmlns:p14="http://schemas.microsoft.com/office/powerpoint/2010/main" val="114426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273C60-25E1-7BC5-ED71-52F8705E3CBC}"/>
              </a:ext>
            </a:extLst>
          </p:cNvPr>
          <p:cNvSpPr>
            <a:spLocks noGrp="1"/>
          </p:cNvSpPr>
          <p:nvPr>
            <p:ph type="title"/>
          </p:nvPr>
        </p:nvSpPr>
        <p:spPr/>
        <p:txBody>
          <a:bodyPr/>
          <a:lstStyle/>
          <a:p>
            <a:r>
              <a:rPr lang="sv-SE"/>
              <a:t>Vad gör en förtroendevald?</a:t>
            </a:r>
            <a:br>
              <a:rPr lang="sv-SE"/>
            </a:br>
            <a:r>
              <a:rPr lang="sv-SE" sz="2000" i="1" err="1"/>
              <a:t>What</a:t>
            </a:r>
            <a:r>
              <a:rPr lang="sv-SE" sz="2000" i="1"/>
              <a:t> </a:t>
            </a:r>
            <a:r>
              <a:rPr lang="sv-SE" sz="2000" i="1" err="1"/>
              <a:t>does</a:t>
            </a:r>
            <a:r>
              <a:rPr lang="sv-SE" sz="2000" i="1"/>
              <a:t> a </a:t>
            </a:r>
            <a:r>
              <a:rPr lang="sv-SE" sz="2000" i="1" err="1"/>
              <a:t>local</a:t>
            </a:r>
            <a:r>
              <a:rPr lang="sv-SE" sz="2000" i="1"/>
              <a:t> union representative do?</a:t>
            </a:r>
            <a:endParaRPr lang="sv-SE" sz="2000"/>
          </a:p>
        </p:txBody>
      </p:sp>
      <p:sp>
        <p:nvSpPr>
          <p:cNvPr id="3" name="Platshållare för innehåll 2">
            <a:extLst>
              <a:ext uri="{FF2B5EF4-FFF2-40B4-BE49-F238E27FC236}">
                <a16:creationId xmlns:a16="http://schemas.microsoft.com/office/drawing/2014/main" id="{2281B85B-8F53-D9BF-CDAB-6233CF5607F5}"/>
              </a:ext>
            </a:extLst>
          </p:cNvPr>
          <p:cNvSpPr>
            <a:spLocks noGrp="1"/>
          </p:cNvSpPr>
          <p:nvPr>
            <p:ph sz="half" idx="1"/>
          </p:nvPr>
        </p:nvSpPr>
        <p:spPr>
          <a:xfrm>
            <a:off x="1414800" y="2124388"/>
            <a:ext cx="4572000" cy="4320000"/>
          </a:xfrm>
        </p:spPr>
        <p:txBody>
          <a:bodyPr/>
          <a:lstStyle/>
          <a:p>
            <a:pPr>
              <a:buFont typeface="Arial" panose="020B0604020202020204" pitchFamily="34" charset="0"/>
              <a:buChar char="•"/>
            </a:pPr>
            <a:r>
              <a:rPr lang="sv-SE"/>
              <a:t>Årsmöte</a:t>
            </a:r>
          </a:p>
          <a:p>
            <a:pPr>
              <a:buFont typeface="Arial" panose="020B0604020202020204" pitchFamily="34" charset="0"/>
              <a:buChar char="•"/>
            </a:pPr>
            <a:r>
              <a:rPr lang="sv-SE"/>
              <a:t>Lönerevision</a:t>
            </a:r>
          </a:p>
          <a:p>
            <a:pPr>
              <a:buFont typeface="Arial" panose="020B0604020202020204" pitchFamily="34" charset="0"/>
              <a:buChar char="•"/>
            </a:pPr>
            <a:r>
              <a:rPr lang="sv-SE"/>
              <a:t>Lönekartläggning</a:t>
            </a:r>
          </a:p>
          <a:p>
            <a:pPr>
              <a:buFont typeface="Arial" panose="020B0604020202020204" pitchFamily="34" charset="0"/>
              <a:buChar char="•"/>
            </a:pPr>
            <a:r>
              <a:rPr lang="sv-SE"/>
              <a:t>Förhandlingar </a:t>
            </a:r>
          </a:p>
          <a:p>
            <a:pPr>
              <a:buFont typeface="Arial" panose="020B0604020202020204" pitchFamily="34" charset="0"/>
              <a:buChar char="•"/>
            </a:pPr>
            <a:r>
              <a:rPr lang="sv-SE"/>
              <a:t>Information</a:t>
            </a:r>
          </a:p>
          <a:p>
            <a:pPr>
              <a:buFont typeface="Arial" panose="020B0604020202020204" pitchFamily="34" charset="0"/>
              <a:buChar char="•"/>
            </a:pPr>
            <a:r>
              <a:rPr lang="sv-SE"/>
              <a:t>Råd och stöd till medlemmarna</a:t>
            </a:r>
          </a:p>
          <a:p>
            <a:endParaRPr lang="sv-SE"/>
          </a:p>
        </p:txBody>
      </p:sp>
      <p:sp>
        <p:nvSpPr>
          <p:cNvPr id="4" name="Platshållare för text 3">
            <a:extLst>
              <a:ext uri="{FF2B5EF4-FFF2-40B4-BE49-F238E27FC236}">
                <a16:creationId xmlns:a16="http://schemas.microsoft.com/office/drawing/2014/main" id="{4D0FA9EE-B171-29CD-9BFA-6CE4EF66A4BA}"/>
              </a:ext>
            </a:extLst>
          </p:cNvPr>
          <p:cNvSpPr>
            <a:spLocks noGrp="1"/>
          </p:cNvSpPr>
          <p:nvPr>
            <p:ph type="body" sz="quarter" idx="10"/>
          </p:nvPr>
        </p:nvSpPr>
        <p:spPr>
          <a:xfrm>
            <a:off x="6094800" y="1947466"/>
            <a:ext cx="3892598" cy="2451736"/>
          </a:xfrm>
          <a:solidFill>
            <a:schemeClr val="bg1">
              <a:lumMod val="95000"/>
            </a:schemeClr>
          </a:solidFill>
        </p:spPr>
        <p:txBody>
          <a:bodyPr/>
          <a:lstStyle/>
          <a:p>
            <a:pPr marL="457200" indent="-457200" algn="l">
              <a:buFont typeface="Arial" panose="020B0604020202020204" pitchFamily="34" charset="0"/>
              <a:buChar char="•"/>
            </a:pPr>
            <a:r>
              <a:rPr lang="en-US" sz="1600">
                <a:solidFill>
                  <a:schemeClr val="tx1"/>
                </a:solidFill>
              </a:rPr>
              <a:t>Annual Meeting</a:t>
            </a:r>
          </a:p>
          <a:p>
            <a:pPr marL="457200" indent="-457200" algn="l">
              <a:buFont typeface="Arial" panose="020B0604020202020204" pitchFamily="34" charset="0"/>
              <a:buChar char="•"/>
            </a:pPr>
            <a:r>
              <a:rPr lang="en-US" sz="1600">
                <a:solidFill>
                  <a:schemeClr val="tx1"/>
                </a:solidFill>
              </a:rPr>
              <a:t>Salary review </a:t>
            </a:r>
          </a:p>
          <a:p>
            <a:pPr marL="457200" indent="-457200" algn="l">
              <a:buFont typeface="Arial" panose="020B0604020202020204" pitchFamily="34" charset="0"/>
              <a:buChar char="•"/>
            </a:pPr>
            <a:r>
              <a:rPr lang="en-US" sz="1600">
                <a:solidFill>
                  <a:schemeClr val="tx1"/>
                </a:solidFill>
              </a:rPr>
              <a:t>Salary survey</a:t>
            </a:r>
          </a:p>
          <a:p>
            <a:pPr marL="457200" indent="-457200" algn="l">
              <a:buFont typeface="Arial" panose="020B0604020202020204" pitchFamily="34" charset="0"/>
              <a:buChar char="•"/>
            </a:pPr>
            <a:r>
              <a:rPr lang="en-US" sz="1600">
                <a:solidFill>
                  <a:schemeClr val="tx1"/>
                </a:solidFill>
              </a:rPr>
              <a:t>Negotiations</a:t>
            </a:r>
          </a:p>
          <a:p>
            <a:pPr marL="457200" indent="-457200" algn="l">
              <a:buFont typeface="Arial" panose="020B0604020202020204" pitchFamily="34" charset="0"/>
              <a:buChar char="•"/>
            </a:pPr>
            <a:r>
              <a:rPr lang="en-US" sz="1600">
                <a:solidFill>
                  <a:schemeClr val="tx1"/>
                </a:solidFill>
              </a:rPr>
              <a:t>Information</a:t>
            </a:r>
          </a:p>
          <a:p>
            <a:pPr marL="457200" indent="-457200" algn="l">
              <a:buFont typeface="Arial" panose="020B0604020202020204" pitchFamily="34" charset="0"/>
              <a:buChar char="•"/>
            </a:pPr>
            <a:r>
              <a:rPr lang="en-US" sz="1600">
                <a:solidFill>
                  <a:schemeClr val="tx1"/>
                </a:solidFill>
              </a:rPr>
              <a:t>Advise and support members</a:t>
            </a:r>
            <a:endParaRPr lang="sv-SE" sz="1600">
              <a:solidFill>
                <a:schemeClr val="tx1"/>
              </a:solidFill>
            </a:endParaRPr>
          </a:p>
        </p:txBody>
      </p:sp>
      <p:pic>
        <p:nvPicPr>
          <p:cNvPr id="13" name="Bildobjekt 12" descr="Pengar-1000-magenta">
            <a:extLst>
              <a:ext uri="{FF2B5EF4-FFF2-40B4-BE49-F238E27FC236}">
                <a16:creationId xmlns:a16="http://schemas.microsoft.com/office/drawing/2014/main" id="{C9792A7A-8FC6-41CB-A906-AEF5D1F9605C}"/>
              </a:ext>
            </a:extLst>
          </p:cNvPr>
          <p:cNvPicPr>
            <a:picLocks noChangeAspect="1"/>
          </p:cNvPicPr>
          <p:nvPr/>
        </p:nvPicPr>
        <p:blipFill>
          <a:blip r:embed="rId3"/>
          <a:stretch>
            <a:fillRect/>
          </a:stretch>
        </p:blipFill>
        <p:spPr>
          <a:xfrm>
            <a:off x="2012573" y="3904986"/>
            <a:ext cx="2831380" cy="2831380"/>
          </a:xfrm>
          <a:prstGeom prst="rect">
            <a:avLst/>
          </a:prstGeom>
        </p:spPr>
      </p:pic>
    </p:spTree>
    <p:extLst>
      <p:ext uri="{BB962C8B-B14F-4D97-AF65-F5344CB8AC3E}">
        <p14:creationId xmlns:p14="http://schemas.microsoft.com/office/powerpoint/2010/main" val="21649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D40FE-F1C6-2772-1983-C3FABC01D3D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8E664B9-67F2-77E3-7B27-860435CD7505}"/>
              </a:ext>
            </a:extLst>
          </p:cNvPr>
          <p:cNvSpPr>
            <a:spLocks noGrp="1"/>
          </p:cNvSpPr>
          <p:nvPr>
            <p:ph type="title"/>
          </p:nvPr>
        </p:nvSpPr>
        <p:spPr/>
        <p:txBody>
          <a:bodyPr/>
          <a:lstStyle/>
          <a:p>
            <a:r>
              <a:rPr lang="sv-SE"/>
              <a:t>Fem bra saker med att vara förtroendevald</a:t>
            </a:r>
            <a:br>
              <a:rPr lang="sv-SE"/>
            </a:br>
            <a:r>
              <a:rPr lang="sv-SE" sz="2000" i="1" err="1"/>
              <a:t>Five</a:t>
            </a:r>
            <a:r>
              <a:rPr lang="sv-SE" sz="2000" i="1"/>
              <a:t> </a:t>
            </a:r>
            <a:r>
              <a:rPr lang="sv-SE" sz="2000" i="1" err="1"/>
              <a:t>great</a:t>
            </a:r>
            <a:r>
              <a:rPr lang="sv-SE" sz="2000" i="1"/>
              <a:t> </a:t>
            </a:r>
            <a:r>
              <a:rPr lang="sv-SE" sz="2000" i="1" err="1"/>
              <a:t>things</a:t>
            </a:r>
            <a:r>
              <a:rPr lang="sv-SE" sz="2000" i="1"/>
              <a:t> </a:t>
            </a:r>
            <a:r>
              <a:rPr lang="sv-SE" sz="2000" i="1" err="1"/>
              <a:t>about</a:t>
            </a:r>
            <a:r>
              <a:rPr lang="sv-SE" sz="2000" i="1"/>
              <a:t> </a:t>
            </a:r>
            <a:r>
              <a:rPr lang="sv-SE" sz="2000" i="1" err="1"/>
              <a:t>being</a:t>
            </a:r>
            <a:r>
              <a:rPr lang="sv-SE" sz="2000" i="1"/>
              <a:t> a union representative</a:t>
            </a:r>
          </a:p>
        </p:txBody>
      </p:sp>
      <p:sp>
        <p:nvSpPr>
          <p:cNvPr id="3" name="Platshållare för innehåll 2">
            <a:extLst>
              <a:ext uri="{FF2B5EF4-FFF2-40B4-BE49-F238E27FC236}">
                <a16:creationId xmlns:a16="http://schemas.microsoft.com/office/drawing/2014/main" id="{07D991DC-DBA6-6BA4-283A-7650AA0EFBC9}"/>
              </a:ext>
            </a:extLst>
          </p:cNvPr>
          <p:cNvSpPr>
            <a:spLocks noGrp="1"/>
          </p:cNvSpPr>
          <p:nvPr>
            <p:ph sz="half" idx="1"/>
          </p:nvPr>
        </p:nvSpPr>
        <p:spPr>
          <a:xfrm>
            <a:off x="1414800" y="2110421"/>
            <a:ext cx="4572000" cy="4320000"/>
          </a:xfrm>
        </p:spPr>
        <p:txBody>
          <a:bodyPr/>
          <a:lstStyle/>
          <a:p>
            <a:pPr marL="342900" indent="-342900">
              <a:buFont typeface="+mj-lt"/>
              <a:buAutoNum type="arabicPeriod"/>
            </a:pPr>
            <a:r>
              <a:rPr lang="sv-SE"/>
              <a:t>Du får koll!</a:t>
            </a:r>
          </a:p>
          <a:p>
            <a:pPr marL="342900" indent="-342900">
              <a:buFont typeface="+mj-lt"/>
              <a:buAutoNum type="arabicPeriod"/>
            </a:pPr>
            <a:r>
              <a:rPr lang="sv-SE"/>
              <a:t>Det är kompetensutvecklande</a:t>
            </a:r>
          </a:p>
          <a:p>
            <a:pPr marL="342900" indent="-342900">
              <a:buFont typeface="+mj-lt"/>
              <a:buAutoNum type="arabicPeriod"/>
            </a:pPr>
            <a:r>
              <a:rPr lang="sv-SE"/>
              <a:t>Det är meriterande</a:t>
            </a:r>
          </a:p>
          <a:p>
            <a:pPr marL="342900" indent="-342900">
              <a:buFont typeface="+mj-lt"/>
              <a:buAutoNum type="arabicPeriod"/>
            </a:pPr>
            <a:r>
              <a:rPr lang="sv-SE"/>
              <a:t>Du får </a:t>
            </a:r>
            <a:r>
              <a:rPr lang="sv-SE" err="1"/>
              <a:t>nätverka</a:t>
            </a:r>
            <a:endParaRPr lang="sv-SE"/>
          </a:p>
          <a:p>
            <a:pPr marL="342900" indent="-342900">
              <a:buFont typeface="+mj-lt"/>
              <a:buAutoNum type="arabicPeriod"/>
            </a:pPr>
            <a:r>
              <a:rPr lang="sv-SE"/>
              <a:t>Du gör skillnad</a:t>
            </a:r>
          </a:p>
        </p:txBody>
      </p:sp>
      <p:sp>
        <p:nvSpPr>
          <p:cNvPr id="4" name="Platshållare för text 3">
            <a:extLst>
              <a:ext uri="{FF2B5EF4-FFF2-40B4-BE49-F238E27FC236}">
                <a16:creationId xmlns:a16="http://schemas.microsoft.com/office/drawing/2014/main" id="{D907A546-07DA-BE76-2724-0574B27C1C7C}"/>
              </a:ext>
            </a:extLst>
          </p:cNvPr>
          <p:cNvSpPr>
            <a:spLocks noGrp="1"/>
          </p:cNvSpPr>
          <p:nvPr>
            <p:ph type="body" sz="quarter" idx="10"/>
          </p:nvPr>
        </p:nvSpPr>
        <p:spPr>
          <a:xfrm>
            <a:off x="6094800" y="1933499"/>
            <a:ext cx="3892598" cy="2087066"/>
          </a:xfrm>
          <a:solidFill>
            <a:schemeClr val="bg1">
              <a:lumMod val="95000"/>
            </a:schemeClr>
          </a:solidFill>
        </p:spPr>
        <p:txBody>
          <a:bodyPr/>
          <a:lstStyle/>
          <a:p>
            <a:pPr marL="457200" indent="-457200" algn="l">
              <a:buFont typeface="+mj-lt"/>
              <a:buAutoNum type="arabicPeriod"/>
            </a:pPr>
            <a:r>
              <a:rPr lang="en-US" sz="1600">
                <a:solidFill>
                  <a:schemeClr val="tx1"/>
                </a:solidFill>
              </a:rPr>
              <a:t>First-hand information</a:t>
            </a:r>
          </a:p>
          <a:p>
            <a:pPr marL="457200" indent="-457200" algn="l">
              <a:buFont typeface="+mj-lt"/>
              <a:buAutoNum type="arabicPeriod"/>
            </a:pPr>
            <a:r>
              <a:rPr lang="en-US" sz="1600">
                <a:solidFill>
                  <a:schemeClr val="tx1"/>
                </a:solidFill>
              </a:rPr>
              <a:t>Education – you learn a lot</a:t>
            </a:r>
          </a:p>
          <a:p>
            <a:pPr marL="457200" indent="-457200" algn="l">
              <a:buFont typeface="+mj-lt"/>
              <a:buAutoNum type="arabicPeriod"/>
            </a:pPr>
            <a:r>
              <a:rPr lang="en-US" sz="1600">
                <a:solidFill>
                  <a:schemeClr val="tx1"/>
                </a:solidFill>
              </a:rPr>
              <a:t>Skills development</a:t>
            </a:r>
          </a:p>
          <a:p>
            <a:pPr marL="457200" indent="-457200" algn="l">
              <a:buFont typeface="+mj-lt"/>
              <a:buAutoNum type="arabicPeriod"/>
            </a:pPr>
            <a:r>
              <a:rPr lang="en-US" sz="1600">
                <a:solidFill>
                  <a:schemeClr val="tx1"/>
                </a:solidFill>
              </a:rPr>
              <a:t>Networking</a:t>
            </a:r>
          </a:p>
          <a:p>
            <a:pPr marL="457200" indent="-457200" algn="l">
              <a:buFont typeface="+mj-lt"/>
              <a:buAutoNum type="arabicPeriod"/>
            </a:pPr>
            <a:r>
              <a:rPr lang="en-US" sz="1600">
                <a:solidFill>
                  <a:schemeClr val="tx1"/>
                </a:solidFill>
              </a:rPr>
              <a:t>You can make a difference</a:t>
            </a:r>
            <a:endParaRPr lang="sv-SE" sz="1600">
              <a:solidFill>
                <a:schemeClr val="tx1"/>
              </a:solidFill>
            </a:endParaRPr>
          </a:p>
        </p:txBody>
      </p:sp>
      <p:pic>
        <p:nvPicPr>
          <p:cNvPr id="15" name="Bildobjekt 14" descr="Pratbubblor-magenta">
            <a:extLst>
              <a:ext uri="{FF2B5EF4-FFF2-40B4-BE49-F238E27FC236}">
                <a16:creationId xmlns:a16="http://schemas.microsoft.com/office/drawing/2014/main" id="{C1E1F58A-6DD0-E56A-2E53-2F055D36B8D0}"/>
              </a:ext>
            </a:extLst>
          </p:cNvPr>
          <p:cNvPicPr>
            <a:picLocks noChangeAspect="1"/>
          </p:cNvPicPr>
          <p:nvPr/>
        </p:nvPicPr>
        <p:blipFill>
          <a:blip r:embed="rId3"/>
          <a:stretch>
            <a:fillRect/>
          </a:stretch>
        </p:blipFill>
        <p:spPr>
          <a:xfrm>
            <a:off x="2095696" y="3766956"/>
            <a:ext cx="2825798" cy="2825798"/>
          </a:xfrm>
          <a:prstGeom prst="rect">
            <a:avLst/>
          </a:prstGeom>
        </p:spPr>
      </p:pic>
    </p:spTree>
    <p:extLst>
      <p:ext uri="{BB962C8B-B14F-4D97-AF65-F5344CB8AC3E}">
        <p14:creationId xmlns:p14="http://schemas.microsoft.com/office/powerpoint/2010/main" val="243252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14CC4-7D72-D76B-C30F-728BB82C3CA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AA40AD7-EC0B-B94D-C1D3-51A315E06422}"/>
              </a:ext>
            </a:extLst>
          </p:cNvPr>
          <p:cNvSpPr>
            <a:spLocks noGrp="1"/>
          </p:cNvSpPr>
          <p:nvPr>
            <p:ph type="title"/>
          </p:nvPr>
        </p:nvSpPr>
        <p:spPr/>
        <p:txBody>
          <a:bodyPr/>
          <a:lstStyle/>
          <a:p>
            <a:r>
              <a:rPr lang="sv-SE"/>
              <a:t>Intresserad av att få veta mer?</a:t>
            </a:r>
            <a:br>
              <a:rPr lang="sv-SE"/>
            </a:br>
            <a:r>
              <a:rPr lang="sv-SE" sz="2000" i="1" err="1"/>
              <a:t>Interested</a:t>
            </a:r>
            <a:r>
              <a:rPr lang="sv-SE" sz="2000" i="1"/>
              <a:t> in </a:t>
            </a:r>
            <a:r>
              <a:rPr lang="sv-SE" sz="2000" i="1" err="1"/>
              <a:t>learning</a:t>
            </a:r>
            <a:r>
              <a:rPr lang="sv-SE" sz="2000" i="1"/>
              <a:t> </a:t>
            </a:r>
            <a:r>
              <a:rPr lang="sv-SE" sz="2000" i="1" err="1"/>
              <a:t>more</a:t>
            </a:r>
            <a:r>
              <a:rPr lang="sv-SE" sz="2000" i="1"/>
              <a:t>?</a:t>
            </a:r>
          </a:p>
        </p:txBody>
      </p:sp>
      <p:sp>
        <p:nvSpPr>
          <p:cNvPr id="6" name="Platshållare för innehåll 5">
            <a:extLst>
              <a:ext uri="{FF2B5EF4-FFF2-40B4-BE49-F238E27FC236}">
                <a16:creationId xmlns:a16="http://schemas.microsoft.com/office/drawing/2014/main" id="{5DE729C6-9B45-D93A-09E2-38352C67DB05}"/>
              </a:ext>
            </a:extLst>
          </p:cNvPr>
          <p:cNvSpPr>
            <a:spLocks noGrp="1"/>
          </p:cNvSpPr>
          <p:nvPr>
            <p:ph sz="half" idx="1"/>
          </p:nvPr>
        </p:nvSpPr>
        <p:spPr>
          <a:xfrm>
            <a:off x="2735414" y="2311605"/>
            <a:ext cx="5742902" cy="2501798"/>
          </a:xfrm>
        </p:spPr>
        <p:txBody>
          <a:bodyPr/>
          <a:lstStyle/>
          <a:p>
            <a:pPr marL="0" indent="0">
              <a:buNone/>
            </a:pPr>
            <a:r>
              <a:rPr lang="en-GB"/>
              <a:t>Mer info </a:t>
            </a:r>
            <a:r>
              <a:rPr lang="en-GB" err="1"/>
              <a:t>på</a:t>
            </a:r>
            <a:r>
              <a:rPr lang="en-GB"/>
              <a:t> / more information at: </a:t>
            </a:r>
          </a:p>
          <a:p>
            <a:pPr marL="0" indent="0">
              <a:buNone/>
            </a:pPr>
            <a:r>
              <a:rPr lang="en-GB" b="1"/>
              <a:t>sverigesingenjorer.se/</a:t>
            </a:r>
            <a:r>
              <a:rPr lang="en-GB" b="1" err="1"/>
              <a:t>starta-en-akademikerforening</a:t>
            </a:r>
            <a:endParaRPr lang="en-GB" b="1"/>
          </a:p>
          <a:p>
            <a:endParaRPr lang="en-GB" b="1">
              <a:cs typeface="Arial"/>
            </a:endParaRPr>
          </a:p>
          <a:p>
            <a:pPr marL="0" indent="0">
              <a:buNone/>
            </a:pPr>
            <a:r>
              <a:rPr lang="en-GB">
                <a:cs typeface="Arial"/>
              </a:rPr>
              <a:t>Eller ta </a:t>
            </a:r>
            <a:r>
              <a:rPr lang="en-GB" err="1">
                <a:cs typeface="Arial"/>
              </a:rPr>
              <a:t>kontakt</a:t>
            </a:r>
            <a:r>
              <a:rPr lang="en-GB">
                <a:cs typeface="Arial"/>
              </a:rPr>
              <a:t>/or take contact med </a:t>
            </a:r>
            <a:br>
              <a:rPr lang="en-GB">
                <a:cs typeface="Arial"/>
              </a:rPr>
            </a:br>
            <a:r>
              <a:rPr lang="en-GB" err="1">
                <a:cs typeface="Arial"/>
              </a:rPr>
              <a:t>föreningsutvecklarna</a:t>
            </a:r>
            <a:r>
              <a:rPr lang="en-GB">
                <a:cs typeface="Arial"/>
              </a:rPr>
              <a:t>/Association Developer: </a:t>
            </a:r>
          </a:p>
          <a:p>
            <a:pPr marL="0" indent="0">
              <a:buNone/>
            </a:pPr>
            <a:r>
              <a:rPr lang="en-GB" b="1">
                <a:cs typeface="Arial" panose="020B0604020202020204"/>
                <a:hlinkClick r:id="rId3"/>
              </a:rPr>
              <a:t>forening@sverigesingenjorer.se</a:t>
            </a:r>
            <a:r>
              <a:rPr lang="en-GB" b="1">
                <a:cs typeface="Arial"/>
              </a:rPr>
              <a:t> </a:t>
            </a:r>
          </a:p>
          <a:p>
            <a:pPr marL="0" indent="0">
              <a:buNone/>
            </a:pPr>
            <a:br>
              <a:rPr lang="en-GB"/>
            </a:br>
            <a:br>
              <a:rPr lang="en-GB"/>
            </a:br>
            <a:endParaRPr lang="sv-SE"/>
          </a:p>
        </p:txBody>
      </p:sp>
      <p:pic>
        <p:nvPicPr>
          <p:cNvPr id="11" name="Bildobjekt 10" descr="email@10x">
            <a:extLst>
              <a:ext uri="{FF2B5EF4-FFF2-40B4-BE49-F238E27FC236}">
                <a16:creationId xmlns:a16="http://schemas.microsoft.com/office/drawing/2014/main" id="{EAABB440-63C5-4B0C-8D3A-EBD0252F9B35}"/>
              </a:ext>
            </a:extLst>
          </p:cNvPr>
          <p:cNvPicPr>
            <a:picLocks noChangeAspect="1"/>
          </p:cNvPicPr>
          <p:nvPr/>
        </p:nvPicPr>
        <p:blipFill>
          <a:blip r:embed="rId4"/>
          <a:stretch>
            <a:fillRect/>
          </a:stretch>
        </p:blipFill>
        <p:spPr>
          <a:xfrm>
            <a:off x="1588882" y="3308637"/>
            <a:ext cx="883657" cy="883657"/>
          </a:xfrm>
          <a:prstGeom prst="rect">
            <a:avLst/>
          </a:prstGeom>
        </p:spPr>
      </p:pic>
      <p:pic>
        <p:nvPicPr>
          <p:cNvPr id="13" name="Bildobjekt 12" descr="language@10x">
            <a:extLst>
              <a:ext uri="{FF2B5EF4-FFF2-40B4-BE49-F238E27FC236}">
                <a16:creationId xmlns:a16="http://schemas.microsoft.com/office/drawing/2014/main" id="{CB320C11-91F0-4F25-A0AE-26442F351A46}"/>
              </a:ext>
            </a:extLst>
          </p:cNvPr>
          <p:cNvPicPr>
            <a:picLocks noChangeAspect="1"/>
          </p:cNvPicPr>
          <p:nvPr/>
        </p:nvPicPr>
        <p:blipFill>
          <a:blip r:embed="rId5"/>
          <a:stretch>
            <a:fillRect/>
          </a:stretch>
        </p:blipFill>
        <p:spPr>
          <a:xfrm>
            <a:off x="1588882" y="2174246"/>
            <a:ext cx="795874" cy="795874"/>
          </a:xfrm>
          <a:prstGeom prst="rect">
            <a:avLst/>
          </a:prstGeom>
        </p:spPr>
      </p:pic>
    </p:spTree>
    <p:extLst>
      <p:ext uri="{BB962C8B-B14F-4D97-AF65-F5344CB8AC3E}">
        <p14:creationId xmlns:p14="http://schemas.microsoft.com/office/powerpoint/2010/main" val="6042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02C8D-7976-BC7D-BFB5-31BE6CAF2504}"/>
            </a:ext>
          </a:extLst>
        </p:cNvPr>
        <p:cNvGrpSpPr/>
        <p:nvPr/>
      </p:nvGrpSpPr>
      <p:grpSpPr>
        <a:xfrm>
          <a:off x="0" y="0"/>
          <a:ext cx="0" cy="0"/>
          <a:chOff x="0" y="0"/>
          <a:chExt cx="0" cy="0"/>
        </a:xfrm>
      </p:grpSpPr>
      <p:pic>
        <p:nvPicPr>
          <p:cNvPr id="15" name="Onlinemedia 14" title="Varför ska man bli förtroendevald?">
            <a:hlinkClick r:id="" action="ppaction://media"/>
            <a:extLst>
              <a:ext uri="{FF2B5EF4-FFF2-40B4-BE49-F238E27FC236}">
                <a16:creationId xmlns:a16="http://schemas.microsoft.com/office/drawing/2014/main" id="{730B3559-B3D0-B6C5-962C-4C087CA83AF5}"/>
              </a:ext>
            </a:extLst>
          </p:cNvPr>
          <p:cNvPicPr>
            <a:picLocks noRot="1" noChangeAspect="1"/>
          </p:cNvPicPr>
          <p:nvPr>
            <a:videoFile r:link="rId1"/>
          </p:nvPr>
        </p:nvPicPr>
        <p:blipFill>
          <a:blip r:embed="rId4"/>
          <a:stretch>
            <a:fillRect/>
          </a:stretch>
        </p:blipFill>
        <p:spPr>
          <a:xfrm>
            <a:off x="2673300" y="1749911"/>
            <a:ext cx="6982727" cy="3945241"/>
          </a:xfrm>
          <a:prstGeom prst="rect">
            <a:avLst/>
          </a:prstGeom>
          <a:noFill/>
        </p:spPr>
      </p:pic>
      <p:sp>
        <p:nvSpPr>
          <p:cNvPr id="2" name="Rubrik 1">
            <a:extLst>
              <a:ext uri="{FF2B5EF4-FFF2-40B4-BE49-F238E27FC236}">
                <a16:creationId xmlns:a16="http://schemas.microsoft.com/office/drawing/2014/main" id="{B68A7486-C334-1F1D-A55E-BA6B52606C59}"/>
              </a:ext>
            </a:extLst>
          </p:cNvPr>
          <p:cNvSpPr>
            <a:spLocks noGrp="1"/>
          </p:cNvSpPr>
          <p:nvPr>
            <p:ph type="title"/>
          </p:nvPr>
        </p:nvSpPr>
        <p:spPr>
          <a:xfrm>
            <a:off x="1080000" y="450000"/>
            <a:ext cx="11210052" cy="1101723"/>
          </a:xfrm>
        </p:spPr>
        <p:txBody>
          <a:bodyPr anchor="ctr">
            <a:normAutofit/>
          </a:bodyPr>
          <a:lstStyle/>
          <a:p>
            <a:pPr>
              <a:lnSpc>
                <a:spcPct val="90000"/>
              </a:lnSpc>
            </a:pPr>
            <a:r>
              <a:rPr lang="sv-SE" sz="3400" err="1"/>
              <a:t>Varför</a:t>
            </a:r>
            <a:r>
              <a:rPr lang="sv-SE" sz="3400"/>
              <a:t> ska man bli </a:t>
            </a:r>
            <a:r>
              <a:rPr lang="sv-SE" sz="3400" err="1"/>
              <a:t>förtroendevald</a:t>
            </a:r>
            <a:r>
              <a:rPr lang="sv-SE" sz="3400"/>
              <a:t>?</a:t>
            </a:r>
            <a:br>
              <a:rPr lang="sv-SE" sz="3400" b="0"/>
            </a:br>
            <a:r>
              <a:rPr lang="sv-SE" sz="2200" b="0" i="1" err="1"/>
              <a:t>Why</a:t>
            </a:r>
            <a:r>
              <a:rPr lang="sv-SE" sz="2200" b="0" i="1"/>
              <a:t> </a:t>
            </a:r>
            <a:r>
              <a:rPr lang="sv-SE" sz="2200" b="0" i="1" err="1"/>
              <a:t>become</a:t>
            </a:r>
            <a:r>
              <a:rPr lang="sv-SE" sz="2200" b="0" i="1"/>
              <a:t> a union representative?</a:t>
            </a:r>
          </a:p>
        </p:txBody>
      </p:sp>
    </p:spTree>
    <p:extLst>
      <p:ext uri="{BB962C8B-B14F-4D97-AF65-F5344CB8AC3E}">
        <p14:creationId xmlns:p14="http://schemas.microsoft.com/office/powerpoint/2010/main" val="31794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theme/theme1.xml><?xml version="1.0" encoding="utf-8"?>
<a:theme xmlns:a="http://schemas.openxmlformats.org/drawingml/2006/main" name="Sveriges Ingenjörer">
  <a:themeElements>
    <a:clrScheme name="Sveriges ingenjörer">
      <a:dk1>
        <a:srgbClr val="000000"/>
      </a:dk1>
      <a:lt1>
        <a:srgbClr val="FFFFFF"/>
      </a:lt1>
      <a:dk2>
        <a:srgbClr val="46505C"/>
      </a:dk2>
      <a:lt2>
        <a:srgbClr val="F3F3F3"/>
      </a:lt2>
      <a:accent1>
        <a:srgbClr val="0073D7"/>
      </a:accent1>
      <a:accent2>
        <a:srgbClr val="CE396A"/>
      </a:accent2>
      <a:accent3>
        <a:srgbClr val="89919C"/>
      </a:accent3>
      <a:accent4>
        <a:srgbClr val="005096"/>
      </a:accent4>
      <a:accent5>
        <a:srgbClr val="9C2B50"/>
      </a:accent5>
      <a:accent6>
        <a:srgbClr val="003C51"/>
      </a:accent6>
      <a:hlink>
        <a:srgbClr val="0563C1"/>
      </a:hlink>
      <a:folHlink>
        <a:srgbClr val="954F72"/>
      </a:folHlink>
    </a:clrScheme>
    <a:fontScheme name="Anpassat 2">
      <a:majorFont>
        <a:latin typeface="Sveriges Ingenjorer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ln w="0">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eriges Ingenjörer 2021 - Copy.potx" id="{328A594B-1E50-48B4-872B-7A16341D2CCE}" vid="{8A71D53A-1633-46E1-B77D-CB3C98326E4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3491e4f-5d38-4c24-85cb-c5144f8a0d2f}">
  <we:reference id="33491e4f-5d38-4c24-85cb-c5144f8a0d2f" version="1.0.0.0" store="EXCatalog" storeType="EXCatalog"/>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7" ma:contentTypeDescription="Skapa ett nytt dokument." ma:contentTypeScope="" ma:versionID="d07dad98990249b1332fda924efc58b7">
  <xsd:schema xmlns:xsd="http://www.w3.org/2001/XMLSchema" xmlns:xs="http://www.w3.org/2001/XMLSchema" xmlns:p="http://schemas.microsoft.com/office/2006/metadata/properties" xmlns:ns2="338166e3-3174-4fc2-9c17-16a589e3932d" xmlns:ns3="dd1234b8-a07f-4315-b19a-b24e42894ecf" xmlns:ns4="cfd811cb-b435-46d2-b6f4-6ff4bff6b625" targetNamespace="http://schemas.microsoft.com/office/2006/metadata/properties" ma:root="true" ma:fieldsID="a5cbca3cac4c2a3a311156ca5c3b7d0c" ns2:_="" ns3:_="" ns4:_="">
    <xsd:import namespace="338166e3-3174-4fc2-9c17-16a589e3932d"/>
    <xsd:import namespace="dd1234b8-a07f-4315-b19a-b24e42894ecf"/>
    <xsd:import namespace="cfd811cb-b435-46d2-b6f4-6ff4bff6b6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c71fb807-b078-426a-9062-5b0c3c3445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811cb-b435-46d2-b6f4-6ff4bff6b62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0a4b347-b518-4d00-a91c-fb38cd58a1a2}" ma:internalName="TaxCatchAll" ma:showField="CatchAllData" ma:web="dd1234b8-a07f-4315-b19a-b24e42894e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8166e3-3174-4fc2-9c17-16a589e3932d">
      <Terms xmlns="http://schemas.microsoft.com/office/infopath/2007/PartnerControls"/>
    </lcf76f155ced4ddcb4097134ff3c332f>
    <TaxCatchAll xmlns="cfd811cb-b435-46d2-b6f4-6ff4bff6b62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48A192-30AC-47F3-86B1-F198A708AF35}">
  <ds:schemaRefs>
    <ds:schemaRef ds:uri="338166e3-3174-4fc2-9c17-16a589e3932d"/>
    <ds:schemaRef ds:uri="cfd811cb-b435-46d2-b6f4-6ff4bff6b625"/>
    <ds:schemaRef ds:uri="dd1234b8-a07f-4315-b19a-b24e42894e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B4F8B3-0C50-4A37-9E49-D2027FB4A82A}">
  <ds:schemaRefs>
    <ds:schemaRef ds:uri="cfd811cb-b435-46d2-b6f4-6ff4bff6b625"/>
    <ds:schemaRef ds:uri="http://schemas.microsoft.com/office/2006/documentManagement/types"/>
    <ds:schemaRef ds:uri="http://purl.org/dc/terms/"/>
    <ds:schemaRef ds:uri="dd1234b8-a07f-4315-b19a-b24e42894ecf"/>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338166e3-3174-4fc2-9c17-16a589e3932d"/>
    <ds:schemaRef ds:uri="http://www.w3.org/XML/1998/namespace"/>
    <ds:schemaRef ds:uri="http://purl.org/dc/dcmitype/"/>
  </ds:schemaRefs>
</ds:datastoreItem>
</file>

<file path=customXml/itemProps3.xml><?xml version="1.0" encoding="utf-8"?>
<ds:datastoreItem xmlns:ds="http://schemas.openxmlformats.org/officeDocument/2006/customXml" ds:itemID="{24F299CD-5F34-4A8E-861C-B6B30C2164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23A13BAF</Template>
  <TotalTime>0</TotalTime>
  <Words>2350</Words>
  <Application>Microsoft Office PowerPoint</Application>
  <PresentationFormat>Bredbild</PresentationFormat>
  <Paragraphs>181</Paragraphs>
  <Slides>8</Slides>
  <Notes>8</Notes>
  <HiddenSlides>0</HiddenSlides>
  <MMClips>1</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8</vt:i4>
      </vt:variant>
    </vt:vector>
  </HeadingPairs>
  <TitlesOfParts>
    <vt:vector size="19" baseType="lpstr">
      <vt:lpstr>ＭＳ Ｐゴシック</vt:lpstr>
      <vt:lpstr>Helvetica</vt:lpstr>
      <vt:lpstr>SverigesIngenjorer</vt:lpstr>
      <vt:lpstr>Courier New</vt:lpstr>
      <vt:lpstr>Lato</vt:lpstr>
      <vt:lpstr>Wingdings</vt:lpstr>
      <vt:lpstr>Sveriges Ingenjorer Medium</vt:lpstr>
      <vt:lpstr>Calibri</vt:lpstr>
      <vt:lpstr>proxima-nova</vt:lpstr>
      <vt:lpstr>Arial</vt:lpstr>
      <vt:lpstr>Sveriges Ingenjörer</vt:lpstr>
      <vt:lpstr>Påverka på din arbetsplats och gör den bättre Making an impact in your workplace and making it better</vt:lpstr>
      <vt:lpstr>Saco</vt:lpstr>
      <vt:lpstr>PowerPoint-presentation</vt:lpstr>
      <vt:lpstr>Två alternativ för förtroendevalda Two alternatives for local union representatives</vt:lpstr>
      <vt:lpstr>Vad gör en förtroendevald? What does a local union representative do?</vt:lpstr>
      <vt:lpstr>Fem bra saker med att vara förtroendevald Five great things about being a union representative</vt:lpstr>
      <vt:lpstr>Intresserad av att få veta mer? Interested in learning more?</vt:lpstr>
      <vt:lpstr>Varför ska man bli förtroendevald? Why become a union representative?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Nilson Fridell</dc:creator>
  <cp:lastModifiedBy>Karin Lindström</cp:lastModifiedBy>
  <cp:revision>1</cp:revision>
  <dcterms:created xsi:type="dcterms:W3CDTF">2026-03-24T14:01:11Z</dcterms:created>
  <dcterms:modified xsi:type="dcterms:W3CDTF">2026-04-17T08:44:01Z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0x010100F578BD38D2482A45B259B10CD24C2698</vt:lpwstr>
  </property>
</Properties>
</file>